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60" r:id="rId3"/>
    <p:sldId id="271" r:id="rId4"/>
    <p:sldId id="273" r:id="rId5"/>
    <p:sldId id="294" r:id="rId6"/>
    <p:sldId id="283" r:id="rId7"/>
    <p:sldId id="284" r:id="rId8"/>
    <p:sldId id="285" r:id="rId9"/>
    <p:sldId id="286" r:id="rId10"/>
    <p:sldId id="289" r:id="rId11"/>
    <p:sldId id="290" r:id="rId12"/>
    <p:sldId id="291" r:id="rId13"/>
    <p:sldId id="292" r:id="rId14"/>
    <p:sldId id="293" r:id="rId15"/>
    <p:sldId id="264" r:id="rId16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40" autoAdjust="0"/>
    <p:restoredTop sz="85584" autoAdjust="0"/>
  </p:normalViewPr>
  <p:slideViewPr>
    <p:cSldViewPr snapToGrid="0">
      <p:cViewPr varScale="1">
        <p:scale>
          <a:sx n="73" d="100"/>
          <a:sy n="73" d="100"/>
        </p:scale>
        <p:origin x="7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A5B17-ED21-46CF-9FFD-EE601ACFCF1B}" type="datetimeFigureOut">
              <a:rPr lang="nb-NO" smtClean="0"/>
              <a:t>21.08.2020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C0F945-8CD2-4191-ADF8-2A9F892913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9740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Super team.. </a:t>
            </a:r>
          </a:p>
          <a:p>
            <a:endParaRPr lang="nb-NO" dirty="0" smtClean="0"/>
          </a:p>
          <a:p>
            <a:r>
              <a:rPr lang="nb-NO" dirty="0" smtClean="0"/>
              <a:t>Vi er sammen om dette fordi vi er opptatt av læringsmiljø og ser det som en viktig nøkkel for læring.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F945-8CD2-4191-ADF8-2A9F892913A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8785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Linda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79622-D28C-446A-B648-B0D15398CD6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576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Linda </a:t>
            </a:r>
          </a:p>
          <a:p>
            <a:r>
              <a:rPr lang="nb-NO" dirty="0" smtClean="0"/>
              <a:t>Intro: </a:t>
            </a:r>
          </a:p>
          <a:p>
            <a:r>
              <a:rPr lang="nb-NO" dirty="0" smtClean="0"/>
              <a:t>Mange former for trygghet </a:t>
            </a:r>
          </a:p>
          <a:p>
            <a:r>
              <a:rPr lang="nb-NO" dirty="0" smtClean="0"/>
              <a:t>Relasjonell trygghet </a:t>
            </a:r>
          </a:p>
          <a:p>
            <a:r>
              <a:rPr lang="nb-NO" dirty="0" smtClean="0"/>
              <a:t>Faglig trygghet </a:t>
            </a:r>
          </a:p>
          <a:p>
            <a:r>
              <a:rPr lang="nb-NO" dirty="0" smtClean="0"/>
              <a:t>Trygghet til å lære (følelsesmessig trygghet og trygghet til å bli utfordret)</a:t>
            </a:r>
          </a:p>
          <a:p>
            <a:endParaRPr lang="nb-NO" dirty="0" smtClean="0"/>
          </a:p>
          <a:p>
            <a:r>
              <a:rPr lang="nb-NO" dirty="0" smtClean="0"/>
              <a:t>Digitalt eller ikke: mennesker har fortsatt behov for å kjenne trygghet og tilhørighet: </a:t>
            </a:r>
          </a:p>
          <a:p>
            <a:r>
              <a:rPr lang="nb-NO" dirty="0" smtClean="0"/>
              <a:t>for å bli møtt, sett, hørt, respektert og likt </a:t>
            </a:r>
          </a:p>
          <a:p>
            <a:r>
              <a:rPr lang="nb-NO" dirty="0" smtClean="0"/>
              <a:t>Dette er grunnleggende for både trivsel, velfungerende grupper og god gruppedynamikk, og ikke minst fremtidige læringsprosesser.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79622-D28C-446A-B648-B0D15398CD6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361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Linda </a:t>
            </a:r>
          </a:p>
          <a:p>
            <a:pPr marL="0" indent="0">
              <a:buNone/>
            </a:pPr>
            <a:r>
              <a:rPr lang="nb-NO" dirty="0" smtClean="0"/>
              <a:t>Intro: </a:t>
            </a:r>
          </a:p>
          <a:p>
            <a:pPr marL="0" indent="0">
              <a:buNone/>
            </a:pPr>
            <a:r>
              <a:rPr lang="nb-NO" dirty="0" smtClean="0"/>
              <a:t>Mange former for trygghet </a:t>
            </a:r>
          </a:p>
          <a:p>
            <a:pPr>
              <a:buFontTx/>
              <a:buChar char="-"/>
            </a:pPr>
            <a:r>
              <a:rPr lang="nb-NO" dirty="0" smtClean="0"/>
              <a:t>Relasjonell trygghet </a:t>
            </a:r>
          </a:p>
          <a:p>
            <a:pPr>
              <a:buFontTx/>
              <a:buChar char="-"/>
            </a:pPr>
            <a:r>
              <a:rPr lang="nb-NO" dirty="0" smtClean="0"/>
              <a:t>Faglig trygghet </a:t>
            </a:r>
          </a:p>
          <a:p>
            <a:pPr>
              <a:buFontTx/>
              <a:buChar char="-"/>
            </a:pPr>
            <a:r>
              <a:rPr lang="nb-NO" dirty="0" smtClean="0"/>
              <a:t>Trygghet til å lære (følelsesmessig trygghet og trygghet til å bli utfordret)</a:t>
            </a:r>
          </a:p>
          <a:p>
            <a:pPr>
              <a:buFontTx/>
              <a:buChar char="-"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Digitalt eller ikke: mennesker har fortsatt behov for å kjenne trygghet og tilhørighet: </a:t>
            </a:r>
          </a:p>
          <a:p>
            <a:pPr marL="0" indent="0">
              <a:buNone/>
            </a:pPr>
            <a:r>
              <a:rPr lang="nb-NO" dirty="0" smtClean="0"/>
              <a:t>for å bli møtt, sett, hørt, respektert og likt </a:t>
            </a:r>
          </a:p>
          <a:p>
            <a:pPr marL="0" indent="0">
              <a:buNone/>
            </a:pPr>
            <a:r>
              <a:rPr lang="nb-NO" dirty="0" smtClean="0"/>
              <a:t>Dette er grunnleggende for både trivsel, velfungerende grupper og god gruppedynamikk, og ikke minst fremtidige læringsprosesser.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79622-D28C-446A-B648-B0D15398CD6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4974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Linda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Møte studentene der hvor de er. NB! Stammespråk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Bevissthet på hvordan man påvirker miljøet – bruke sin maktposisjon til å virke positivt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Fint med eksempel på gruppelærere som sier at det er lett..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Komme fem min før. Hvorfor er det viktig og hvilken effekt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Være en god vert/vertinne 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Være obs på den sosiale dynamikken i rommet – hvordan påvirker den undervisningen?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Inkludere! Skaper tilhørighet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F945-8CD2-4191-ADF8-2A9F892913A9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3335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Linda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Eks .. </a:t>
            </a:r>
            <a:r>
              <a:rPr kumimoji="0" lang="nb-NO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Eksamneangst</a:t>
            </a: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… lære meg dette tema. Hvordan er det med dere?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F945-8CD2-4191-ADF8-2A9F892913A9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4484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Negativt: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Ikke fysisk sammen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Ikke så lett å lese følelser og situasjoner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Ulike hjemmesituasjoner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Tekniske utfordringer og problemer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Sjenert og redde for å skru på kamera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Utydelig informasjon så man ikke får med seg hvor og når man skal møte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Positivt: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Alle kan være med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Ikke avhengig av lokasjon.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Lett å bli kjent med ansikt og navn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Lett å komme inn og gå ut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Kan kombineres med andre aktiviteter som å spise lunsj eller se film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Kan legge inn pauser, møtes om 30 min..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Mulighet til å ha materiell ved siden av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F945-8CD2-4191-ADF8-2A9F892913A9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2391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1)Ta kontroll over rommet og lag en god stemming.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2)Akkurat som Linda nevnte er det fint å være personlige her også. Mye av det vi mister fra rommet er å se hvordan dere gestikulerer og beveger dere.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3) Informer om «regler» og hvordan dere ønsker at rommet skal være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F945-8CD2-4191-ADF8-2A9F892913A9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8088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F945-8CD2-4191-ADF8-2A9F892913A9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81241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Hvorfor skal vi ha på skjerm? Er det en hensiktsmessig grunn til å etterspørre det eller er det greit? Ønsker gjerne et samspill i </a:t>
            </a:r>
            <a:r>
              <a:rPr kumimoji="0" lang="nb-NO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undervisningssamenheng</a:t>
            </a: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Fordelen at mange kan være med uansett hvor de er og hvordan livssituasjon, men det kan bety at det ikke alltid passer å vise skjerm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Eksempelet på han som jobbet som tannlege assistent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Mange har begrensninger på teknisk utstyr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Mange syntes det er ubehagelig å eksponere seg slik direkte, i et auditorium sitter man ofte med ryggen til de andre studentene og alle fokuserer på studentene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Det er også kultur innenfor sosial medier at man er litt skjult - som betyr at man kanskje må etablere nye vaner rundt det å bruke disse mediene i undervisningssammenheng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F945-8CD2-4191-ADF8-2A9F892913A9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33450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Gå gjerne i dialog med studentene…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Hvordan virker det på meg som underviser?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Fokuser på skjermene som vises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Etterspør bilde om studentene ikke har mulighet til å ta på video.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Gruppementalitet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F945-8CD2-4191-ADF8-2A9F892913A9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10433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F945-8CD2-4191-ADF8-2A9F892913A9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41032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 arbeidet med læringsmiljøet i et </a:t>
            </a:r>
            <a:r>
              <a:rPr kumimoji="0" lang="nb-NO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langtidspersketiv</a:t>
            </a:r>
            <a:r>
              <a:rPr kumimoji="0" lang="nb-N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slik at hvis det ikke føles bra første møte så er det alltid rom for å utvikle og jobbe med rommet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F945-8CD2-4191-ADF8-2A9F892913A9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754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21.08.2020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21.08.2020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21.08.2020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21.08.2020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21.08.2020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21.08.2020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21.08.2020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21.08.2020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21.08.2020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21.08.2020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Læringsmiljø </a:t>
            </a:r>
            <a:endParaRPr lang="nb-NO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dirty="0"/>
              <a:t>Hvem er vi 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- </a:t>
            </a:r>
            <a:r>
              <a:rPr lang="nb-NO" sz="2400" dirty="0" smtClean="0"/>
              <a:t>Linda </a:t>
            </a:r>
            <a:r>
              <a:rPr lang="nb-NO" sz="2400" dirty="0"/>
              <a:t>Therese Sørensen Westgaard, </a:t>
            </a:r>
            <a:r>
              <a:rPr lang="nb-NO" sz="2400" dirty="0" err="1"/>
              <a:t>ForVei</a:t>
            </a:r>
            <a:r>
              <a:rPr lang="nb-NO" sz="2400" dirty="0"/>
              <a:t> </a:t>
            </a:r>
          </a:p>
          <a:p>
            <a:pPr marL="0" indent="0">
              <a:buNone/>
            </a:pPr>
            <a:r>
              <a:rPr lang="nb-NO" sz="2400" dirty="0" smtClean="0"/>
              <a:t>- Helene </a:t>
            </a:r>
            <a:r>
              <a:rPr lang="nb-NO" sz="2400" dirty="0"/>
              <a:t>Victoria Haynes, KURT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766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6072" y="885704"/>
            <a:ext cx="7920990" cy="3060383"/>
          </a:xfrm>
        </p:spPr>
        <p:txBody>
          <a:bodyPr/>
          <a:lstStyle/>
          <a:p>
            <a:pPr marL="0" indent="0" algn="ctr">
              <a:buNone/>
            </a:pPr>
            <a:endParaRPr lang="en-US" i="1" dirty="0" smtClean="0"/>
          </a:p>
          <a:p>
            <a:pPr marL="0" indent="0" algn="ctr">
              <a:buNone/>
            </a:pPr>
            <a:r>
              <a:rPr lang="en-US" sz="2400" i="1" dirty="0" smtClean="0"/>
              <a:t>“Tell me and I forget.</a:t>
            </a:r>
          </a:p>
          <a:p>
            <a:pPr marL="0" indent="0" algn="ctr">
              <a:buNone/>
            </a:pPr>
            <a:r>
              <a:rPr lang="en-US" sz="2400" i="1" dirty="0" smtClean="0"/>
              <a:t>Teach me and I will remember.</a:t>
            </a:r>
          </a:p>
          <a:p>
            <a:pPr marL="0" indent="0" algn="ctr">
              <a:buNone/>
            </a:pPr>
            <a:r>
              <a:rPr lang="en-US" sz="2400" i="1" dirty="0" smtClean="0"/>
              <a:t>Involve me and I will learn”</a:t>
            </a:r>
          </a:p>
          <a:p>
            <a:pPr marL="0" indent="0" algn="ctr">
              <a:buNone/>
            </a:pPr>
            <a:r>
              <a:rPr lang="en-US" sz="1800" dirty="0"/>
              <a:t>-Benjamin Franklin</a:t>
            </a:r>
          </a:p>
          <a:p>
            <a:pPr marL="0" indent="0">
              <a:buNone/>
            </a:pPr>
            <a:endParaRPr lang="nb-NO" dirty="0" smtClean="0"/>
          </a:p>
        </p:txBody>
      </p:sp>
      <p:pic>
        <p:nvPicPr>
          <p:cNvPr id="4" name="Picture 3" descr="C:\Users\kristjo\AppData\Local\Microsoft\Windows\Temporary Internet Files\Content.IE5\VMFYR3YJ\puzzle-1020422_64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816" y="1969464"/>
            <a:ext cx="2214246" cy="221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66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er et godt læringsmiljø?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400" dirty="0" smtClean="0"/>
              <a:t>Et godt læringsmiljø oppmuntrer og legger til rette for:</a:t>
            </a:r>
          </a:p>
          <a:p>
            <a:pPr marL="0" indent="0">
              <a:buNone/>
            </a:pPr>
            <a:endParaRPr lang="nb-NO" sz="2400" dirty="0" smtClean="0"/>
          </a:p>
          <a:p>
            <a:r>
              <a:rPr lang="nb-NO" sz="2400" dirty="0" smtClean="0"/>
              <a:t>Samarbeid og deling </a:t>
            </a:r>
          </a:p>
          <a:p>
            <a:r>
              <a:rPr lang="nb-NO" sz="2400" dirty="0" smtClean="0"/>
              <a:t>Personlig utvikling og mangfold</a:t>
            </a:r>
          </a:p>
          <a:p>
            <a:r>
              <a:rPr lang="nb-NO" sz="2400" dirty="0" smtClean="0"/>
              <a:t>Entusiasme for fag </a:t>
            </a:r>
          </a:p>
          <a:p>
            <a:r>
              <a:rPr lang="nb-NO" sz="2400" dirty="0" smtClean="0"/>
              <a:t>Lærelyst </a:t>
            </a:r>
          </a:p>
          <a:p>
            <a:endParaRPr lang="en-US" dirty="0"/>
          </a:p>
        </p:txBody>
      </p:sp>
      <p:pic>
        <p:nvPicPr>
          <p:cNvPr id="4" name="Picture 4" descr="C:\Users\lindtsor\AppData\Local\Microsoft\Windows\Temporary Internet Files\Content.IE5\H4MDCA9I\collaboration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984" y="2782819"/>
            <a:ext cx="38100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9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Trygghet 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28650" y="1370012"/>
            <a:ext cx="7886700" cy="34729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Om å bli … </a:t>
            </a:r>
          </a:p>
          <a:p>
            <a:pPr marL="0" indent="0">
              <a:buNone/>
            </a:pPr>
            <a:r>
              <a:rPr lang="nb-NO" dirty="0" smtClean="0"/>
              <a:t>                               </a:t>
            </a:r>
            <a:r>
              <a:rPr lang="nb-NO" b="1" i="1" dirty="0" smtClean="0"/>
              <a:t>Møtt, Sett, Hørt, Respektert  og Likt  </a:t>
            </a:r>
            <a:endParaRPr lang="nb-NO" b="1" i="1" dirty="0"/>
          </a:p>
        </p:txBody>
      </p:sp>
      <p:pic>
        <p:nvPicPr>
          <p:cNvPr id="10" name="Picture 9" descr="Heart Hands Love · Free photo on Pixabay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964" y="2193384"/>
            <a:ext cx="4184073" cy="251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75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dirty="0"/>
              <a:t>Lurt å tenke på …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6072" y="1333176"/>
            <a:ext cx="7920990" cy="3060383"/>
          </a:xfrm>
        </p:spPr>
        <p:txBody>
          <a:bodyPr/>
          <a:lstStyle/>
          <a:p>
            <a:endParaRPr lang="nb-NO" sz="1600" dirty="0"/>
          </a:p>
          <a:p>
            <a:r>
              <a:rPr lang="nb-NO" sz="2400" dirty="0" smtClean="0"/>
              <a:t>«</a:t>
            </a:r>
            <a:r>
              <a:rPr lang="nb-NO" sz="2400" dirty="0"/>
              <a:t>På seg selv kjenner man ingen andre»</a:t>
            </a:r>
          </a:p>
          <a:p>
            <a:r>
              <a:rPr lang="nb-NO" sz="2400" dirty="0"/>
              <a:t>Hvordan er den sosiale dynamikken i gruppa?</a:t>
            </a:r>
          </a:p>
          <a:p>
            <a:r>
              <a:rPr lang="nb-NO" sz="2400" dirty="0"/>
              <a:t>Hvilken innvirkning har jeg som underviser på gruppa?</a:t>
            </a:r>
          </a:p>
          <a:p>
            <a:r>
              <a:rPr lang="nb-NO" sz="2400" dirty="0"/>
              <a:t>Skape tilhørighet gjennom inkludering og involvering </a:t>
            </a:r>
          </a:p>
          <a:p>
            <a:pPr marL="0" indent="0">
              <a:buNone/>
            </a:pPr>
            <a:r>
              <a:rPr lang="nb-NO" sz="1600" dirty="0"/>
              <a:t>						</a:t>
            </a:r>
            <a:r>
              <a:rPr lang="nb-NO" dirty="0"/>
              <a:t>			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766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inkludere og involvere studentene?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7785" y="1138623"/>
            <a:ext cx="7920990" cy="306038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b-NO" sz="1600" dirty="0"/>
          </a:p>
          <a:p>
            <a:r>
              <a:rPr lang="nb-NO" sz="2400" dirty="0"/>
              <a:t>Se alle, bruke navn om man har mulighet </a:t>
            </a:r>
          </a:p>
          <a:p>
            <a:r>
              <a:rPr lang="nb-NO" sz="2400" dirty="0"/>
              <a:t>Invitere «rommet» til felles samtaler </a:t>
            </a:r>
          </a:p>
          <a:p>
            <a:r>
              <a:rPr lang="nb-NO" sz="2400" dirty="0"/>
              <a:t>Være personlig og dele erfaringer </a:t>
            </a:r>
          </a:p>
          <a:p>
            <a:r>
              <a:rPr lang="nb-NO" sz="2400" dirty="0"/>
              <a:t>Think – Pair – </a:t>
            </a:r>
            <a:r>
              <a:rPr lang="nb-NO" sz="2400" dirty="0" err="1"/>
              <a:t>Share</a:t>
            </a:r>
            <a:r>
              <a:rPr lang="nb-NO" sz="2400" dirty="0"/>
              <a:t> </a:t>
            </a:r>
          </a:p>
          <a:p>
            <a:r>
              <a:rPr lang="nb-NO" sz="2400" dirty="0"/>
              <a:t>«Just-in-time </a:t>
            </a:r>
            <a:r>
              <a:rPr lang="nb-NO" sz="2400" dirty="0" err="1"/>
              <a:t>teaching</a:t>
            </a:r>
            <a:r>
              <a:rPr lang="nb-NO" sz="2400" dirty="0"/>
              <a:t>»	</a:t>
            </a:r>
          </a:p>
          <a:p>
            <a:r>
              <a:rPr lang="nb-NO" sz="2400" dirty="0"/>
              <a:t>Brobyggende dialog	</a:t>
            </a:r>
          </a:p>
        </p:txBody>
      </p:sp>
    </p:spTree>
    <p:extLst>
      <p:ext uri="{BB962C8B-B14F-4D97-AF65-F5344CB8AC3E}">
        <p14:creationId xmlns:p14="http://schemas.microsoft.com/office/powerpoint/2010/main" val="323869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Læringsmiljø i en digital situasjon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Hva er annerledes ved et digitalt rom? </a:t>
            </a:r>
          </a:p>
          <a:p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283" y="1935889"/>
            <a:ext cx="4331435" cy="295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56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annerledes med zoom? 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88" y="1272382"/>
            <a:ext cx="2635616" cy="1832372"/>
          </a:xfrm>
          <a:prstGeom prst="rect">
            <a:avLst/>
          </a:prstGeom>
        </p:spPr>
      </p:pic>
      <p:pic>
        <p:nvPicPr>
          <p:cNvPr id="5" name="Plassholder for innhold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060" y="1128578"/>
            <a:ext cx="2549125" cy="3060700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226787" y="4208110"/>
            <a:ext cx="86212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Gi tydelig </a:t>
            </a:r>
            <a:r>
              <a:rPr lang="nb-NO" sz="2400" dirty="0" smtClean="0"/>
              <a:t>instruksjon, holde en god struktur og </a:t>
            </a:r>
            <a:r>
              <a:rPr lang="nb-NO" sz="2400" dirty="0"/>
              <a:t>vær forberedt!</a:t>
            </a:r>
          </a:p>
        </p:txBody>
      </p:sp>
    </p:spTree>
    <p:extLst>
      <p:ext uri="{BB962C8B-B14F-4D97-AF65-F5344CB8AC3E}">
        <p14:creationId xmlns:p14="http://schemas.microsoft.com/office/powerpoint/2010/main" val="383860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74359" y="235785"/>
            <a:ext cx="7922703" cy="360045"/>
          </a:xfrm>
        </p:spPr>
        <p:txBody>
          <a:bodyPr>
            <a:normAutofit fontScale="90000"/>
          </a:bodyPr>
          <a:lstStyle/>
          <a:p>
            <a:r>
              <a:rPr lang="nb-NO" dirty="0"/>
              <a:t>Varme opp rommet og sett </a:t>
            </a:r>
            <a:r>
              <a:rPr lang="nb-NO" dirty="0" smtClean="0"/>
              <a:t>stemningen</a:t>
            </a:r>
            <a:br>
              <a:rPr lang="nb-NO" dirty="0" smtClean="0"/>
            </a:br>
            <a:r>
              <a:rPr lang="nb-NO" sz="1700" b="0" dirty="0" smtClean="0"/>
              <a:t>Mulighet for å få deltakere til å skru på skjerm</a:t>
            </a:r>
            <a:endParaRPr lang="nb-NO" sz="1700" b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sz="2400" dirty="0"/>
              <a:t>Åpne rommet fem </a:t>
            </a:r>
            <a:r>
              <a:rPr lang="nb-NO" sz="2400" dirty="0" smtClean="0"/>
              <a:t>minutter </a:t>
            </a:r>
            <a:r>
              <a:rPr lang="nb-NO" sz="2400" dirty="0"/>
              <a:t>før for uformell prat.</a:t>
            </a:r>
          </a:p>
          <a:p>
            <a:r>
              <a:rPr lang="nb-NO" sz="2400" dirty="0"/>
              <a:t>Si tydelig «Hei!» til alle som kommer inn i rommet, gjerne med navn.</a:t>
            </a:r>
          </a:p>
          <a:p>
            <a:pPr marL="0" indent="0">
              <a:buNone/>
            </a:pPr>
            <a:r>
              <a:rPr lang="nb-NO" sz="2400" b="1" dirty="0"/>
              <a:t>Enkle øvelser: </a:t>
            </a:r>
          </a:p>
          <a:p>
            <a:r>
              <a:rPr lang="nb-NO" sz="2400" dirty="0"/>
              <a:t>Tegne en dinosaur på 10 sek.</a:t>
            </a:r>
          </a:p>
          <a:p>
            <a:r>
              <a:rPr lang="nb-NO" sz="2400" dirty="0"/>
              <a:t>Vis frem kaffekoppen. </a:t>
            </a:r>
          </a:p>
          <a:p>
            <a:r>
              <a:rPr lang="nb-NO" sz="2400" dirty="0"/>
              <a:t>Alle finner en ting på A-B-C osv.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473" y="2169268"/>
            <a:ext cx="3077589" cy="273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7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Svarte skjermer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400" dirty="0"/>
              <a:t>Det er mange grunner til at studenter har svarte skjermer på </a:t>
            </a:r>
            <a:r>
              <a:rPr lang="nb-NO" sz="2400" dirty="0" smtClean="0"/>
              <a:t>zoom</a:t>
            </a:r>
            <a:endParaRPr lang="nb-NO" sz="2400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104" y="2166878"/>
            <a:ext cx="3160644" cy="193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01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Læringsmiljøet i langtidsperspektivet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600" dirty="0"/>
              <a:t>- </a:t>
            </a:r>
            <a:r>
              <a:rPr lang="nb-NO" sz="2400" dirty="0"/>
              <a:t>Se gjerne læringsmiljøet som et </a:t>
            </a:r>
            <a:r>
              <a:rPr lang="nb-NO" sz="2400" dirty="0">
                <a:solidFill>
                  <a:srgbClr val="FF0000"/>
                </a:solidFill>
              </a:rPr>
              <a:t>langtidsperspektiv</a:t>
            </a:r>
            <a:r>
              <a:rPr lang="nb-NO" sz="2400" dirty="0"/>
              <a:t>.</a:t>
            </a:r>
          </a:p>
          <a:p>
            <a:pPr marL="0" indent="0">
              <a:buNone/>
            </a:pPr>
            <a:r>
              <a:rPr lang="nb-NO" sz="2400" dirty="0"/>
              <a:t>- Prøv små ting for å åpne rommet litt og litt utover semestret. </a:t>
            </a:r>
            <a:r>
              <a:rPr lang="nb-NO" sz="2400" dirty="0" smtClean="0"/>
              <a:t>Eventuelt, om dere er komfortable, gjør øvelser som </a:t>
            </a:r>
            <a:r>
              <a:rPr lang="nb-NO" sz="2400" dirty="0"/>
              <a:t>krever </a:t>
            </a:r>
            <a:r>
              <a:rPr lang="nb-NO" sz="2400" dirty="0" smtClean="0"/>
              <a:t>skjerm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068" y="2812624"/>
            <a:ext cx="3548270" cy="190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204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Aktiviteter for deltakelse </a:t>
            </a:r>
            <a:r>
              <a:rPr lang="nb-NO" dirty="0" smtClean="0"/>
              <a:t>ved svart skjerm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6072" y="987553"/>
            <a:ext cx="7920990" cy="351301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sz="3100" dirty="0">
                <a:solidFill>
                  <a:srgbClr val="FF0000"/>
                </a:solidFill>
              </a:rPr>
              <a:t>Aktiviteter – aktivisere alle i zoom: </a:t>
            </a:r>
          </a:p>
          <a:p>
            <a:r>
              <a:rPr lang="nb-NO" sz="3100" dirty="0"/>
              <a:t>Få alle til å skrive inn i </a:t>
            </a:r>
            <a:r>
              <a:rPr lang="nb-NO" sz="3100" dirty="0" err="1"/>
              <a:t>chat</a:t>
            </a:r>
            <a:r>
              <a:rPr lang="nb-NO" sz="3100" dirty="0"/>
              <a:t> </a:t>
            </a:r>
          </a:p>
          <a:p>
            <a:r>
              <a:rPr lang="nb-NO" sz="3100" dirty="0"/>
              <a:t>Polls </a:t>
            </a:r>
          </a:p>
          <a:p>
            <a:r>
              <a:rPr lang="nb-NO" sz="3100" dirty="0"/>
              <a:t>Break-</a:t>
            </a:r>
            <a:r>
              <a:rPr lang="nb-NO" sz="3100" dirty="0" err="1"/>
              <a:t>out</a:t>
            </a:r>
            <a:r>
              <a:rPr lang="nb-NO" sz="3100" dirty="0"/>
              <a:t> </a:t>
            </a:r>
            <a:r>
              <a:rPr lang="nb-NO" sz="3100" dirty="0" err="1"/>
              <a:t>rooms</a:t>
            </a:r>
            <a:r>
              <a:rPr lang="nb-NO" sz="3100" dirty="0"/>
              <a:t> </a:t>
            </a:r>
          </a:p>
          <a:p>
            <a:pPr marL="0" indent="0">
              <a:buNone/>
            </a:pPr>
            <a:r>
              <a:rPr lang="nb-NO" sz="3100" dirty="0">
                <a:solidFill>
                  <a:srgbClr val="FF0000"/>
                </a:solidFill>
              </a:rPr>
              <a:t>Aktiviteter – gjør ting sammen: </a:t>
            </a:r>
          </a:p>
          <a:p>
            <a:r>
              <a:rPr lang="nb-NO" sz="3100" dirty="0" err="1"/>
              <a:t>Menti</a:t>
            </a:r>
            <a:r>
              <a:rPr lang="nb-NO" sz="3100" dirty="0"/>
              <a:t> </a:t>
            </a:r>
          </a:p>
          <a:p>
            <a:r>
              <a:rPr lang="nb-NO" sz="3100" dirty="0"/>
              <a:t>Inviter til felleslunsj </a:t>
            </a:r>
          </a:p>
          <a:p>
            <a:r>
              <a:rPr lang="nb-NO" sz="3100" dirty="0"/>
              <a:t>Lag fag-quiz, </a:t>
            </a:r>
            <a:endParaRPr lang="nb-NO" sz="3100" dirty="0" smtClean="0"/>
          </a:p>
          <a:p>
            <a:r>
              <a:rPr lang="nb-NO" sz="3100" dirty="0" smtClean="0"/>
              <a:t>Tegne </a:t>
            </a:r>
            <a:r>
              <a:rPr lang="nb-NO" sz="3100" dirty="0"/>
              <a:t>– </a:t>
            </a:r>
            <a:r>
              <a:rPr lang="nb-NO" sz="3100" dirty="0" err="1"/>
              <a:t>Whiteboard</a:t>
            </a:r>
            <a:r>
              <a:rPr lang="nb-NO" sz="3100" dirty="0"/>
              <a:t> funksjon i zoom </a:t>
            </a:r>
          </a:p>
          <a:p>
            <a:r>
              <a:rPr lang="nb-NO" sz="3100" dirty="0"/>
              <a:t>Ha spørretime som forberedelse til undervisning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6333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Avsluttende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6072" y="1440182"/>
            <a:ext cx="7920990" cy="3053998"/>
          </a:xfrm>
        </p:spPr>
        <p:txBody>
          <a:bodyPr/>
          <a:lstStyle/>
          <a:p>
            <a:pPr marL="0" indent="0" algn="ctr">
              <a:buNone/>
            </a:pPr>
            <a:r>
              <a:rPr lang="nb-NO" sz="2400" dirty="0" smtClean="0"/>
              <a:t>Vær ærlig og autentisk med studentene og se arbeidet med læringsmiljøet i et langtidsperspektiv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5841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DB2AA-CFEA-4381-8872-373B1C2DE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Takk for oppmerksomheten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5A2597-F8A7-4EB7-9CCC-034A03B12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mn.uio.no</a:t>
            </a:r>
          </a:p>
        </p:txBody>
      </p:sp>
    </p:spTree>
    <p:extLst>
      <p:ext uri="{BB962C8B-B14F-4D97-AF65-F5344CB8AC3E}">
        <p14:creationId xmlns:p14="http://schemas.microsoft.com/office/powerpoint/2010/main" val="314714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pptmal_2018_mn_uio</Template>
  <TotalTime>171</TotalTime>
  <Words>1001</Words>
  <Application>Microsoft Office PowerPoint</Application>
  <PresentationFormat>Egendefinert</PresentationFormat>
  <Paragraphs>146</Paragraphs>
  <Slides>15</Slides>
  <Notes>13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9" baseType="lpstr">
      <vt:lpstr>Arial</vt:lpstr>
      <vt:lpstr>Calibri</vt:lpstr>
      <vt:lpstr>Verdana</vt:lpstr>
      <vt:lpstr>Office-tema</vt:lpstr>
      <vt:lpstr>Læringsmiljø </vt:lpstr>
      <vt:lpstr>Hvem er vi ?</vt:lpstr>
      <vt:lpstr>PowerPoint-presentasjon</vt:lpstr>
      <vt:lpstr>Hva er et godt læringsmiljø?</vt:lpstr>
      <vt:lpstr>Trygghet  </vt:lpstr>
      <vt:lpstr>Lurt å tenke på …</vt:lpstr>
      <vt:lpstr>Hvordan inkludere og involvere studentene?</vt:lpstr>
      <vt:lpstr>Læringsmiljø i en digital situasjon</vt:lpstr>
      <vt:lpstr>Hva er annerledes med zoom? </vt:lpstr>
      <vt:lpstr>Varme opp rommet og sett stemningen Mulighet for å få deltakere til å skru på skjerm</vt:lpstr>
      <vt:lpstr>Svarte skjermer </vt:lpstr>
      <vt:lpstr>Læringsmiljøet i langtidsperspektivet </vt:lpstr>
      <vt:lpstr>Aktiviteter for deltakelse ved svart skjerm</vt:lpstr>
      <vt:lpstr>Avsluttende</vt:lpstr>
      <vt:lpstr>Takk for oppmerksomheten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Helene Victoria Haynes</dc:creator>
  <cp:lastModifiedBy>Helene Victoria Haynes</cp:lastModifiedBy>
  <cp:revision>15</cp:revision>
  <dcterms:created xsi:type="dcterms:W3CDTF">2020-08-13T05:46:59Z</dcterms:created>
  <dcterms:modified xsi:type="dcterms:W3CDTF">2020-08-21T17:23:29Z</dcterms:modified>
</cp:coreProperties>
</file>