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sldIdLst>
    <p:sldId id="256" r:id="rId5"/>
    <p:sldId id="260" r:id="rId6"/>
    <p:sldId id="261" r:id="rId7"/>
    <p:sldId id="278" r:id="rId8"/>
    <p:sldId id="277" r:id="rId9"/>
    <p:sldId id="276" r:id="rId10"/>
    <p:sldId id="279" r:id="rId11"/>
    <p:sldId id="263" r:id="rId12"/>
    <p:sldId id="264" r:id="rId13"/>
    <p:sldId id="272" r:id="rId14"/>
    <p:sldId id="273" r:id="rId15"/>
    <p:sldId id="270" r:id="rId16"/>
    <p:sldId id="271" r:id="rId17"/>
    <p:sldId id="274" r:id="rId18"/>
    <p:sldId id="275" r:id="rId19"/>
    <p:sldId id="267" r:id="rId20"/>
    <p:sldId id="280" r:id="rId21"/>
    <p:sldId id="257" r:id="rId22"/>
    <p:sldId id="269" r:id="rId23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6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9DBB9B-E8B9-42C7-8D74-3F2D87E33DB4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63EE13-79BD-48AA-A9F3-4939FFE82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348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/>
            <a:r>
              <a:rPr lang="nb-NO" dirty="0">
                <a:cs typeface="Arial" panose="020B0604020202020204"/>
              </a:rPr>
              <a:t>Kommentere i </a:t>
            </a:r>
            <a:r>
              <a:rPr lang="nb-NO" dirty="0" err="1">
                <a:cs typeface="Arial" panose="020B0604020202020204"/>
              </a:rPr>
              <a:t>chat</a:t>
            </a:r>
            <a:endParaRPr lang="nb-NO" dirty="0">
              <a:cs typeface="Arial" panose="020B0604020202020204"/>
            </a:endParaRPr>
          </a:p>
          <a:p>
            <a:pPr marL="285750" indent="-285750"/>
            <a:r>
              <a:rPr lang="nb-NO" dirty="0">
                <a:ea typeface="+mn-lt"/>
                <a:cs typeface="+mn-lt"/>
              </a:rPr>
              <a:t>Vi vil ha to diskusjoner: dele inn </a:t>
            </a:r>
            <a:r>
              <a:rPr lang="nb-NO" dirty="0" err="1">
                <a:ea typeface="+mn-lt"/>
                <a:cs typeface="+mn-lt"/>
              </a:rPr>
              <a:t>instuttvis</a:t>
            </a:r>
            <a:endParaRPr lang="nb-NO" dirty="0">
              <a:ea typeface="+mn-lt"/>
              <a:cs typeface="+mn-lt"/>
            </a:endParaRPr>
          </a:p>
          <a:p>
            <a:pPr marL="285750" indent="-285750"/>
            <a:r>
              <a:rPr lang="nb-NO" dirty="0">
                <a:ea typeface="+mn-lt"/>
                <a:cs typeface="+mn-lt"/>
              </a:rPr>
              <a:t>Bruke padlet Osv.</a:t>
            </a:r>
            <a:endParaRPr lang="en-US" dirty="0">
              <a:cs typeface="Arial" panose="020B0604020202020204"/>
            </a:endParaRPr>
          </a:p>
          <a:p>
            <a:r>
              <a:rPr lang="nb-NO" dirty="0"/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3EE13-79BD-48AA-A9F3-4939FFE822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02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Linda: Erfaringer fra ForVei-samtaler</a:t>
            </a:r>
          </a:p>
          <a:p>
            <a:r>
              <a:rPr lang="nb-NO" dirty="0"/>
              <a:t>For</a:t>
            </a:r>
            <a:r>
              <a:rPr lang="nb-NO" baseline="0" dirty="0"/>
              <a:t> mange er det ikke så lenge siden dere selv tok faget, «det man kan er lett», fagspråk som studentene </a:t>
            </a:r>
            <a:r>
              <a:rPr lang="nb-NO" baseline="0"/>
              <a:t>ikke forstår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3EE13-79BD-48AA-A9F3-4939FFE822F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216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Linda </a:t>
            </a:r>
          </a:p>
          <a:p>
            <a:endParaRPr lang="nb-NO" dirty="0"/>
          </a:p>
          <a:p>
            <a:r>
              <a:rPr lang="nb-NO" dirty="0"/>
              <a:t>Minne rom at undervisning handler om å legge til rette</a:t>
            </a:r>
            <a:r>
              <a:rPr lang="nb-NO" baseline="0" dirty="0"/>
              <a:t> for læring …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9622-D28C-446A-B648-B0D15398CD6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818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Linda </a:t>
            </a:r>
          </a:p>
          <a:p>
            <a:r>
              <a:rPr lang="nb-NO" dirty="0"/>
              <a:t>Intro: </a:t>
            </a:r>
          </a:p>
          <a:p>
            <a:r>
              <a:rPr lang="nb-NO" dirty="0"/>
              <a:t>Mange former for trygghet </a:t>
            </a:r>
          </a:p>
          <a:p>
            <a:r>
              <a:rPr lang="nb-NO" dirty="0"/>
              <a:t>- Relasjonell trygghet </a:t>
            </a:r>
          </a:p>
          <a:p>
            <a:r>
              <a:rPr lang="nb-NO" dirty="0"/>
              <a:t>- Faglig trygghet </a:t>
            </a:r>
          </a:p>
          <a:p>
            <a:r>
              <a:rPr lang="nb-NO" dirty="0"/>
              <a:t>- Trygghet til å lære (følelsesmessig trygghet og trygghet til å bli utfordret)</a:t>
            </a:r>
          </a:p>
          <a:p>
            <a:endParaRPr lang="nb-NO" dirty="0"/>
          </a:p>
          <a:p>
            <a:r>
              <a:rPr lang="nb-NO" dirty="0"/>
              <a:t>Digitalt eller ikke: mennesker har fortsatt behov for å kjenne trygghet og tilhørighet: </a:t>
            </a:r>
          </a:p>
          <a:p>
            <a:r>
              <a:rPr lang="nb-NO" dirty="0"/>
              <a:t>for å bli møtt, sett, hørt, respektert og likt </a:t>
            </a:r>
          </a:p>
          <a:p>
            <a:r>
              <a:rPr lang="nb-NO" dirty="0"/>
              <a:t>Dette er grunnleggende for både trivsel, velfungerende grupper og god gruppedynamikk, og ikke minst fremtidige læringsprosesser.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79622-D28C-446A-B648-B0D15398CD6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511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7388" y="1054100"/>
            <a:ext cx="5483225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rtl="0"/>
            <a:endParaRPr lang="nl-BE" sz="1200" kern="1200" baseline="0" dirty="0">
              <a:solidFill>
                <a:schemeClr val="tx1"/>
              </a:solidFill>
              <a:effectLst/>
              <a:latin typeface="Arial" pitchFamily="34" charset="0"/>
              <a:ea typeface="ＭＳ Ｐゴシック" pitchFamily="-65" charset="-128"/>
              <a:cs typeface="Arial" pitchFamily="34" charset="0"/>
            </a:endParaRPr>
          </a:p>
          <a:p>
            <a:pPr rtl="0"/>
            <a:r>
              <a:rPr lang="nl-BE" sz="1200" kern="1200" baseline="0" dirty="0" err="1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65" charset="-128"/>
                <a:cs typeface="Arial" pitchFamily="34" charset="0"/>
              </a:rPr>
              <a:t>Typiske</a:t>
            </a:r>
            <a:r>
              <a:rPr lang="nl-BE" sz="1200" kern="1200" baseline="0" dirty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65" charset="-128"/>
                <a:cs typeface="Arial" pitchFamily="34" charset="0"/>
              </a:rPr>
              <a:t> </a:t>
            </a:r>
            <a:r>
              <a:rPr lang="nl-BE" sz="1200" kern="1200" baseline="0" dirty="0" err="1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65" charset="-128"/>
                <a:cs typeface="Arial" pitchFamily="34" charset="0"/>
              </a:rPr>
              <a:t>misoppfatninger</a:t>
            </a:r>
            <a:r>
              <a:rPr lang="nl-BE" sz="1200" kern="1200" baseline="0" dirty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65" charset="-128"/>
                <a:cs typeface="Arial" pitchFamily="34" charset="0"/>
              </a:rPr>
              <a:t>: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nl-BE" sz="1200" kern="1200" baseline="0" dirty="0" err="1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65" charset="-128"/>
                <a:cs typeface="Arial" pitchFamily="34" charset="0"/>
              </a:rPr>
              <a:t>Mange</a:t>
            </a:r>
            <a:r>
              <a:rPr lang="nl-BE" sz="1200" kern="1200" baseline="0" dirty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65" charset="-128"/>
                <a:cs typeface="Arial" pitchFamily="34" charset="0"/>
              </a:rPr>
              <a:t> har en </a:t>
            </a:r>
            <a:r>
              <a:rPr lang="nl-BE" sz="1200" kern="1200" baseline="0" dirty="0" err="1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65" charset="-128"/>
                <a:cs typeface="Arial" pitchFamily="34" charset="0"/>
              </a:rPr>
              <a:t>oppfatning</a:t>
            </a:r>
            <a:r>
              <a:rPr lang="nl-BE" sz="1200" kern="1200" baseline="0" dirty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65" charset="-128"/>
                <a:cs typeface="Arial" pitchFamily="34" charset="0"/>
              </a:rPr>
              <a:t> av at studentene er like, - </a:t>
            </a:r>
            <a:r>
              <a:rPr lang="nl-BE" sz="1200" kern="1200" baseline="0" dirty="0" err="1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65" charset="-128"/>
                <a:cs typeface="Arial" pitchFamily="34" charset="0"/>
              </a:rPr>
              <a:t>gjennomsnittsstudenten</a:t>
            </a:r>
            <a:endParaRPr lang="nl-BE" sz="1200" kern="1200" baseline="0" dirty="0">
              <a:solidFill>
                <a:schemeClr val="tx1"/>
              </a:solidFill>
              <a:effectLst/>
              <a:latin typeface="Arial" pitchFamily="34" charset="0"/>
              <a:ea typeface="ＭＳ Ｐゴシック" pitchFamily="-65" charset="-128"/>
              <a:cs typeface="Arial" pitchFamily="34" charset="0"/>
            </a:endParaRP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nl-BE" dirty="0">
                <a:latin typeface="Arial" pitchFamily="34" charset="0"/>
                <a:ea typeface="ＭＳ Ｐゴシック" pitchFamily="-65" charset="-128"/>
                <a:cs typeface="Arial" pitchFamily="34" charset="0"/>
              </a:rPr>
              <a:t>“</a:t>
            </a:r>
            <a:r>
              <a:rPr lang="nl-BE" dirty="0" err="1">
                <a:latin typeface="Arial" pitchFamily="34" charset="0"/>
                <a:ea typeface="ＭＳ Ｐゴシック" pitchFamily="-65" charset="-128"/>
                <a:cs typeface="Arial" pitchFamily="34" charset="0"/>
              </a:rPr>
              <a:t>På</a:t>
            </a:r>
            <a:r>
              <a:rPr lang="nl-BE" dirty="0">
                <a:latin typeface="Arial" pitchFamily="34" charset="0"/>
                <a:ea typeface="ＭＳ Ｐゴシック" pitchFamily="-65" charset="-128"/>
                <a:cs typeface="Arial" pitchFamily="34" charset="0"/>
              </a:rPr>
              <a:t> </a:t>
            </a:r>
            <a:r>
              <a:rPr lang="nl-BE" dirty="0" err="1">
                <a:latin typeface="Arial" pitchFamily="34" charset="0"/>
                <a:ea typeface="ＭＳ Ｐゴシック" pitchFamily="-65" charset="-128"/>
                <a:cs typeface="Arial" pitchFamily="34" charset="0"/>
              </a:rPr>
              <a:t>seg</a:t>
            </a:r>
            <a:r>
              <a:rPr lang="nl-BE" dirty="0">
                <a:latin typeface="Arial" pitchFamily="34" charset="0"/>
                <a:ea typeface="ＭＳ Ｐゴシック" pitchFamily="-65" charset="-128"/>
                <a:cs typeface="Arial" pitchFamily="34" charset="0"/>
              </a:rPr>
              <a:t> </a:t>
            </a:r>
            <a:r>
              <a:rPr lang="nl-BE" dirty="0" err="1">
                <a:latin typeface="Arial" pitchFamily="34" charset="0"/>
                <a:ea typeface="ＭＳ Ｐゴシック" pitchFamily="-65" charset="-128"/>
                <a:cs typeface="Arial" pitchFamily="34" charset="0"/>
              </a:rPr>
              <a:t>selv</a:t>
            </a:r>
            <a:r>
              <a:rPr lang="nl-BE" dirty="0">
                <a:latin typeface="Arial" pitchFamily="34" charset="0"/>
                <a:ea typeface="ＭＳ Ｐゴシック" pitchFamily="-65" charset="-128"/>
                <a:cs typeface="Arial" pitchFamily="34" charset="0"/>
              </a:rPr>
              <a:t> </a:t>
            </a:r>
            <a:r>
              <a:rPr lang="nl-BE" dirty="0" err="1">
                <a:latin typeface="Arial" pitchFamily="34" charset="0"/>
                <a:ea typeface="ＭＳ Ｐゴシック" pitchFamily="-65" charset="-128"/>
                <a:cs typeface="Arial" pitchFamily="34" charset="0"/>
              </a:rPr>
              <a:t>kjenner</a:t>
            </a:r>
            <a:r>
              <a:rPr lang="nl-BE" dirty="0">
                <a:latin typeface="Arial" pitchFamily="34" charset="0"/>
                <a:ea typeface="ＭＳ Ｐゴシック" pitchFamily="-65" charset="-128"/>
                <a:cs typeface="Arial" pitchFamily="34" charset="0"/>
              </a:rPr>
              <a:t> man </a:t>
            </a:r>
            <a:r>
              <a:rPr lang="nl-BE" dirty="0" err="1">
                <a:latin typeface="Arial" pitchFamily="34" charset="0"/>
                <a:ea typeface="ＭＳ Ｐゴシック" pitchFamily="-65" charset="-128"/>
                <a:cs typeface="Arial" pitchFamily="34" charset="0"/>
              </a:rPr>
              <a:t>andre</a:t>
            </a:r>
            <a:r>
              <a:rPr lang="nl-BE" dirty="0">
                <a:latin typeface="Arial" pitchFamily="34" charset="0"/>
                <a:ea typeface="ＭＳ Ｐゴシック" pitchFamily="-65" charset="-128"/>
                <a:cs typeface="Arial" pitchFamily="34" charset="0"/>
              </a:rPr>
              <a:t>”</a:t>
            </a:r>
            <a:r>
              <a:rPr lang="nl-BE" sz="1200" kern="1200" baseline="0" dirty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65" charset="-128"/>
                <a:cs typeface="Arial" pitchFamily="34" charset="0"/>
              </a:rPr>
              <a:t>. </a:t>
            </a:r>
            <a:endParaRPr lang="nl-BE" b="0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2EC9033-AF87-4794-8B4D-6AFED94BD67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Tekstvak 5"/>
          <p:cNvSpPr txBox="1"/>
          <p:nvPr>
            <p:custDataLst>
              <p:tags r:id="rId1"/>
            </p:custDataLst>
          </p:nvPr>
        </p:nvSpPr>
        <p:spPr>
          <a:xfrm>
            <a:off x="0" y="0"/>
            <a:ext cx="381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2327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Studenter har ulike styrker og preferanser og er en sammensatt gruppe … </a:t>
            </a:r>
          </a:p>
          <a:p>
            <a:r>
              <a:rPr lang="nb-NO" dirty="0"/>
              <a:t>«Fra foreleseren til studenten – fra undervisning til læring»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1F292-AA1B-48AA-AF29-37FBCD032025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7500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Linda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Møte studentene der hvor de er. NB! Stammespråk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Bevissthet på hvordan man påvirker miljøet – bruke sin maktposisjon til å virke positivt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eksempel med gruppelærere som sier at «det er lett..»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Komme fem min før. Hvorfor er det viktig og hvilken effekt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Være en god vert/vertinne 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Være obs på den sosiale dynamikken i rommet – hvordan påvirker den undervisningen?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Inkludere! Skaper tilhørighet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F945-8CD2-4191-ADF8-2A9F892913A9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8586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Linda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«Just-in-time </a:t>
            </a:r>
            <a:r>
              <a:rPr lang="nb-NO" sz="1200" dirty="0" err="1"/>
              <a:t>teaching</a:t>
            </a:r>
            <a:r>
              <a:rPr lang="nb-NO" sz="1200" dirty="0"/>
              <a:t>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Dialogisk god samtale: Hvordan få samtalen til å gå?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Få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stduentene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til å tørre og snakke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studentene som ikke snakker må lære å høre på det som blir sagt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som snakker må utfordres til å utdype det de snakker om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som ikke snakker må lære å reflektere og utfordre den som snakker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F945-8CD2-4191-ADF8-2A9F892913A9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3837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3EE13-79BD-48AA-A9F3-4939FFE822F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53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E3723-66A4-4DC9-BE7B-AE0986CDACA7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4334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24.08.2023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24.08.2023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24.08.2023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24.08.2023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24.08.2023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tinyurl.com/bdh6weu5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bdh6weu5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Real Gruppelærerstart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på zoom 24. august 2023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Linda T. S. Westgaard (</a:t>
            </a:r>
            <a:r>
              <a:rPr lang="nb-NO" dirty="0" err="1"/>
              <a:t>ForVei</a:t>
            </a:r>
            <a:r>
              <a:rPr lang="nb-NO" dirty="0"/>
              <a:t>)</a:t>
            </a:r>
          </a:p>
          <a:p>
            <a:r>
              <a:rPr lang="nb-NO" dirty="0"/>
              <a:t>Vidar Skogvoll (KURT) Inger Christin Borge (MI)</a:t>
            </a:r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Introduksjon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285750" indent="-285750"/>
            <a:r>
              <a:rPr lang="nb-NO" sz="2000" dirty="0"/>
              <a:t>Hva innebærer gruppelærerjobben? </a:t>
            </a:r>
          </a:p>
          <a:p>
            <a:pPr marL="285750" indent="-285750"/>
            <a:r>
              <a:rPr lang="nb-NO" sz="2000" dirty="0"/>
              <a:t>Betydningen av et godt læringsmiljø </a:t>
            </a:r>
          </a:p>
          <a:p>
            <a:pPr marL="285750" indent="-285750"/>
            <a:r>
              <a:rPr lang="nb-NO" sz="2000" dirty="0"/>
              <a:t>Hvordan få en god start på gruppetimene?</a:t>
            </a:r>
          </a:p>
          <a:p>
            <a:pPr marL="285750" indent="-285750"/>
            <a:r>
              <a:rPr lang="nb-NO" sz="2000" dirty="0"/>
              <a:t>Hva er nyttige grep når det gjelder gruppeundervisning?</a:t>
            </a:r>
          </a:p>
          <a:p>
            <a:pPr marL="285750" indent="-285750"/>
            <a:endParaRPr lang="nb-NO" dirty="0">
              <a:cs typeface="Arial" panose="020B0604020202020204"/>
            </a:endParaRPr>
          </a:p>
          <a:p>
            <a:pPr marL="0" indent="0">
              <a:buNone/>
            </a:pPr>
            <a:endParaRPr lang="nb-NO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67668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9C297C-AB7A-CC4D-83F9-94E23B47B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innebærer gruppelærerjobben?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E2F31D-57DA-E34B-B22E-5D2FB3D99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253" y="1152798"/>
            <a:ext cx="7920990" cy="3379445"/>
          </a:xfrm>
        </p:spPr>
        <p:txBody>
          <a:bodyPr vert="horz" lIns="0" tIns="0" rIns="0" bIns="0" rtlCol="0" anchor="t">
            <a:normAutofit fontScale="92500" lnSpcReduction="20000"/>
          </a:bodyPr>
          <a:lstStyle/>
          <a:p>
            <a:pPr indent="-179705">
              <a:spcAft>
                <a:spcPts val="600"/>
              </a:spcAft>
            </a:pPr>
            <a:r>
              <a:rPr lang="nb-NO" sz="2000" dirty="0" err="1"/>
              <a:t>ForVei</a:t>
            </a:r>
            <a:r>
              <a:rPr lang="nb-NO" sz="2000" dirty="0"/>
              <a:t>-erfaringer </a:t>
            </a:r>
          </a:p>
          <a:p>
            <a:pPr marL="474300" lvl="1" indent="-285750">
              <a:spcAft>
                <a:spcPts val="600"/>
              </a:spcAft>
            </a:pPr>
            <a:r>
              <a:rPr lang="nb-NO" sz="1600" dirty="0"/>
              <a:t>dere er viktige </a:t>
            </a:r>
          </a:p>
          <a:p>
            <a:pPr marL="474300" lvl="1" indent="-285750">
              <a:spcAft>
                <a:spcPts val="600"/>
              </a:spcAft>
            </a:pPr>
            <a:r>
              <a:rPr lang="nb-NO" sz="1600" dirty="0"/>
              <a:t>forstår det å være en student som lærer for første gang </a:t>
            </a:r>
          </a:p>
          <a:p>
            <a:pPr indent="-179705">
              <a:spcAft>
                <a:spcPts val="600"/>
              </a:spcAft>
            </a:pPr>
            <a:r>
              <a:rPr lang="nb-NO" sz="2000" dirty="0"/>
              <a:t>Å bygge kunnskap </a:t>
            </a:r>
          </a:p>
          <a:p>
            <a:pPr lvl="1" indent="-179705">
              <a:spcAft>
                <a:spcPts val="600"/>
              </a:spcAft>
            </a:pPr>
            <a:r>
              <a:rPr lang="nb-NO" sz="1600" dirty="0"/>
              <a:t>det er lov å være usikker </a:t>
            </a:r>
          </a:p>
          <a:p>
            <a:pPr lvl="1" indent="-179705">
              <a:spcAft>
                <a:spcPts val="600"/>
              </a:spcAft>
            </a:pPr>
            <a:r>
              <a:rPr lang="nb-NO" sz="1600" dirty="0"/>
              <a:t>dere har verdifull erfaring og kan bli partner og lære sammen med studentene</a:t>
            </a:r>
          </a:p>
          <a:p>
            <a:pPr lvl="1" indent="-179705">
              <a:spcAft>
                <a:spcPts val="600"/>
              </a:spcAft>
            </a:pPr>
            <a:r>
              <a:rPr lang="nb-NO" sz="1600" dirty="0"/>
              <a:t>legge til rette for læring</a:t>
            </a:r>
          </a:p>
          <a:p>
            <a:pPr indent="-179705">
              <a:spcAft>
                <a:spcPts val="600"/>
              </a:spcAft>
            </a:pPr>
            <a:r>
              <a:rPr lang="nb-NO" sz="2000" dirty="0"/>
              <a:t>Bindeledd mellom foreleser og studenter</a:t>
            </a:r>
          </a:p>
          <a:p>
            <a:pPr indent="-179705">
              <a:spcAft>
                <a:spcPts val="600"/>
              </a:spcAft>
            </a:pPr>
            <a:r>
              <a:rPr lang="nb-NO" sz="2000" dirty="0"/>
              <a:t>Finn din egen måte å løse jobben på</a:t>
            </a:r>
          </a:p>
          <a:p>
            <a:pPr lvl="1" indent="-179705">
              <a:spcAft>
                <a:spcPts val="600"/>
              </a:spcAft>
            </a:pPr>
            <a:r>
              <a:rPr lang="nb-NO" sz="1600" dirty="0"/>
              <a:t>du blir også tryggere ved å undervise</a:t>
            </a:r>
          </a:p>
          <a:p>
            <a:pPr lvl="1" indent="-179705">
              <a:spcAft>
                <a:spcPts val="600"/>
              </a:spcAft>
            </a:pPr>
            <a:r>
              <a:rPr lang="nb-NO" sz="1600" dirty="0"/>
              <a:t>prøv ut tips</a:t>
            </a:r>
          </a:p>
          <a:p>
            <a:pPr marL="180295" lvl="1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9476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19497-6F48-EF45-978A-973B5D395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err="1"/>
              <a:t>Læring</a:t>
            </a:r>
            <a:r>
              <a:rPr lang="en-US" sz="2400" dirty="0"/>
              <a:t> er…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FBF9E-99C2-E544-85F4-12ABC2CCF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prosess</a:t>
            </a:r>
            <a:r>
              <a:rPr lang="en-US" sz="2000" b="1" dirty="0"/>
              <a:t>: </a:t>
            </a:r>
            <a:r>
              <a:rPr lang="en-US" sz="2000" dirty="0"/>
              <a:t>det </a:t>
            </a:r>
            <a:r>
              <a:rPr lang="en-US" sz="2000" dirty="0" err="1"/>
              <a:t>skjer</a:t>
            </a:r>
            <a:r>
              <a:rPr lang="en-US" sz="2000" dirty="0"/>
              <a:t> over </a:t>
            </a:r>
            <a:r>
              <a:rPr lang="en-US" sz="2000" dirty="0" err="1"/>
              <a:t>tid</a:t>
            </a:r>
            <a:r>
              <a:rPr lang="en-US" sz="2000" dirty="0"/>
              <a:t>, </a:t>
            </a:r>
            <a:r>
              <a:rPr lang="en-US" sz="2000" dirty="0" err="1"/>
              <a:t>gjennom</a:t>
            </a:r>
            <a:r>
              <a:rPr lang="en-US" sz="2000" dirty="0"/>
              <a:t> </a:t>
            </a:r>
            <a:r>
              <a:rPr lang="en-US" sz="2000" dirty="0" err="1"/>
              <a:t>gjentagelse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aktiviteter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b="1" dirty="0" err="1"/>
              <a:t>Konstruert</a:t>
            </a:r>
            <a:r>
              <a:rPr lang="en-US" sz="2000" b="1" dirty="0"/>
              <a:t>:</a:t>
            </a:r>
            <a:r>
              <a:rPr lang="en-US" sz="2000" dirty="0"/>
              <a:t> </a:t>
            </a:r>
            <a:r>
              <a:rPr lang="en-US" sz="2000" dirty="0" err="1"/>
              <a:t>ny</a:t>
            </a:r>
            <a:r>
              <a:rPr lang="en-US" sz="2000" dirty="0"/>
              <a:t> </a:t>
            </a:r>
            <a:r>
              <a:rPr lang="en-US" sz="2000" dirty="0" err="1"/>
              <a:t>kunnskap</a:t>
            </a:r>
            <a:r>
              <a:rPr lang="en-US" sz="2000" dirty="0"/>
              <a:t> </a:t>
            </a:r>
            <a:r>
              <a:rPr lang="en-US" sz="2000" dirty="0" err="1"/>
              <a:t>bygger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eksisterende</a:t>
            </a:r>
            <a:r>
              <a:rPr lang="en-US" sz="2000" dirty="0"/>
              <a:t> </a:t>
            </a:r>
            <a:r>
              <a:rPr lang="en-US" sz="2000" dirty="0" err="1"/>
              <a:t>kunnskap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b="1" dirty="0" err="1"/>
              <a:t>Sosialt</a:t>
            </a:r>
            <a:r>
              <a:rPr lang="en-US" sz="2000" b="1" dirty="0"/>
              <a:t>:</a:t>
            </a:r>
            <a:r>
              <a:rPr lang="en-US" sz="2000" dirty="0"/>
              <a:t> vi </a:t>
            </a:r>
            <a:r>
              <a:rPr lang="en-US" sz="2000" dirty="0" err="1"/>
              <a:t>lærer</a:t>
            </a:r>
            <a:r>
              <a:rPr lang="en-US" sz="2000" dirty="0"/>
              <a:t> </a:t>
            </a:r>
            <a:r>
              <a:rPr lang="en-US" sz="2000" dirty="0" err="1"/>
              <a:t>sammen</a:t>
            </a:r>
            <a:r>
              <a:rPr lang="en-US" sz="2000" dirty="0"/>
              <a:t> med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fra</a:t>
            </a:r>
            <a:r>
              <a:rPr lang="en-US" sz="2000" dirty="0"/>
              <a:t> </a:t>
            </a:r>
            <a:r>
              <a:rPr lang="en-US" sz="2000" dirty="0" err="1"/>
              <a:t>hverandre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285750" indent="-285750"/>
            <a:endParaRPr lang="en-US" dirty="0"/>
          </a:p>
          <a:p>
            <a:pPr marL="285750" indent="-285750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CCF4DA-E4F7-0F4A-8E88-9A92D6B542A7}"/>
              </a:ext>
            </a:extLst>
          </p:cNvPr>
          <p:cNvSpPr txBox="1"/>
          <p:nvPr/>
        </p:nvSpPr>
        <p:spPr>
          <a:xfrm>
            <a:off x="2743200" y="3710152"/>
            <a:ext cx="37732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Stikkord</a:t>
            </a:r>
            <a:r>
              <a:rPr lang="en-US" sz="2800" dirty="0"/>
              <a:t>: </a:t>
            </a:r>
            <a:r>
              <a:rPr lang="en-US" sz="2800" b="1" dirty="0" err="1"/>
              <a:t>Konstruktivisme</a:t>
            </a:r>
            <a:r>
              <a:rPr lang="en-US" sz="28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5022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C69F8-525D-5146-A391-B5665029B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Stikkord</a:t>
            </a:r>
            <a:r>
              <a:rPr lang="en-US" dirty="0"/>
              <a:t>: </a:t>
            </a:r>
            <a:r>
              <a:rPr lang="en-US" dirty="0" err="1"/>
              <a:t>Læringsprogresjon</a:t>
            </a:r>
            <a:r>
              <a:rPr lang="en-US" dirty="0"/>
              <a:t>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C8DCFC-C62B-4D41-9DE6-EA29B9FE5C76}"/>
              </a:ext>
            </a:extLst>
          </p:cNvPr>
          <p:cNvSpPr txBox="1"/>
          <p:nvPr/>
        </p:nvSpPr>
        <p:spPr>
          <a:xfrm>
            <a:off x="3872358" y="1856327"/>
            <a:ext cx="1605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Oblig</a:t>
            </a:r>
            <a:endParaRPr lang="en-US" sz="2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A007D7-FEDD-1D4A-A763-E0FDFC5C87A0}"/>
              </a:ext>
            </a:extLst>
          </p:cNvPr>
          <p:cNvSpPr txBox="1"/>
          <p:nvPr/>
        </p:nvSpPr>
        <p:spPr>
          <a:xfrm>
            <a:off x="2164474" y="3206036"/>
            <a:ext cx="1764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Forelesning</a:t>
            </a:r>
            <a:endParaRPr lang="en-US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16A8CC-58C9-2845-B27C-CBFAC8163C93}"/>
              </a:ext>
            </a:extLst>
          </p:cNvPr>
          <p:cNvSpPr txBox="1"/>
          <p:nvPr/>
        </p:nvSpPr>
        <p:spPr>
          <a:xfrm>
            <a:off x="686216" y="4007129"/>
            <a:ext cx="14782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Lærebok</a:t>
            </a:r>
            <a:r>
              <a:rPr lang="en-US" sz="2000" b="1" dirty="0"/>
              <a:t>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4AA348-6484-4342-AC8A-04EBC9B5994B}"/>
              </a:ext>
            </a:extLst>
          </p:cNvPr>
          <p:cNvSpPr txBox="1"/>
          <p:nvPr/>
        </p:nvSpPr>
        <p:spPr>
          <a:xfrm>
            <a:off x="5338547" y="1456217"/>
            <a:ext cx="1605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Eksamen</a:t>
            </a:r>
            <a:endParaRPr lang="en-US" sz="2000" b="1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55DAF7C-0D6E-CB4A-BB10-DFE0CBA62181}"/>
              </a:ext>
            </a:extLst>
          </p:cNvPr>
          <p:cNvGrpSpPr/>
          <p:nvPr/>
        </p:nvGrpSpPr>
        <p:grpSpPr>
          <a:xfrm>
            <a:off x="2366088" y="2256437"/>
            <a:ext cx="3112045" cy="1601071"/>
            <a:chOff x="-1581459" y="17726"/>
            <a:chExt cx="3112045" cy="1601071"/>
          </a:xfrm>
        </p:grpSpPr>
        <p:sp>
          <p:nvSpPr>
            <p:cNvPr id="25" name="L-Shape 24">
              <a:extLst>
                <a:ext uri="{FF2B5EF4-FFF2-40B4-BE49-F238E27FC236}">
                  <a16:creationId xmlns:a16="http://schemas.microsoft.com/office/drawing/2014/main" id="{C56B5730-F754-5E48-8FB4-4612FBB10E8B}"/>
                </a:ext>
              </a:extLst>
            </p:cNvPr>
            <p:cNvSpPr/>
            <p:nvPr/>
          </p:nvSpPr>
          <p:spPr>
            <a:xfrm rot="16200000">
              <a:off x="-1499588" y="-64144"/>
              <a:ext cx="1601070" cy="1764812"/>
            </a:xfrm>
            <a:prstGeom prst="corner">
              <a:avLst>
                <a:gd name="adj1" fmla="val 16238"/>
                <a:gd name="adj2" fmla="val 16320"/>
              </a:avLst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80DC368-514F-A042-90B1-AE3BC050B70D}"/>
                </a:ext>
              </a:extLst>
            </p:cNvPr>
            <p:cNvSpPr/>
            <p:nvPr/>
          </p:nvSpPr>
          <p:spPr>
            <a:xfrm>
              <a:off x="-68959" y="17726"/>
              <a:ext cx="1599545" cy="24567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4C3E937-286D-9B4E-AF95-223D99E84AC4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990847" y="1639673"/>
            <a:ext cx="1938440" cy="1372147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A82EF5E-CEFA-3E40-90A3-07908BCD755D}"/>
              </a:ext>
            </a:extLst>
          </p:cNvPr>
          <p:cNvSpPr txBox="1"/>
          <p:nvPr/>
        </p:nvSpPr>
        <p:spPr>
          <a:xfrm rot="19532086">
            <a:off x="1977483" y="1856327"/>
            <a:ext cx="1442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Læring</a:t>
            </a:r>
            <a:r>
              <a:rPr lang="en-US" sz="20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0800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6" grpId="0"/>
      <p:bldP spid="1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C69F8-525D-5146-A391-B5665029B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Stikkord</a:t>
            </a:r>
            <a:r>
              <a:rPr lang="en-US" dirty="0"/>
              <a:t>: </a:t>
            </a:r>
            <a:r>
              <a:rPr lang="en-US" dirty="0" err="1"/>
              <a:t>Læringsprogresjon</a:t>
            </a:r>
            <a:r>
              <a:rPr lang="en-US" dirty="0"/>
              <a:t>!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8446771-2DAB-A141-B196-C206B9DCFE0F}"/>
              </a:ext>
            </a:extLst>
          </p:cNvPr>
          <p:cNvGrpSpPr/>
          <p:nvPr/>
        </p:nvGrpSpPr>
        <p:grpSpPr>
          <a:xfrm>
            <a:off x="2368462" y="2263422"/>
            <a:ext cx="3096325" cy="1586652"/>
            <a:chOff x="2368462" y="2263422"/>
            <a:chExt cx="3096325" cy="1586652"/>
          </a:xfrm>
        </p:grpSpPr>
        <p:sp>
          <p:nvSpPr>
            <p:cNvPr id="9" name="L-Shape 8">
              <a:extLst>
                <a:ext uri="{FF2B5EF4-FFF2-40B4-BE49-F238E27FC236}">
                  <a16:creationId xmlns:a16="http://schemas.microsoft.com/office/drawing/2014/main" id="{DB1D3214-5BF7-FA40-B1D5-BEA0C559D405}"/>
                </a:ext>
              </a:extLst>
            </p:cNvPr>
            <p:cNvSpPr/>
            <p:nvPr/>
          </p:nvSpPr>
          <p:spPr>
            <a:xfrm rot="16200000">
              <a:off x="2507755" y="2796381"/>
              <a:ext cx="914400" cy="1192986"/>
            </a:xfrm>
            <a:prstGeom prst="corner">
              <a:avLst>
                <a:gd name="adj1" fmla="val 26917"/>
                <a:gd name="adj2" fmla="val 27000"/>
              </a:avLst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L-Shape 12">
              <a:extLst>
                <a:ext uri="{FF2B5EF4-FFF2-40B4-BE49-F238E27FC236}">
                  <a16:creationId xmlns:a16="http://schemas.microsoft.com/office/drawing/2014/main" id="{083437CA-15EB-744F-9CB6-BA0AF0BF6F1A}"/>
                </a:ext>
              </a:extLst>
            </p:cNvPr>
            <p:cNvSpPr/>
            <p:nvPr/>
          </p:nvSpPr>
          <p:spPr>
            <a:xfrm rot="16200000">
              <a:off x="3459966" y="2124130"/>
              <a:ext cx="914400" cy="1192986"/>
            </a:xfrm>
            <a:prstGeom prst="corner">
              <a:avLst>
                <a:gd name="adj1" fmla="val 26917"/>
                <a:gd name="adj2" fmla="val 27000"/>
              </a:avLst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0014040-8785-D548-9092-7D77AD73BCDF}"/>
                </a:ext>
              </a:extLst>
            </p:cNvPr>
            <p:cNvSpPr/>
            <p:nvPr/>
          </p:nvSpPr>
          <p:spPr>
            <a:xfrm>
              <a:off x="4266182" y="2263422"/>
              <a:ext cx="1198605" cy="24567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FBFA59E-60DA-BC4F-AC05-7B34378F755B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425345" y="1155547"/>
            <a:ext cx="3177367" cy="2249135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DE8018A-46DA-D345-AFEA-B8B670459979}"/>
              </a:ext>
            </a:extLst>
          </p:cNvPr>
          <p:cNvSpPr txBox="1"/>
          <p:nvPr/>
        </p:nvSpPr>
        <p:spPr>
          <a:xfrm>
            <a:off x="1769819" y="3273318"/>
            <a:ext cx="16057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/>
              <a:t>Forelesning</a:t>
            </a:r>
            <a:endParaRPr lang="en-US" sz="16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6A6FCDE-756F-7447-97FA-AC6601E01E97}"/>
              </a:ext>
            </a:extLst>
          </p:cNvPr>
          <p:cNvSpPr txBox="1"/>
          <p:nvPr/>
        </p:nvSpPr>
        <p:spPr>
          <a:xfrm>
            <a:off x="4062596" y="1941561"/>
            <a:ext cx="16057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/>
              <a:t>Oblig</a:t>
            </a:r>
            <a:endParaRPr lang="en-US" sz="16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C78A02F-4A1C-E545-A759-34E0174E43FA}"/>
              </a:ext>
            </a:extLst>
          </p:cNvPr>
          <p:cNvSpPr txBox="1"/>
          <p:nvPr/>
        </p:nvSpPr>
        <p:spPr>
          <a:xfrm>
            <a:off x="686216" y="3999695"/>
            <a:ext cx="1478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/>
              <a:t>Lærebok</a:t>
            </a:r>
            <a:r>
              <a:rPr lang="en-US" sz="1600" b="1" dirty="0"/>
              <a:t>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3B9AC15-F8A5-6745-B226-931E1CE090DA}"/>
              </a:ext>
            </a:extLst>
          </p:cNvPr>
          <p:cNvSpPr txBox="1"/>
          <p:nvPr/>
        </p:nvSpPr>
        <p:spPr>
          <a:xfrm>
            <a:off x="5338547" y="1456217"/>
            <a:ext cx="1605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Eksamen</a:t>
            </a:r>
            <a:endParaRPr lang="en-US" sz="20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AB1A8F5-85A8-A844-B3A8-1B810E45D191}"/>
              </a:ext>
            </a:extLst>
          </p:cNvPr>
          <p:cNvSpPr txBox="1"/>
          <p:nvPr/>
        </p:nvSpPr>
        <p:spPr>
          <a:xfrm>
            <a:off x="2758560" y="2580003"/>
            <a:ext cx="16057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/>
              <a:t>Gruppetime</a:t>
            </a:r>
            <a:endParaRPr lang="en-US" sz="16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4020768-D894-654E-AC52-0448F52965D6}"/>
              </a:ext>
            </a:extLst>
          </p:cNvPr>
          <p:cNvSpPr txBox="1"/>
          <p:nvPr/>
        </p:nvSpPr>
        <p:spPr>
          <a:xfrm rot="19532086">
            <a:off x="1977483" y="1856327"/>
            <a:ext cx="1442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Læring</a:t>
            </a:r>
            <a:r>
              <a:rPr lang="en-US" sz="20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7002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C69F8-525D-5146-A391-B5665029B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Stikkord</a:t>
            </a:r>
            <a:r>
              <a:rPr lang="en-US" dirty="0"/>
              <a:t>: </a:t>
            </a:r>
            <a:r>
              <a:rPr lang="en-US" dirty="0" err="1"/>
              <a:t>Læringsprogresjon</a:t>
            </a:r>
            <a:r>
              <a:rPr lang="en-US" dirty="0"/>
              <a:t>!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356C12B-4112-D04D-AA66-893AEA54D277}"/>
              </a:ext>
            </a:extLst>
          </p:cNvPr>
          <p:cNvGrpSpPr/>
          <p:nvPr/>
        </p:nvGrpSpPr>
        <p:grpSpPr>
          <a:xfrm>
            <a:off x="686216" y="1155547"/>
            <a:ext cx="6258106" cy="3182702"/>
            <a:chOff x="1139699" y="1170415"/>
            <a:chExt cx="6258106" cy="3182702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C40B71B-59EE-A44C-B0FB-EF5DFE53D086}"/>
                </a:ext>
              </a:extLst>
            </p:cNvPr>
            <p:cNvGrpSpPr/>
            <p:nvPr/>
          </p:nvGrpSpPr>
          <p:grpSpPr>
            <a:xfrm>
              <a:off x="1878828" y="1170415"/>
              <a:ext cx="4039442" cy="2694527"/>
              <a:chOff x="1878828" y="1170415"/>
              <a:chExt cx="4039442" cy="2694527"/>
            </a:xfrm>
          </p:grpSpPr>
          <p:sp>
            <p:nvSpPr>
              <p:cNvPr id="9" name="L-Shape 8">
                <a:extLst>
                  <a:ext uri="{FF2B5EF4-FFF2-40B4-BE49-F238E27FC236}">
                    <a16:creationId xmlns:a16="http://schemas.microsoft.com/office/drawing/2014/main" id="{DB1D3214-5BF7-FA40-B1D5-BEA0C559D405}"/>
                  </a:ext>
                </a:extLst>
              </p:cNvPr>
              <p:cNvSpPr/>
              <p:nvPr/>
            </p:nvSpPr>
            <p:spPr>
              <a:xfrm rot="16200000">
                <a:off x="2961238" y="2811249"/>
                <a:ext cx="914400" cy="1192986"/>
              </a:xfrm>
              <a:prstGeom prst="corner">
                <a:avLst>
                  <a:gd name="adj1" fmla="val 26917"/>
                  <a:gd name="adj2" fmla="val 27000"/>
                </a:avLst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L-Shape 12">
                <a:extLst>
                  <a:ext uri="{FF2B5EF4-FFF2-40B4-BE49-F238E27FC236}">
                    <a16:creationId xmlns:a16="http://schemas.microsoft.com/office/drawing/2014/main" id="{083437CA-15EB-744F-9CB6-BA0AF0BF6F1A}"/>
                  </a:ext>
                </a:extLst>
              </p:cNvPr>
              <p:cNvSpPr/>
              <p:nvPr/>
            </p:nvSpPr>
            <p:spPr>
              <a:xfrm rot="16200000">
                <a:off x="3913449" y="2138998"/>
                <a:ext cx="914400" cy="1192986"/>
              </a:xfrm>
              <a:prstGeom prst="corner">
                <a:avLst>
                  <a:gd name="adj1" fmla="val 26917"/>
                  <a:gd name="adj2" fmla="val 27000"/>
                </a:avLst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0014040-8785-D548-9092-7D77AD73BCDF}"/>
                  </a:ext>
                </a:extLst>
              </p:cNvPr>
              <p:cNvSpPr/>
              <p:nvPr/>
            </p:nvSpPr>
            <p:spPr>
              <a:xfrm>
                <a:off x="4719665" y="2278290"/>
                <a:ext cx="1198605" cy="245679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4FBFA59E-60DA-BC4F-AC05-7B34378F755B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1878828" y="1170415"/>
                <a:ext cx="3177367" cy="2249135"/>
              </a:xfrm>
              <a:prstGeom prst="straightConnector1">
                <a:avLst/>
              </a:prstGeom>
              <a:ln w="476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DE8018A-46DA-D345-AFEA-B8B670459979}"/>
                </a:ext>
              </a:extLst>
            </p:cNvPr>
            <p:cNvSpPr txBox="1"/>
            <p:nvPr/>
          </p:nvSpPr>
          <p:spPr>
            <a:xfrm>
              <a:off x="2223302" y="3288186"/>
              <a:ext cx="16057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bg1">
                      <a:lumMod val="65000"/>
                    </a:schemeClr>
                  </a:solidFill>
                </a:rPr>
                <a:t>Forelesning</a:t>
              </a:r>
              <a:endParaRPr lang="en-US" sz="16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6A6FCDE-756F-7447-97FA-AC6601E01E97}"/>
                </a:ext>
              </a:extLst>
            </p:cNvPr>
            <p:cNvSpPr txBox="1"/>
            <p:nvPr/>
          </p:nvSpPr>
          <p:spPr>
            <a:xfrm>
              <a:off x="4516079" y="1956429"/>
              <a:ext cx="16057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bg1">
                      <a:lumMod val="65000"/>
                    </a:schemeClr>
                  </a:solidFill>
                </a:rPr>
                <a:t>Oblig</a:t>
              </a:r>
              <a:endParaRPr lang="en-US" sz="16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C78A02F-4A1C-E545-A759-34E0174E43FA}"/>
                </a:ext>
              </a:extLst>
            </p:cNvPr>
            <p:cNvSpPr txBox="1"/>
            <p:nvPr/>
          </p:nvSpPr>
          <p:spPr>
            <a:xfrm>
              <a:off x="1139699" y="4014563"/>
              <a:ext cx="14782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bg1">
                      <a:lumMod val="65000"/>
                    </a:schemeClr>
                  </a:solidFill>
                </a:rPr>
                <a:t>Lærebok</a:t>
              </a:r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?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3B9AC15-F8A5-6745-B226-931E1CE090DA}"/>
                </a:ext>
              </a:extLst>
            </p:cNvPr>
            <p:cNvSpPr txBox="1"/>
            <p:nvPr/>
          </p:nvSpPr>
          <p:spPr>
            <a:xfrm>
              <a:off x="5792030" y="1471085"/>
              <a:ext cx="1605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chemeClr val="bg1">
                      <a:lumMod val="65000"/>
                    </a:schemeClr>
                  </a:solidFill>
                </a:rPr>
                <a:t>Eksamen</a:t>
              </a:r>
              <a:endParaRPr lang="en-US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AB1A8F5-85A8-A844-B3A8-1B810E45D191}"/>
                </a:ext>
              </a:extLst>
            </p:cNvPr>
            <p:cNvSpPr txBox="1"/>
            <p:nvPr/>
          </p:nvSpPr>
          <p:spPr>
            <a:xfrm>
              <a:off x="3212043" y="2594871"/>
              <a:ext cx="16057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/>
                <a:t>Gruppetime</a:t>
              </a:r>
              <a:endParaRPr lang="en-US" sz="1600" b="1" dirty="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14020768-D894-654E-AC52-0448F52965D6}"/>
              </a:ext>
            </a:extLst>
          </p:cNvPr>
          <p:cNvSpPr txBox="1"/>
          <p:nvPr/>
        </p:nvSpPr>
        <p:spPr>
          <a:xfrm rot="19532086">
            <a:off x="1977483" y="1856327"/>
            <a:ext cx="1442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Læring</a:t>
            </a:r>
            <a:r>
              <a:rPr lang="en-US" sz="2000" b="1" dirty="0"/>
              <a:t>!</a:t>
            </a: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797F69A0-EDA1-FC48-BE0B-0C8373F4273E}"/>
              </a:ext>
            </a:extLst>
          </p:cNvPr>
          <p:cNvSpPr/>
          <p:nvPr/>
        </p:nvSpPr>
        <p:spPr>
          <a:xfrm rot="13883157">
            <a:off x="4328502" y="2768408"/>
            <a:ext cx="416707" cy="1368041"/>
          </a:xfrm>
          <a:prstGeom prst="leftBrace">
            <a:avLst>
              <a:gd name="adj1" fmla="val 82075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374E9A-A882-1B48-8D49-D68757FB9702}"/>
              </a:ext>
            </a:extLst>
          </p:cNvPr>
          <p:cNvSpPr txBox="1"/>
          <p:nvPr/>
        </p:nvSpPr>
        <p:spPr>
          <a:xfrm>
            <a:off x="5025483" y="3611872"/>
            <a:ext cx="24384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Her </a:t>
            </a:r>
            <a:r>
              <a:rPr lang="en-US" b="1" dirty="0" err="1"/>
              <a:t>kan</a:t>
            </a:r>
            <a:r>
              <a:rPr lang="en-US" b="1" dirty="0"/>
              <a:t> </a:t>
            </a:r>
            <a:r>
              <a:rPr lang="en-US" b="1" dirty="0" err="1"/>
              <a:t>studentene</a:t>
            </a:r>
            <a:r>
              <a:rPr lang="en-US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Øve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Stille</a:t>
            </a:r>
            <a:r>
              <a:rPr lang="en-US" dirty="0"/>
              <a:t> </a:t>
            </a:r>
            <a:r>
              <a:rPr lang="en-US" dirty="0" err="1"/>
              <a:t>spørsmål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Diskutere</a:t>
            </a:r>
            <a:r>
              <a:rPr lang="en-US" dirty="0"/>
              <a:t> </a:t>
            </a:r>
            <a:r>
              <a:rPr lang="en-US" dirty="0" err="1"/>
              <a:t>vanskligheter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Rette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misforståelser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mestringsfølelse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B519C1-3AA7-B647-8C23-C75CC1C6EB68}"/>
              </a:ext>
            </a:extLst>
          </p:cNvPr>
          <p:cNvSpPr txBox="1"/>
          <p:nvPr/>
        </p:nvSpPr>
        <p:spPr>
          <a:xfrm>
            <a:off x="6408987" y="2635728"/>
            <a:ext cx="2385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Her </a:t>
            </a:r>
            <a:r>
              <a:rPr lang="en-US" sz="2400" b="1" dirty="0" err="1"/>
              <a:t>skjer</a:t>
            </a:r>
            <a:r>
              <a:rPr lang="en-US" sz="2400" b="1" dirty="0"/>
              <a:t> </a:t>
            </a:r>
            <a:r>
              <a:rPr lang="en-US" sz="2400" b="1" dirty="0" err="1"/>
              <a:t>læringen</a:t>
            </a:r>
            <a:r>
              <a:rPr lang="en-US" sz="24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93574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1D8786-976F-AE46-91CF-33080F692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Diskusjon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9784953-9F80-4E45-969B-4291F52FA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440181"/>
            <a:ext cx="4139051" cy="3060383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lnSpc>
                <a:spcPct val="110000"/>
              </a:lnSpc>
              <a:spcAft>
                <a:spcPts val="600"/>
              </a:spcAft>
            </a:pPr>
            <a:r>
              <a:rPr lang="en-GB" sz="2000" dirty="0" err="1"/>
              <a:t>Hva</a:t>
            </a:r>
            <a:r>
              <a:rPr lang="en-GB" sz="2000" dirty="0"/>
              <a:t> er god </a:t>
            </a:r>
            <a:r>
              <a:rPr lang="en-GB" sz="2000" dirty="0" err="1"/>
              <a:t>gruppeundervisning</a:t>
            </a:r>
            <a:r>
              <a:rPr lang="en-GB" sz="2000" dirty="0"/>
              <a:t>, </a:t>
            </a:r>
            <a:r>
              <a:rPr lang="en-GB" sz="2000" dirty="0" err="1"/>
              <a:t>og</a:t>
            </a:r>
            <a:r>
              <a:rPr lang="en-GB" sz="2000" dirty="0"/>
              <a:t> </a:t>
            </a:r>
            <a:r>
              <a:rPr lang="en-GB" sz="2000" dirty="0" err="1"/>
              <a:t>hvordan</a:t>
            </a:r>
            <a:r>
              <a:rPr lang="en-GB" sz="2000" dirty="0"/>
              <a:t> </a:t>
            </a:r>
            <a:r>
              <a:rPr lang="en-GB" sz="2000" dirty="0" err="1"/>
              <a:t>får</a:t>
            </a:r>
            <a:r>
              <a:rPr lang="en-GB" sz="2000" dirty="0"/>
              <a:t> man </a:t>
            </a:r>
            <a:r>
              <a:rPr lang="en-GB" sz="2000" dirty="0" err="1"/>
              <a:t>til</a:t>
            </a:r>
            <a:r>
              <a:rPr lang="en-GB" sz="2000" dirty="0"/>
              <a:t> det? </a:t>
            </a:r>
          </a:p>
          <a:p>
            <a:pPr marL="531450" lvl="1" indent="-342900">
              <a:lnSpc>
                <a:spcPct val="110000"/>
              </a:lnSpc>
              <a:spcAft>
                <a:spcPts val="600"/>
              </a:spcAft>
            </a:pPr>
            <a:r>
              <a:rPr lang="en-GB" sz="1700" dirty="0" err="1"/>
              <a:t>Hva</a:t>
            </a:r>
            <a:r>
              <a:rPr lang="en-GB" sz="1700" dirty="0"/>
              <a:t> er </a:t>
            </a:r>
            <a:r>
              <a:rPr lang="en-GB" sz="1700" dirty="0" err="1"/>
              <a:t>gode</a:t>
            </a:r>
            <a:r>
              <a:rPr lang="en-GB" sz="1700" dirty="0"/>
              <a:t> grep? </a:t>
            </a:r>
          </a:p>
          <a:p>
            <a:pPr marL="531450" lvl="1" indent="-342900">
              <a:lnSpc>
                <a:spcPct val="110000"/>
              </a:lnSpc>
              <a:spcAft>
                <a:spcPts val="600"/>
              </a:spcAft>
            </a:pPr>
            <a:r>
              <a:rPr lang="en-GB" sz="1700" dirty="0" err="1"/>
              <a:t>Hva</a:t>
            </a:r>
            <a:r>
              <a:rPr lang="en-GB" sz="1700" dirty="0"/>
              <a:t> </a:t>
            </a:r>
            <a:r>
              <a:rPr lang="en-GB" sz="1700" dirty="0" err="1"/>
              <a:t>bør</a:t>
            </a:r>
            <a:r>
              <a:rPr lang="en-GB" sz="1700" dirty="0"/>
              <a:t> man </a:t>
            </a:r>
            <a:r>
              <a:rPr lang="en-GB" sz="1700" dirty="0" err="1"/>
              <a:t>unngå</a:t>
            </a:r>
            <a:r>
              <a:rPr lang="en-GB" sz="1700" dirty="0"/>
              <a:t>? </a:t>
            </a:r>
          </a:p>
          <a:p>
            <a:endParaRPr lang="nb-NO" sz="2000" dirty="0"/>
          </a:p>
          <a:p>
            <a:pPr marL="0" indent="0" algn="ctr">
              <a:buNone/>
            </a:pPr>
            <a:r>
              <a:rPr lang="nb-NO" sz="2000" dirty="0"/>
              <a:t>Diskuter eksempler fra egne erfaringer.</a:t>
            </a:r>
          </a:p>
          <a:p>
            <a:pPr marL="0" indent="0" algn="ctr">
              <a:buNone/>
            </a:pPr>
            <a:r>
              <a:rPr lang="nb-NO" sz="2000" b="1" dirty="0"/>
              <a:t>Formuler en setning som oppsummerer det gruppa synes.</a:t>
            </a:r>
          </a:p>
          <a:p>
            <a:pPr marL="0" indent="0" algn="ctr">
              <a:buNone/>
            </a:pPr>
            <a:r>
              <a:rPr lang="nb-NO" dirty="0"/>
              <a:t>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853196-5DAC-0F41-8D0D-5734685CDAE2}"/>
              </a:ext>
            </a:extLst>
          </p:cNvPr>
          <p:cNvSpPr txBox="1"/>
          <p:nvPr/>
        </p:nvSpPr>
        <p:spPr>
          <a:xfrm>
            <a:off x="5511663" y="2761626"/>
            <a:ext cx="264778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Whiteboard</a:t>
            </a:r>
            <a:r>
              <a:rPr lang="nb-NO" dirty="0"/>
              <a:t>:</a:t>
            </a:r>
            <a:endParaRPr lang="en-NO" dirty="0"/>
          </a:p>
          <a:p>
            <a:r>
              <a:rPr lang="en-GB" sz="1000" dirty="0">
                <a:hlinkClick r:id="rId2"/>
              </a:rPr>
              <a:t>https://tinyurl.com/bdh6weu5</a:t>
            </a:r>
            <a:endParaRPr lang="en-GB" sz="1000" dirty="0"/>
          </a:p>
          <a:p>
            <a:r>
              <a:rPr lang="en-GB" dirty="0"/>
              <a:t>(lenke </a:t>
            </a:r>
            <a:r>
              <a:rPr lang="en-GB" dirty="0" err="1"/>
              <a:t>finnes</a:t>
            </a:r>
            <a:r>
              <a:rPr lang="en-GB" dirty="0"/>
              <a:t> </a:t>
            </a:r>
            <a:r>
              <a:rPr lang="en-GB" dirty="0" err="1"/>
              <a:t>også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Zoom-chat)</a:t>
            </a: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53BF84-04BE-849A-6BB1-CD87C4634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0674" y="3415396"/>
            <a:ext cx="1400082" cy="140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07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64F216-91F2-EA46-94BC-B14A0948B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218763"/>
            <a:ext cx="7922703" cy="1125128"/>
          </a:xfrm>
        </p:spPr>
        <p:txBody>
          <a:bodyPr>
            <a:normAutofit/>
          </a:bodyPr>
          <a:lstStyle/>
          <a:p>
            <a:r>
              <a:rPr lang="nb-NO" dirty="0"/>
              <a:t>Hvorfor er det så gøy å være gruppelærer?</a:t>
            </a:r>
            <a:br>
              <a:rPr lang="nb-NO" dirty="0"/>
            </a:br>
            <a:br>
              <a:rPr lang="nb-NO" dirty="0"/>
            </a:br>
            <a:r>
              <a:rPr lang="nb-NO" dirty="0"/>
              <a:t>Jonas Eidesen deler sine erfaringer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D6B415D-1AE1-EA40-A886-3A70AFECF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294" y="1812548"/>
            <a:ext cx="7920990" cy="2872656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GB" sz="1800" dirty="0" err="1">
                <a:cs typeface="Arial" panose="020B0604020202020204"/>
              </a:rPr>
              <a:t>Studieprogram</a:t>
            </a:r>
            <a:r>
              <a:rPr lang="en-GB" sz="1800" dirty="0">
                <a:cs typeface="Arial" panose="020B0604020202020204"/>
              </a:rPr>
              <a:t>:</a:t>
            </a:r>
          </a:p>
          <a:p>
            <a:pPr marL="188550" lvl="1" indent="0">
              <a:buNone/>
            </a:pPr>
            <a:endParaRPr lang="en-GB" sz="1600" dirty="0">
              <a:cs typeface="Arial" panose="020B0604020202020204"/>
            </a:endParaRPr>
          </a:p>
          <a:p>
            <a:pPr marL="0" indent="0">
              <a:buNone/>
            </a:pPr>
            <a:r>
              <a:rPr lang="en-GB" sz="1800" dirty="0" err="1">
                <a:cs typeface="Arial" panose="020B0604020202020204"/>
              </a:rPr>
              <a:t>Gruppelærer</a:t>
            </a:r>
            <a:r>
              <a:rPr lang="en-GB" sz="1800" dirty="0">
                <a:cs typeface="Arial" panose="020B0604020202020204"/>
              </a:rPr>
              <a:t> i</a:t>
            </a:r>
          </a:p>
          <a:p>
            <a:pPr marL="0" indent="0">
              <a:buNone/>
            </a:pPr>
            <a:r>
              <a:rPr lang="nb-NO" sz="1800" dirty="0">
                <a:solidFill>
                  <a:srgbClr val="000000"/>
                </a:solidFill>
                <a:latin typeface="Helvetica" pitchFamily="2" charset="0"/>
              </a:rPr>
              <a:t>FYS3140 Matematisk metoder i fysikk</a:t>
            </a:r>
            <a:endParaRPr lang="en-GB" sz="1800" dirty="0">
              <a:cs typeface="Arial" panose="020B060402020202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37743B-4961-2B30-4725-D33791410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8320" y="1812548"/>
            <a:ext cx="2442817" cy="22458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15856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6072" y="885704"/>
            <a:ext cx="7920990" cy="3060383"/>
          </a:xfrm>
        </p:spPr>
        <p:txBody>
          <a:bodyPr/>
          <a:lstStyle/>
          <a:p>
            <a:pPr marL="0" indent="0" algn="ctr">
              <a:buNone/>
            </a:pPr>
            <a:endParaRPr lang="en-US" i="1" dirty="0"/>
          </a:p>
          <a:p>
            <a:pPr marL="0" indent="0" algn="ctr">
              <a:buNone/>
            </a:pPr>
            <a:r>
              <a:rPr lang="en-US" sz="2000" i="1" dirty="0"/>
              <a:t>“Tell me and I forget.</a:t>
            </a:r>
          </a:p>
          <a:p>
            <a:pPr marL="0" indent="0" algn="ctr">
              <a:buNone/>
            </a:pPr>
            <a:r>
              <a:rPr lang="en-US" sz="2000" i="1" dirty="0"/>
              <a:t>Teach me and I will remember.</a:t>
            </a:r>
          </a:p>
          <a:p>
            <a:pPr marL="0" indent="0" algn="ctr">
              <a:buNone/>
            </a:pPr>
            <a:r>
              <a:rPr lang="en-US" sz="2000" i="1" dirty="0"/>
              <a:t>Involve me and I will learn”</a:t>
            </a:r>
          </a:p>
          <a:p>
            <a:pPr marL="0" indent="0" algn="ctr">
              <a:buNone/>
            </a:pPr>
            <a:r>
              <a:rPr lang="en-US" dirty="0"/>
              <a:t>- Benjamin Franklin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Picture 3" descr="C:\Users\kristjo\AppData\Local\Microsoft\Windows\Temporary Internet Files\Content.IE5\VMFYR3YJ\puzzle-1020422_64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289" y="2218846"/>
            <a:ext cx="2214246" cy="221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920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et godt læringsmiljø?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/>
              <a:t>Et godt læringsmiljø oppmuntrer og legger til rette for: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Samarbeid og deling </a:t>
            </a:r>
          </a:p>
          <a:p>
            <a:r>
              <a:rPr lang="nb-NO" sz="2000" dirty="0"/>
              <a:t>Personlig utvikling og mangfold</a:t>
            </a:r>
          </a:p>
          <a:p>
            <a:r>
              <a:rPr lang="nb-NO" sz="2000" dirty="0"/>
              <a:t>Entusiasme for fag </a:t>
            </a:r>
          </a:p>
          <a:p>
            <a:r>
              <a:rPr lang="nb-NO" sz="2000" dirty="0"/>
              <a:t>Lærelyst </a:t>
            </a:r>
          </a:p>
          <a:p>
            <a:endParaRPr lang="en-US" dirty="0"/>
          </a:p>
        </p:txBody>
      </p:sp>
      <p:pic>
        <p:nvPicPr>
          <p:cNvPr id="4" name="Picture 4" descr="C:\Users\lindtsor\AppData\Local\Microsoft\Windows\Temporary Internet Files\Content.IE5\H4MDCA9I\collaboration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928" y="2791963"/>
            <a:ext cx="38100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287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80674" y="209401"/>
            <a:ext cx="6374675" cy="266461"/>
          </a:xfrm>
        </p:spPr>
        <p:txBody>
          <a:bodyPr>
            <a:noAutofit/>
          </a:bodyPr>
          <a:lstStyle/>
          <a:p>
            <a:pPr algn="ctr"/>
            <a:br>
              <a:rPr lang="nl-BE" sz="2401" dirty="0">
                <a:solidFill>
                  <a:schemeClr val="bg1"/>
                </a:solidFill>
              </a:rPr>
            </a:br>
            <a:r>
              <a:rPr lang="nb-NO" sz="3600" dirty="0"/>
              <a:t>Hvem er studentene?</a:t>
            </a:r>
            <a:r>
              <a:rPr lang="nl-BE" sz="2401" dirty="0">
                <a:solidFill>
                  <a:schemeClr val="bg1"/>
                </a:solidFill>
              </a:rPr>
              <a:t>gger vi for?</a:t>
            </a:r>
          </a:p>
        </p:txBody>
      </p:sp>
      <p:pic>
        <p:nvPicPr>
          <p:cNvPr id="13" name="Tijdelijke aanduiding voor inhoud 1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04286" y="932276"/>
            <a:ext cx="6860117" cy="4108355"/>
          </a:xfr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4294967295"/>
          </p:nvPr>
        </p:nvSpPr>
        <p:spPr>
          <a:xfrm>
            <a:off x="6058359" y="4768735"/>
            <a:ext cx="1600694" cy="273928"/>
          </a:xfrm>
          <a:prstGeom prst="rect">
            <a:avLst/>
          </a:prstGeom>
        </p:spPr>
        <p:txBody>
          <a:bodyPr/>
          <a:lstStyle/>
          <a:p>
            <a:fld id="{7833AC52-5F03-4781-94F0-85D56AE7A4F7}" type="slidenum">
              <a:rPr lang="nb-NO" smtClean="0"/>
              <a:pPr/>
              <a:t>12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9816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Mangfold i en læringskontekst</a:t>
            </a:r>
          </a:p>
        </p:txBody>
      </p:sp>
      <p:pic>
        <p:nvPicPr>
          <p:cNvPr id="4" name="Plassholder for innhold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240" y="1200521"/>
            <a:ext cx="3395520" cy="3395520"/>
          </a:xfrm>
        </p:spPr>
      </p:pic>
    </p:spTree>
    <p:extLst>
      <p:ext uri="{BB962C8B-B14F-4D97-AF65-F5344CB8AC3E}">
        <p14:creationId xmlns:p14="http://schemas.microsoft.com/office/powerpoint/2010/main" val="1177848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/>
              <a:t>Lurt å tenke på …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6072" y="1333176"/>
            <a:ext cx="7920990" cy="3060383"/>
          </a:xfrm>
        </p:spPr>
        <p:txBody>
          <a:bodyPr/>
          <a:lstStyle/>
          <a:p>
            <a:pPr marL="342900" indent="-342900"/>
            <a:r>
              <a:rPr lang="nb-NO" sz="2000" dirty="0"/>
              <a:t>«På seg selv kjenner man ingen andre»</a:t>
            </a:r>
          </a:p>
          <a:p>
            <a:pPr marL="342900" indent="-342900"/>
            <a:r>
              <a:rPr lang="nb-NO" sz="2000" dirty="0"/>
              <a:t>Hvordan er den sosiale dynamikken i gruppa?</a:t>
            </a:r>
          </a:p>
          <a:p>
            <a:pPr marL="342900" indent="-342900"/>
            <a:r>
              <a:rPr lang="nb-NO" sz="2000" dirty="0"/>
              <a:t>Hvilken innvirkning har jeg som underviser på gruppa?</a:t>
            </a:r>
          </a:p>
          <a:p>
            <a:pPr marL="342900" indent="-342900"/>
            <a:r>
              <a:rPr lang="nb-NO" sz="2000" dirty="0"/>
              <a:t>Skape tilhørighet gjennom inkludering og involvering </a:t>
            </a:r>
          </a:p>
          <a:p>
            <a:pPr marL="0" indent="0">
              <a:buNone/>
            </a:pPr>
            <a:r>
              <a:rPr lang="nb-NO" sz="1600" dirty="0"/>
              <a:t>						</a:t>
            </a:r>
            <a:r>
              <a:rPr lang="nb-NO" dirty="0"/>
              <a:t>			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2771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Eksempler på hvordan inkludere og involvere studentene: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7785" y="1138623"/>
            <a:ext cx="7920990" cy="3060383"/>
          </a:xfrm>
        </p:spPr>
        <p:txBody>
          <a:bodyPr>
            <a:noAutofit/>
          </a:bodyPr>
          <a:lstStyle/>
          <a:p>
            <a:pPr marL="342900" indent="-342900"/>
            <a:endParaRPr lang="nb-NO" sz="2000" dirty="0"/>
          </a:p>
          <a:p>
            <a:pPr marL="342900" indent="-342900"/>
            <a:r>
              <a:rPr lang="nb-NO" sz="2000" dirty="0"/>
              <a:t>Se alle, bruke navn om man har mulighet </a:t>
            </a:r>
          </a:p>
          <a:p>
            <a:pPr marL="342900" indent="-342900"/>
            <a:r>
              <a:rPr lang="nb-NO" sz="2000" dirty="0"/>
              <a:t>Invitere «rommet» til felles samtaler – hvordan gjør man det?</a:t>
            </a:r>
          </a:p>
          <a:p>
            <a:pPr marL="342900" indent="-342900"/>
            <a:r>
              <a:rPr lang="nb-NO" sz="2000" dirty="0"/>
              <a:t>Være personlig og dele erfaringer </a:t>
            </a:r>
          </a:p>
          <a:p>
            <a:pPr marL="342900" indent="-342900"/>
            <a:r>
              <a:rPr lang="nb-NO" sz="2000" dirty="0"/>
              <a:t>Tenk – Par – Del</a:t>
            </a:r>
          </a:p>
          <a:p>
            <a:pPr marL="0" indent="0">
              <a:buNone/>
            </a:pPr>
            <a:r>
              <a:rPr lang="nb-NO" sz="1600" dirty="0"/>
              <a:t>	</a:t>
            </a:r>
          </a:p>
          <a:p>
            <a:pPr marL="0" indent="0">
              <a:buNone/>
            </a:pP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015020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1D8786-976F-AE46-91CF-33080F692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Diskusjon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9784953-9F80-4E45-969B-4291F52FA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883589"/>
            <a:ext cx="7920990" cy="3060383"/>
          </a:xfrm>
        </p:spPr>
        <p:txBody>
          <a:bodyPr/>
          <a:lstStyle/>
          <a:p>
            <a:endParaRPr lang="en-GB" dirty="0"/>
          </a:p>
          <a:p>
            <a:pPr marL="0" indent="0" algn="ctr">
              <a:buNone/>
            </a:pPr>
            <a:r>
              <a:rPr lang="en-GB" sz="2000" dirty="0" err="1"/>
              <a:t>Hvordan</a:t>
            </a:r>
            <a:r>
              <a:rPr lang="en-GB" sz="2000" dirty="0"/>
              <a:t> </a:t>
            </a:r>
            <a:r>
              <a:rPr lang="en-GB" sz="2000" dirty="0" err="1"/>
              <a:t>legge</a:t>
            </a:r>
            <a:r>
              <a:rPr lang="en-GB" sz="2000" dirty="0"/>
              <a:t> </a:t>
            </a:r>
            <a:r>
              <a:rPr lang="en-GB" sz="2000" dirty="0" err="1"/>
              <a:t>opp</a:t>
            </a:r>
            <a:r>
              <a:rPr lang="en-GB" sz="2000" dirty="0"/>
              <a:t> </a:t>
            </a:r>
            <a:r>
              <a:rPr lang="en-GB" sz="2000" dirty="0" err="1"/>
              <a:t>første</a:t>
            </a:r>
            <a:r>
              <a:rPr lang="en-GB" sz="2000" dirty="0"/>
              <a:t> </a:t>
            </a:r>
            <a:r>
              <a:rPr lang="en-GB" sz="2000" dirty="0" err="1"/>
              <a:t>undervisningsøkt</a:t>
            </a:r>
            <a:r>
              <a:rPr lang="en-GB" sz="2000" dirty="0"/>
              <a:t>?</a:t>
            </a:r>
          </a:p>
          <a:p>
            <a:pPr marL="285750" indent="-285750"/>
            <a:endParaRPr lang="en-GB" dirty="0"/>
          </a:p>
          <a:p>
            <a:pPr marL="0" indent="0">
              <a:buNone/>
            </a:pPr>
            <a:r>
              <a:rPr lang="en-GB" i="1" dirty="0"/>
              <a:t>Se for </a:t>
            </a:r>
            <a:r>
              <a:rPr lang="en-GB" i="1" dirty="0" err="1"/>
              <a:t>deg</a:t>
            </a:r>
            <a:r>
              <a:rPr lang="en-GB" i="1" dirty="0"/>
              <a:t> at </a:t>
            </a:r>
            <a:r>
              <a:rPr lang="en-GB" i="1" dirty="0" err="1"/>
              <a:t>første</a:t>
            </a:r>
            <a:r>
              <a:rPr lang="en-GB" i="1" dirty="0"/>
              <a:t> </a:t>
            </a:r>
            <a:r>
              <a:rPr lang="en-GB" i="1" dirty="0" err="1"/>
              <a:t>undervisningsøkt</a:t>
            </a:r>
            <a:r>
              <a:rPr lang="en-GB" i="1" dirty="0"/>
              <a:t> </a:t>
            </a:r>
            <a:r>
              <a:rPr lang="en-GB" i="1" dirty="0" err="1"/>
              <a:t>nettopp</a:t>
            </a:r>
            <a:r>
              <a:rPr lang="en-GB" i="1" dirty="0"/>
              <a:t> er </a:t>
            </a:r>
            <a:r>
              <a:rPr lang="en-GB" i="1" dirty="0" err="1"/>
              <a:t>gjennomført</a:t>
            </a:r>
            <a:r>
              <a:rPr lang="en-GB" i="1" dirty="0"/>
              <a:t> </a:t>
            </a:r>
            <a:r>
              <a:rPr lang="en-GB" i="1" dirty="0" err="1"/>
              <a:t>og</a:t>
            </a:r>
            <a:r>
              <a:rPr lang="en-GB" i="1" dirty="0"/>
              <a:t> at det </a:t>
            </a:r>
            <a:r>
              <a:rPr lang="en-GB" i="1" dirty="0" err="1"/>
              <a:t>gikk</a:t>
            </a:r>
            <a:r>
              <a:rPr lang="en-GB" i="1" dirty="0"/>
              <a:t> </a:t>
            </a:r>
            <a:r>
              <a:rPr lang="en-GB" i="1" dirty="0" err="1"/>
              <a:t>aldeles</a:t>
            </a:r>
            <a:r>
              <a:rPr lang="en-GB" i="1" dirty="0"/>
              <a:t> </a:t>
            </a:r>
            <a:r>
              <a:rPr lang="en-GB" i="1" dirty="0" err="1"/>
              <a:t>strålende</a:t>
            </a:r>
            <a:r>
              <a:rPr lang="en-GB" i="1" dirty="0"/>
              <a:t>! </a:t>
            </a:r>
            <a:r>
              <a:rPr lang="en-GB" i="1" dirty="0" err="1"/>
              <a:t>Målene</a:t>
            </a:r>
            <a:r>
              <a:rPr lang="en-GB" i="1" dirty="0"/>
              <a:t> du </a:t>
            </a:r>
            <a:r>
              <a:rPr lang="en-GB" i="1" dirty="0" err="1"/>
              <a:t>hadde</a:t>
            </a:r>
            <a:r>
              <a:rPr lang="en-GB" i="1" dirty="0"/>
              <a:t> </a:t>
            </a:r>
            <a:r>
              <a:rPr lang="en-GB" i="1" dirty="0" err="1"/>
              <a:t>satt</a:t>
            </a:r>
            <a:r>
              <a:rPr lang="en-GB" i="1" dirty="0"/>
              <a:t> </a:t>
            </a:r>
            <a:r>
              <a:rPr lang="en-GB" i="1" dirty="0" err="1"/>
              <a:t>deg</a:t>
            </a:r>
            <a:r>
              <a:rPr lang="en-GB" i="1" dirty="0"/>
              <a:t> for </a:t>
            </a:r>
            <a:r>
              <a:rPr lang="en-GB" i="1" dirty="0" err="1"/>
              <a:t>økten</a:t>
            </a:r>
            <a:r>
              <a:rPr lang="en-GB" i="1" dirty="0"/>
              <a:t> om å </a:t>
            </a:r>
            <a:r>
              <a:rPr lang="en-GB" i="1" dirty="0" err="1"/>
              <a:t>legge</a:t>
            </a:r>
            <a:r>
              <a:rPr lang="en-GB" i="1" dirty="0"/>
              <a:t> </a:t>
            </a:r>
            <a:r>
              <a:rPr lang="en-GB" i="1" dirty="0" err="1"/>
              <a:t>tilrette</a:t>
            </a:r>
            <a:r>
              <a:rPr lang="en-GB" i="1" dirty="0"/>
              <a:t> for et </a:t>
            </a:r>
            <a:r>
              <a:rPr lang="en-GB" i="1" dirty="0" err="1"/>
              <a:t>godt</a:t>
            </a:r>
            <a:r>
              <a:rPr lang="en-GB" i="1" dirty="0"/>
              <a:t> </a:t>
            </a:r>
            <a:r>
              <a:rPr lang="en-GB" i="1" dirty="0" err="1"/>
              <a:t>læringsmiljø</a:t>
            </a:r>
            <a:r>
              <a:rPr lang="en-GB" i="1" dirty="0"/>
              <a:t>, </a:t>
            </a:r>
            <a:r>
              <a:rPr lang="en-GB" i="1" dirty="0" err="1"/>
              <a:t>skape</a:t>
            </a:r>
            <a:r>
              <a:rPr lang="en-GB" i="1" dirty="0"/>
              <a:t> </a:t>
            </a:r>
            <a:r>
              <a:rPr lang="en-GB" i="1" dirty="0" err="1"/>
              <a:t>engasjement</a:t>
            </a:r>
            <a:r>
              <a:rPr lang="en-GB" i="1" dirty="0"/>
              <a:t> for </a:t>
            </a:r>
            <a:r>
              <a:rPr lang="en-GB" i="1" dirty="0" err="1"/>
              <a:t>faget</a:t>
            </a:r>
            <a:r>
              <a:rPr lang="en-GB" i="1" dirty="0"/>
              <a:t> </a:t>
            </a:r>
            <a:r>
              <a:rPr lang="en-GB" i="1" dirty="0" err="1"/>
              <a:t>og</a:t>
            </a:r>
            <a:r>
              <a:rPr lang="en-GB" i="1" dirty="0"/>
              <a:t> </a:t>
            </a:r>
            <a:r>
              <a:rPr lang="en-GB" i="1" dirty="0" err="1"/>
              <a:t>motivere</a:t>
            </a:r>
            <a:r>
              <a:rPr lang="en-GB" i="1" dirty="0"/>
              <a:t> </a:t>
            </a:r>
            <a:r>
              <a:rPr lang="en-GB" i="1" dirty="0" err="1"/>
              <a:t>studentene</a:t>
            </a:r>
            <a:r>
              <a:rPr lang="en-GB" i="1" dirty="0"/>
              <a:t> for </a:t>
            </a:r>
            <a:r>
              <a:rPr lang="en-GB" i="1" dirty="0" err="1"/>
              <a:t>læring</a:t>
            </a:r>
            <a:r>
              <a:rPr lang="en-GB" i="1" dirty="0"/>
              <a:t> </a:t>
            </a:r>
            <a:r>
              <a:rPr lang="en-GB" i="1" dirty="0" err="1"/>
              <a:t>ble</a:t>
            </a:r>
            <a:r>
              <a:rPr lang="en-GB" i="1" dirty="0"/>
              <a:t> </a:t>
            </a:r>
            <a:r>
              <a:rPr lang="en-GB" i="1" dirty="0" err="1"/>
              <a:t>innfridd</a:t>
            </a:r>
            <a:r>
              <a:rPr lang="en-GB" i="1" dirty="0"/>
              <a:t>. </a:t>
            </a:r>
            <a:r>
              <a:rPr lang="en-GB" i="1" dirty="0" err="1"/>
              <a:t>Hvilke</a:t>
            </a:r>
            <a:r>
              <a:rPr lang="en-GB" i="1" dirty="0"/>
              <a:t> </a:t>
            </a:r>
            <a:r>
              <a:rPr lang="en-GB" i="1" dirty="0" err="1"/>
              <a:t>gode</a:t>
            </a:r>
            <a:r>
              <a:rPr lang="en-GB" i="1" dirty="0"/>
              <a:t> </a:t>
            </a:r>
            <a:r>
              <a:rPr lang="en-GB" i="1" dirty="0" err="1"/>
              <a:t>grep</a:t>
            </a:r>
            <a:r>
              <a:rPr lang="en-GB" i="1" dirty="0"/>
              <a:t> </a:t>
            </a:r>
            <a:r>
              <a:rPr lang="en-GB" i="1" dirty="0" err="1"/>
              <a:t>gjorde</a:t>
            </a:r>
            <a:r>
              <a:rPr lang="en-GB" i="1" dirty="0"/>
              <a:t> du for å </a:t>
            </a:r>
            <a:r>
              <a:rPr lang="en-GB" i="1" dirty="0" err="1"/>
              <a:t>få</a:t>
            </a:r>
            <a:r>
              <a:rPr lang="en-GB" i="1" dirty="0"/>
              <a:t> </a:t>
            </a:r>
            <a:r>
              <a:rPr lang="en-GB" i="1" dirty="0" err="1"/>
              <a:t>det</a:t>
            </a:r>
            <a:r>
              <a:rPr lang="en-GB" i="1" dirty="0"/>
              <a:t> </a:t>
            </a:r>
            <a:r>
              <a:rPr lang="en-GB" i="1" dirty="0" err="1"/>
              <a:t>til</a:t>
            </a:r>
            <a:r>
              <a:rPr lang="en-GB" i="1" dirty="0"/>
              <a:t>? </a:t>
            </a:r>
            <a:r>
              <a:rPr lang="en-GB" i="1" dirty="0" err="1"/>
              <a:t>Hvordan</a:t>
            </a:r>
            <a:r>
              <a:rPr lang="en-GB" i="1" dirty="0"/>
              <a:t> </a:t>
            </a:r>
            <a:r>
              <a:rPr lang="en-GB" i="1" dirty="0" err="1"/>
              <a:t>var</a:t>
            </a:r>
            <a:r>
              <a:rPr lang="en-GB" i="1" dirty="0"/>
              <a:t> </a:t>
            </a:r>
            <a:r>
              <a:rPr lang="en-GB" i="1" dirty="0" err="1"/>
              <a:t>økta</a:t>
            </a:r>
            <a:r>
              <a:rPr lang="en-GB" i="1" dirty="0"/>
              <a:t> </a:t>
            </a:r>
            <a:r>
              <a:rPr lang="en-GB" i="1" dirty="0" err="1"/>
              <a:t>lagt</a:t>
            </a:r>
            <a:r>
              <a:rPr lang="en-GB" i="1" dirty="0"/>
              <a:t> </a:t>
            </a:r>
            <a:r>
              <a:rPr lang="en-GB" i="1" dirty="0" err="1"/>
              <a:t>opp</a:t>
            </a:r>
            <a:r>
              <a:rPr lang="en-GB" i="1" dirty="0"/>
              <a:t>? </a:t>
            </a:r>
            <a:r>
              <a:rPr lang="en-GB" i="1" dirty="0" err="1"/>
              <a:t>Hvilke</a:t>
            </a:r>
            <a:r>
              <a:rPr lang="en-GB" i="1" dirty="0"/>
              <a:t> </a:t>
            </a:r>
            <a:r>
              <a:rPr lang="en-GB" i="1" dirty="0" err="1"/>
              <a:t>fallgruver</a:t>
            </a:r>
            <a:r>
              <a:rPr lang="en-GB" i="1" dirty="0"/>
              <a:t> </a:t>
            </a:r>
            <a:r>
              <a:rPr lang="en-GB" i="1" dirty="0" err="1"/>
              <a:t>unngikk</a:t>
            </a:r>
            <a:r>
              <a:rPr lang="en-GB" i="1" dirty="0"/>
              <a:t> du? </a:t>
            </a:r>
            <a:r>
              <a:rPr lang="en-GB" i="1" dirty="0" err="1"/>
              <a:t>Tenk</a:t>
            </a:r>
            <a:r>
              <a:rPr lang="en-GB" i="1" dirty="0"/>
              <a:t> </a:t>
            </a:r>
            <a:r>
              <a:rPr lang="en-GB" i="1" dirty="0" err="1"/>
              <a:t>først</a:t>
            </a:r>
            <a:r>
              <a:rPr lang="en-GB" i="1" dirty="0"/>
              <a:t> </a:t>
            </a:r>
            <a:r>
              <a:rPr lang="en-GB" i="1" dirty="0" err="1"/>
              <a:t>gjennom</a:t>
            </a:r>
            <a:r>
              <a:rPr lang="en-GB" i="1" dirty="0"/>
              <a:t> </a:t>
            </a:r>
            <a:r>
              <a:rPr lang="en-GB" i="1" dirty="0" err="1"/>
              <a:t>oppgaven</a:t>
            </a:r>
            <a:r>
              <a:rPr lang="en-GB" i="1" dirty="0"/>
              <a:t> </a:t>
            </a:r>
            <a:r>
              <a:rPr lang="en-GB" i="1" dirty="0" err="1"/>
              <a:t>på</a:t>
            </a:r>
            <a:r>
              <a:rPr lang="en-GB" i="1" dirty="0"/>
              <a:t> </a:t>
            </a:r>
            <a:r>
              <a:rPr lang="en-GB" i="1" dirty="0" err="1"/>
              <a:t>egenhånd</a:t>
            </a:r>
            <a:r>
              <a:rPr lang="en-GB" i="1" dirty="0"/>
              <a:t>. </a:t>
            </a:r>
            <a:r>
              <a:rPr lang="en-GB" i="1" dirty="0" err="1"/>
              <a:t>Diskuter</a:t>
            </a:r>
            <a:r>
              <a:rPr lang="en-GB" i="1" dirty="0"/>
              <a:t> </a:t>
            </a:r>
            <a:r>
              <a:rPr lang="en-GB" i="1" dirty="0" err="1"/>
              <a:t>så</a:t>
            </a:r>
            <a:r>
              <a:rPr lang="en-GB" i="1" dirty="0"/>
              <a:t> </a:t>
            </a:r>
            <a:r>
              <a:rPr lang="en-GB" i="1" dirty="0" err="1"/>
              <a:t>i</a:t>
            </a:r>
            <a:r>
              <a:rPr lang="en-GB" i="1" dirty="0"/>
              <a:t> </a:t>
            </a:r>
            <a:r>
              <a:rPr lang="en-GB" i="1" dirty="0" err="1"/>
              <a:t>gruppe</a:t>
            </a:r>
            <a:r>
              <a:rPr lang="en-GB" i="1" dirty="0"/>
              <a:t> </a:t>
            </a:r>
            <a:r>
              <a:rPr lang="en-GB" i="1" dirty="0" err="1"/>
              <a:t>og</a:t>
            </a:r>
            <a:r>
              <a:rPr lang="en-GB" i="1" dirty="0"/>
              <a:t> </a:t>
            </a:r>
            <a:r>
              <a:rPr lang="en-GB" i="1" dirty="0" err="1"/>
              <a:t>kom</a:t>
            </a:r>
            <a:r>
              <a:rPr lang="en-GB" i="1" dirty="0"/>
              <a:t> </a:t>
            </a:r>
            <a:r>
              <a:rPr lang="en-GB" i="1" dirty="0" err="1"/>
              <a:t>frem</a:t>
            </a:r>
            <a:r>
              <a:rPr lang="en-GB" i="1" dirty="0"/>
              <a:t> </a:t>
            </a:r>
            <a:r>
              <a:rPr lang="en-GB" i="1" dirty="0" err="1"/>
              <a:t>til</a:t>
            </a:r>
            <a:r>
              <a:rPr lang="en-GB" i="1" dirty="0"/>
              <a:t> </a:t>
            </a:r>
            <a:r>
              <a:rPr lang="en-GB" i="1" dirty="0" err="1"/>
              <a:t>konkrete</a:t>
            </a:r>
            <a:r>
              <a:rPr lang="en-GB" i="1" dirty="0"/>
              <a:t> </a:t>
            </a:r>
            <a:r>
              <a:rPr lang="en-GB" i="1" dirty="0" err="1"/>
              <a:t>punkter</a:t>
            </a:r>
            <a:r>
              <a:rPr lang="en-GB" i="1" dirty="0"/>
              <a:t>. </a:t>
            </a:r>
            <a:endParaRPr lang="nb-NO" i="1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4B232F-4840-214F-BE73-2E434C152775}"/>
              </a:ext>
            </a:extLst>
          </p:cNvPr>
          <p:cNvSpPr/>
          <p:nvPr/>
        </p:nvSpPr>
        <p:spPr>
          <a:xfrm>
            <a:off x="5956322" y="3379724"/>
            <a:ext cx="261160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/>
              <a:t>Whiteboard</a:t>
            </a:r>
            <a:r>
              <a:rPr lang="en-NO" dirty="0"/>
              <a:t>: </a:t>
            </a:r>
            <a:endParaRPr lang="nb-NO" dirty="0"/>
          </a:p>
          <a:p>
            <a:r>
              <a:rPr lang="en-GB" dirty="0">
                <a:hlinkClick r:id="rId3"/>
              </a:rPr>
              <a:t>https://tinyurl.com/bdh6weu5</a:t>
            </a:r>
            <a:endParaRPr lang="en-GB" dirty="0"/>
          </a:p>
          <a:p>
            <a:r>
              <a:rPr lang="en-GB" dirty="0"/>
              <a:t>(</a:t>
            </a:r>
            <a:r>
              <a:rPr lang="en-GB" dirty="0" err="1"/>
              <a:t>lenke</a:t>
            </a:r>
            <a:r>
              <a:rPr lang="en-GB" dirty="0"/>
              <a:t> </a:t>
            </a:r>
            <a:r>
              <a:rPr lang="en-GB" dirty="0" err="1"/>
              <a:t>finnes</a:t>
            </a:r>
            <a:r>
              <a:rPr lang="en-GB" dirty="0"/>
              <a:t> </a:t>
            </a:r>
            <a:r>
              <a:rPr lang="en-GB" dirty="0" err="1"/>
              <a:t>også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Zoom-chat)</a:t>
            </a: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66A4D1-C621-7A10-3CA7-D1C23585F9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5374" y="3456970"/>
            <a:ext cx="1400082" cy="140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778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55477-FAD1-9F40-BC8C-50D0811D3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Konkrete</a:t>
            </a:r>
            <a:r>
              <a:rPr lang="en-US" dirty="0"/>
              <a:t> tips for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gruppetime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70989-6416-F74D-8FDD-E4B952448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2000" dirty="0"/>
              <a:t>Begynn med en «</a:t>
            </a:r>
            <a:r>
              <a:rPr lang="nb-NO" sz="2000" dirty="0" err="1"/>
              <a:t>icebreaker</a:t>
            </a:r>
            <a:r>
              <a:rPr lang="nb-NO" sz="2000" dirty="0"/>
              <a:t>»</a:t>
            </a:r>
          </a:p>
          <a:p>
            <a:pPr marL="645750" lvl="1" indent="-457200"/>
            <a:r>
              <a:rPr lang="nb-NO" sz="1800" dirty="0"/>
              <a:t>Fortell om noe du er ekspert i som ingen andre i rommet er ekspert i</a:t>
            </a:r>
          </a:p>
          <a:p>
            <a:pPr marL="645750" lvl="1" indent="-457200"/>
            <a:r>
              <a:rPr lang="nb-NO" sz="1800" dirty="0"/>
              <a:t>Hva var den første jobben du hadde (hvor du tjente penger)?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Introduser deg selv!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Sett studentene sammen i grupper (pass på enslige studenter)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Lær navn!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Start med et stort, åpent spørsmål </a:t>
            </a:r>
            <a:br>
              <a:rPr lang="nb-NO" sz="2000" dirty="0"/>
            </a:br>
            <a:r>
              <a:rPr lang="nb-NO" sz="2000" dirty="0"/>
              <a:t>(diskusjonsoppgave)</a:t>
            </a:r>
          </a:p>
        </p:txBody>
      </p:sp>
      <p:pic>
        <p:nvPicPr>
          <p:cNvPr id="5" name="Picture 4" descr="Graphical user interface, text, website&#10;&#10;Description automatically generated">
            <a:extLst>
              <a:ext uri="{FF2B5EF4-FFF2-40B4-BE49-F238E27FC236}">
                <a16:creationId xmlns:a16="http://schemas.microsoft.com/office/drawing/2014/main" id="{B6AD16D1-6321-4749-A0E1-F1EDA85C1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594" y="3497264"/>
            <a:ext cx="2597150" cy="130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09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1F88E-7526-5758-A3F6-2E061AC7D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480854"/>
            <a:ext cx="3614166" cy="1110996"/>
          </a:xfrm>
        </p:spPr>
        <p:txBody>
          <a:bodyPr vert="horz" lIns="68580" tIns="34290" rIns="68580" bIns="34290" rtlCol="0" anchor="b" anchorCtr="0">
            <a:normAutofit fontScale="90000"/>
          </a:bodyPr>
          <a:lstStyle/>
          <a:p>
            <a:r>
              <a:rPr lang="en-US" sz="4050" dirty="0"/>
              <a:t>The LA program</a:t>
            </a:r>
            <a:br>
              <a:rPr lang="en-US" sz="4050" dirty="0"/>
            </a:br>
            <a:r>
              <a:rPr lang="en-US" sz="4050" dirty="0"/>
              <a:t>group teacher training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18B81A-D277-9285-F05E-79B29DC16A7A}"/>
              </a:ext>
            </a:extLst>
          </p:cNvPr>
          <p:cNvSpPr txBox="1"/>
          <p:nvPr/>
        </p:nvSpPr>
        <p:spPr>
          <a:xfrm>
            <a:off x="473202" y="1996472"/>
            <a:ext cx="3614166" cy="2660904"/>
          </a:xfrm>
          <a:prstGeom prst="rect">
            <a:avLst/>
          </a:prstGeom>
        </p:spPr>
        <p:txBody>
          <a:bodyPr vert="horz" lIns="68580" tIns="34290" rIns="68580" bIns="34290" rtlCol="0" anchor="t">
            <a:normAutofit lnSpcReduction="10000"/>
          </a:bodyPr>
          <a:lstStyle/>
          <a:p>
            <a:pPr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50" b="1" dirty="0"/>
              <a:t>Week 36 (</a:t>
            </a:r>
            <a:r>
              <a:rPr lang="en-US" sz="1050" b="1" dirty="0" err="1"/>
              <a:t>sep</a:t>
            </a:r>
            <a:r>
              <a:rPr lang="en-US" sz="1050" b="1" dirty="0"/>
              <a:t>)</a:t>
            </a:r>
            <a:r>
              <a:rPr lang="en-US" sz="1050" dirty="0"/>
              <a:t>: Introduction to the LA Model, and strategies for </a:t>
            </a:r>
            <a:r>
              <a:rPr lang="en-US" sz="1050" dirty="0">
                <a:solidFill>
                  <a:schemeClr val="accent6"/>
                </a:solidFill>
              </a:rPr>
              <a:t>effectively starting and concluding teaching sessions</a:t>
            </a:r>
            <a:r>
              <a:rPr lang="en-US" sz="1050" dirty="0"/>
              <a:t>.</a:t>
            </a:r>
          </a:p>
          <a:p>
            <a:pPr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50" b="1" dirty="0"/>
              <a:t>Week 37 (</a:t>
            </a:r>
            <a:r>
              <a:rPr lang="en-US" sz="1050" b="1" dirty="0" err="1"/>
              <a:t>sep</a:t>
            </a:r>
            <a:r>
              <a:rPr lang="en-US" sz="1050" b="1" dirty="0"/>
              <a:t>):</a:t>
            </a:r>
            <a:r>
              <a:rPr lang="en-US" sz="1050" dirty="0"/>
              <a:t> </a:t>
            </a:r>
            <a:r>
              <a:rPr lang="en-US" sz="1050" dirty="0">
                <a:solidFill>
                  <a:srgbClr val="FF0000"/>
                </a:solidFill>
              </a:rPr>
              <a:t>Facilitate student activity</a:t>
            </a:r>
          </a:p>
          <a:p>
            <a:pPr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50" b="1" dirty="0"/>
              <a:t>Week 38 (</a:t>
            </a:r>
            <a:r>
              <a:rPr lang="en-US" sz="1050" b="1" dirty="0" err="1"/>
              <a:t>sep</a:t>
            </a:r>
            <a:r>
              <a:rPr lang="en-US" sz="1050" b="1" dirty="0"/>
              <a:t>)</a:t>
            </a:r>
            <a:r>
              <a:rPr lang="en-US" sz="1050" dirty="0"/>
              <a:t>: </a:t>
            </a:r>
            <a:r>
              <a:rPr lang="en-US" sz="1050" dirty="0">
                <a:solidFill>
                  <a:schemeClr val="accent1"/>
                </a:solidFill>
              </a:rPr>
              <a:t>Questioning</a:t>
            </a:r>
            <a:r>
              <a:rPr lang="en-US" sz="1050" dirty="0"/>
              <a:t>, distinguishing between open and closed questions</a:t>
            </a:r>
          </a:p>
          <a:p>
            <a:pPr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50" b="1" dirty="0"/>
              <a:t>Week 39 (</a:t>
            </a:r>
            <a:r>
              <a:rPr lang="en-US" sz="1050" b="1" dirty="0" err="1"/>
              <a:t>sep</a:t>
            </a:r>
            <a:r>
              <a:rPr lang="en-US" sz="1050" b="1" dirty="0"/>
              <a:t>)</a:t>
            </a:r>
            <a:r>
              <a:rPr lang="en-US" sz="1050" dirty="0"/>
              <a:t>: What’s going on inside students heads: </a:t>
            </a:r>
            <a:r>
              <a:rPr lang="en-US" sz="1050" dirty="0">
                <a:solidFill>
                  <a:srgbClr val="7030A0"/>
                </a:solidFill>
              </a:rPr>
              <a:t>sense-making vs. answer-making. </a:t>
            </a:r>
          </a:p>
          <a:p>
            <a:pPr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50" b="1" dirty="0"/>
              <a:t>Week 41 (oct)</a:t>
            </a:r>
            <a:r>
              <a:rPr lang="en-US" sz="1050" dirty="0"/>
              <a:t>: How to give good talks: the </a:t>
            </a:r>
            <a:r>
              <a:rPr lang="en-US" sz="1050" dirty="0">
                <a:solidFill>
                  <a:schemeClr val="accent2"/>
                </a:solidFill>
              </a:rPr>
              <a:t>micro-lecture</a:t>
            </a:r>
          </a:p>
          <a:p>
            <a:pPr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50" b="1" dirty="0"/>
              <a:t>In-between week: </a:t>
            </a:r>
            <a:r>
              <a:rPr lang="en-US" sz="1050" dirty="0"/>
              <a:t>Peer observations</a:t>
            </a:r>
            <a:endParaRPr lang="en-US" sz="1050" b="1" dirty="0"/>
          </a:p>
          <a:p>
            <a:pPr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50" b="1"/>
              <a:t>Week 43 (oct)</a:t>
            </a:r>
            <a:r>
              <a:rPr lang="en-US" sz="1050"/>
              <a:t>:</a:t>
            </a:r>
            <a:r>
              <a:rPr lang="en-US" sz="1050" dirty="0"/>
              <a:t>Discussion of peer observations and conclusion.</a:t>
            </a:r>
          </a:p>
          <a:p>
            <a:pPr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sz="1050" dirty="0"/>
          </a:p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1050" dirty="0"/>
              <a:t>+ Many concrete strategies and tips.</a:t>
            </a:r>
          </a:p>
        </p:txBody>
      </p:sp>
      <p:pic>
        <p:nvPicPr>
          <p:cNvPr id="6" name="Picture 5" descr="A group of people sitting on a bench&#10;&#10;Description automatically generated">
            <a:extLst>
              <a:ext uri="{FF2B5EF4-FFF2-40B4-BE49-F238E27FC236}">
                <a16:creationId xmlns:a16="http://schemas.microsoft.com/office/drawing/2014/main" id="{D3C7211E-36DA-3363-EFA9-9F2BFE3362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1"/>
          <a:stretch/>
        </p:blipFill>
        <p:spPr>
          <a:xfrm>
            <a:off x="4574286" y="525431"/>
            <a:ext cx="4094226" cy="38423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86AEF3A-C060-D780-0304-CD83904EA560}"/>
              </a:ext>
            </a:extLst>
          </p:cNvPr>
          <p:cNvSpPr txBox="1"/>
          <p:nvPr/>
        </p:nvSpPr>
        <p:spPr>
          <a:xfrm>
            <a:off x="1159600" y="4411734"/>
            <a:ext cx="713764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The group sessions are really good! most likely the best I've attended in all my courses. […] The sessions are broken down into different sections, </a:t>
            </a:r>
            <a:r>
              <a:rPr lang="en-US" sz="900" i="1" dirty="0">
                <a:solidFill>
                  <a:schemeClr val="accent1"/>
                </a:solidFill>
              </a:rPr>
              <a:t>a quiz</a:t>
            </a:r>
            <a:r>
              <a:rPr lang="en-US" sz="900" i="1" dirty="0"/>
              <a:t>, </a:t>
            </a:r>
            <a:r>
              <a:rPr lang="en-US" sz="900" i="1" dirty="0">
                <a:solidFill>
                  <a:srgbClr val="FF0000"/>
                </a:solidFill>
              </a:rPr>
              <a:t>some problems we discuss as groups</a:t>
            </a:r>
            <a:r>
              <a:rPr lang="en-US" sz="900" i="1" dirty="0"/>
              <a:t> and </a:t>
            </a:r>
            <a:r>
              <a:rPr lang="en-US" sz="900" i="1" dirty="0">
                <a:solidFill>
                  <a:schemeClr val="accent2"/>
                </a:solidFill>
              </a:rPr>
              <a:t>mini lectures</a:t>
            </a:r>
            <a:r>
              <a:rPr lang="en-US" sz="900" i="1" dirty="0"/>
              <a:t> by Vidar. </a:t>
            </a:r>
            <a:r>
              <a:rPr lang="en-US" sz="900" i="1" dirty="0">
                <a:solidFill>
                  <a:schemeClr val="accent6"/>
                </a:solidFill>
              </a:rPr>
              <a:t>This structure </a:t>
            </a:r>
            <a:r>
              <a:rPr lang="en-US" sz="900" i="1" dirty="0"/>
              <a:t>works very well, and Vidar is amazing at </a:t>
            </a:r>
            <a:r>
              <a:rPr lang="en-US" sz="900" i="1" dirty="0">
                <a:solidFill>
                  <a:srgbClr val="7030A0"/>
                </a:solidFill>
              </a:rPr>
              <a:t>explaining this intuitively</a:t>
            </a:r>
            <a:r>
              <a:rPr lang="en-US" sz="900" i="1" dirty="0"/>
              <a:t>, so these mini lectures work tremendously well.</a:t>
            </a:r>
            <a:endParaRPr lang="nb-NO" sz="900" i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888B31-A02E-49A3-28A1-4D1C415A510E}"/>
              </a:ext>
            </a:extLst>
          </p:cNvPr>
          <p:cNvSpPr txBox="1"/>
          <p:nvPr/>
        </p:nvSpPr>
        <p:spPr>
          <a:xfrm>
            <a:off x="7973832" y="1052069"/>
            <a:ext cx="894797" cy="40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13" dirty="0" err="1"/>
              <a:t>Sign</a:t>
            </a:r>
            <a:r>
              <a:rPr lang="nb-NO" sz="1013" dirty="0"/>
              <a:t> up,</a:t>
            </a:r>
          </a:p>
          <a:p>
            <a:r>
              <a:rPr lang="nb-NO" sz="1013" dirty="0"/>
              <a:t>Or email </a:t>
            </a:r>
            <a:r>
              <a:rPr lang="nb-NO" sz="1013" dirty="0" err="1"/>
              <a:t>me</a:t>
            </a:r>
            <a:endParaRPr lang="nb-NO" sz="1013" dirty="0"/>
          </a:p>
        </p:txBody>
      </p:sp>
      <p:pic>
        <p:nvPicPr>
          <p:cNvPr id="4" name="Picture 3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5670396B-6EE9-2BB6-54C0-833D01F7D5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22" y="110928"/>
            <a:ext cx="941141" cy="94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256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64F216-91F2-EA46-94BC-B14A0948B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Avsluttende ord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D6B415D-1AE1-EA40-A886-3A70AFECF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342900" indent="-342900"/>
            <a:r>
              <a:rPr lang="nb-NO" sz="2400" dirty="0" err="1">
                <a:cs typeface="Arial" panose="020B0604020202020204"/>
              </a:rPr>
              <a:t>SikreSiden.no</a:t>
            </a:r>
            <a:endParaRPr lang="nb-NO" sz="2400" dirty="0">
              <a:cs typeface="Arial" panose="020B0604020202020204"/>
            </a:endParaRPr>
          </a:p>
          <a:p>
            <a:pPr marL="342900" indent="-342900"/>
            <a:endParaRPr lang="nb-NO" sz="2400" dirty="0">
              <a:cs typeface="Arial" panose="020B0604020202020204"/>
            </a:endParaRPr>
          </a:p>
          <a:p>
            <a:pPr marL="342900" indent="-342900"/>
            <a:r>
              <a:rPr lang="nb-NO" sz="2400" dirty="0">
                <a:cs typeface="Arial" panose="020B0604020202020204"/>
              </a:rPr>
              <a:t>Opplæringen fortsetter utover høsten: LA-seminar osv.</a:t>
            </a:r>
          </a:p>
          <a:p>
            <a:pPr marL="342900" indent="-342900"/>
            <a:endParaRPr lang="nb-NO" sz="2400" dirty="0">
              <a:cs typeface="Arial" panose="020B0604020202020204"/>
            </a:endParaRPr>
          </a:p>
          <a:p>
            <a:pPr marL="342900" indent="-342900"/>
            <a:r>
              <a:rPr lang="nb-NO" sz="2400" dirty="0">
                <a:cs typeface="Arial" panose="020B0604020202020204"/>
              </a:rPr>
              <a:t>Lykke til – ha det gøy!</a:t>
            </a:r>
          </a:p>
          <a:p>
            <a:pPr marL="285750" indent="-285750"/>
            <a:endParaRPr lang="nb-NO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610061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4488B841EF3EA45ABA7175B52B8CD1A" ma:contentTypeVersion="4" ma:contentTypeDescription="Opprett et nytt dokument." ma:contentTypeScope="" ma:versionID="490daa0ba46d590e21981735a66cea82">
  <xsd:schema xmlns:xsd="http://www.w3.org/2001/XMLSchema" xmlns:xs="http://www.w3.org/2001/XMLSchema" xmlns:p="http://schemas.microsoft.com/office/2006/metadata/properties" xmlns:ns2="34a23304-7947-420b-b442-ddee59a258a1" targetNamespace="http://schemas.microsoft.com/office/2006/metadata/properties" ma:root="true" ma:fieldsID="c315bcef0f301b234c1fd15aa8da7b75" ns2:_="">
    <xsd:import namespace="34a23304-7947-420b-b442-ddee59a25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a23304-7947-420b-b442-ddee59a258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87D673F-5DF1-46AD-9120-9562999EB5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71825F1-881E-4B2F-94A9-BD67A44BD647}">
  <ds:schemaRefs>
    <ds:schemaRef ds:uri="34a23304-7947-420b-b442-ddee59a258a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0C7EEE2-C8D7-4DED-A4D0-92A8E6D80CAB}">
  <ds:schemaRefs>
    <ds:schemaRef ds:uri="http://purl.org/dc/dcmitype/"/>
    <ds:schemaRef ds:uri="http://purl.org/dc/terms/"/>
    <ds:schemaRef ds:uri="http://schemas.microsoft.com/office/2006/documentManagement/types"/>
    <ds:schemaRef ds:uri="http://schemas.microsoft.com/office/infopath/2007/PartnerControls"/>
    <ds:schemaRef ds:uri="34a23304-7947-420b-b442-ddee59a258a1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7492</TotalTime>
  <Words>1147</Words>
  <Application>Microsoft Office PowerPoint</Application>
  <PresentationFormat>Custom</PresentationFormat>
  <Paragraphs>189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Helvetica</vt:lpstr>
      <vt:lpstr>Verdana</vt:lpstr>
      <vt:lpstr>Office-tema</vt:lpstr>
      <vt:lpstr>Real Gruppelærerstart</vt:lpstr>
      <vt:lpstr>Introduksjon</vt:lpstr>
      <vt:lpstr>Hva innebærer gruppelærerjobben?</vt:lpstr>
      <vt:lpstr>Læring er…</vt:lpstr>
      <vt:lpstr>Stikkord: Læringsprogresjon!</vt:lpstr>
      <vt:lpstr>Stikkord: Læringsprogresjon!</vt:lpstr>
      <vt:lpstr>Stikkord: Læringsprogresjon!</vt:lpstr>
      <vt:lpstr>Diskusjon</vt:lpstr>
      <vt:lpstr>Hvorfor er det så gøy å være gruppelærer?  Jonas Eidesen deler sine erfaringer </vt:lpstr>
      <vt:lpstr>PowerPoint Presentation</vt:lpstr>
      <vt:lpstr>Hva er et godt læringsmiljø?</vt:lpstr>
      <vt:lpstr> Hvem er studentene?gger vi for?</vt:lpstr>
      <vt:lpstr>Mangfold i en læringskontekst</vt:lpstr>
      <vt:lpstr>Lurt å tenke på …</vt:lpstr>
      <vt:lpstr>Eksempler på hvordan inkludere og involvere studentene:</vt:lpstr>
      <vt:lpstr>Diskusjon</vt:lpstr>
      <vt:lpstr>Konkrete tips for første gruppetime</vt:lpstr>
      <vt:lpstr>The LA program group teacher training</vt:lpstr>
      <vt:lpstr>Avsluttende ord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Inger Christin Borge</dc:creator>
  <cp:lastModifiedBy>Vidar Skogvoll</cp:lastModifiedBy>
  <cp:revision>164</cp:revision>
  <dcterms:created xsi:type="dcterms:W3CDTF">2021-02-01T12:33:35Z</dcterms:created>
  <dcterms:modified xsi:type="dcterms:W3CDTF">2023-08-24T15:55:16Z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0x010100D4488B841EF3EA45ABA7175B52B8CD1A</vt:lpwstr>
  </property>
</Properties>
</file>