
<file path=[Content_Types].xml><?xml version="1.0" encoding="utf-8"?>
<Types xmlns="http://schemas.openxmlformats.org/package/2006/content-types">
  <Default Extension="xml" ContentType="application/xml"/>
  <Default Extension="jpg" ContentType="image/jpeg"/>
  <Default Extension="jpeg" ContentType="image/jpeg"/>
  <Default Extension="emf" ContentType="image/x-emf"/>
  <Default Extension="mp4" ContentType="video/unknown"/>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9" r:id="rId2"/>
    <p:sldId id="312" r:id="rId3"/>
    <p:sldId id="376" r:id="rId4"/>
    <p:sldId id="370" r:id="rId5"/>
    <p:sldId id="386" r:id="rId6"/>
    <p:sldId id="384" r:id="rId7"/>
    <p:sldId id="377" r:id="rId8"/>
    <p:sldId id="307" r:id="rId9"/>
    <p:sldId id="357" r:id="rId10"/>
    <p:sldId id="320" r:id="rId11"/>
    <p:sldId id="378" r:id="rId12"/>
    <p:sldId id="367" r:id="rId13"/>
    <p:sldId id="334" r:id="rId14"/>
    <p:sldId id="365" r:id="rId15"/>
    <p:sldId id="366" r:id="rId16"/>
    <p:sldId id="368" r:id="rId17"/>
    <p:sldId id="335" r:id="rId18"/>
    <p:sldId id="380" r:id="rId19"/>
    <p:sldId id="343" r:id="rId20"/>
    <p:sldId id="327" r:id="rId21"/>
    <p:sldId id="345" r:id="rId22"/>
    <p:sldId id="361" r:id="rId23"/>
    <p:sldId id="326" r:id="rId24"/>
    <p:sldId id="328" r:id="rId25"/>
    <p:sldId id="346" r:id="rId26"/>
    <p:sldId id="351" r:id="rId27"/>
    <p:sldId id="350" r:id="rId28"/>
    <p:sldId id="385" r:id="rId29"/>
    <p:sldId id="330" r:id="rId30"/>
    <p:sldId id="382" r:id="rId31"/>
    <p:sldId id="362" r:id="rId32"/>
    <p:sldId id="383" r:id="rId33"/>
  </p:sldIdLst>
  <p:sldSz cx="9144000" cy="6858000" type="screen4x3"/>
  <p:notesSz cx="6858000" cy="9144000"/>
  <p:defaultTextStyle>
    <a:defPPr>
      <a:defRPr lang="nb-NO"/>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090C"/>
    <a:srgbClr val="626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67" autoAdjust="0"/>
  </p:normalViewPr>
  <p:slideViewPr>
    <p:cSldViewPr>
      <p:cViewPr varScale="1">
        <p:scale>
          <a:sx n="100" d="100"/>
          <a:sy n="100" d="100"/>
        </p:scale>
        <p:origin x="-68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9F8A2F-CB07-466E-8EE9-0EE4CE183E73}" type="doc">
      <dgm:prSet loTypeId="urn:microsoft.com/office/officeart/2005/8/layout/process1" loCatId="process" qsTypeId="urn:microsoft.com/office/officeart/2005/8/quickstyle/simple2" qsCatId="simple" csTypeId="urn:microsoft.com/office/officeart/2005/8/colors/accent2_1" csCatId="accent2" phldr="1"/>
      <dgm:spPr/>
    </dgm:pt>
    <dgm:pt modelId="{8E7CE57B-07CC-4280-AB7B-E24113A86891}">
      <dgm:prSet phldrT="[Text]"/>
      <dgm:spPr/>
      <dgm:t>
        <a:bodyPr/>
        <a:lstStyle/>
        <a:p>
          <a:r>
            <a:rPr lang="nb-NO" dirty="0" err="1" smtClean="0"/>
            <a:t>Obstruction</a:t>
          </a:r>
          <a:endParaRPr lang="nb-NO" dirty="0"/>
        </a:p>
      </dgm:t>
    </dgm:pt>
    <dgm:pt modelId="{29B0E439-4445-49BE-8461-FA271D5F10B0}" type="parTrans" cxnId="{4FD3963D-A12E-4C0D-979D-EF445155579B}">
      <dgm:prSet/>
      <dgm:spPr/>
      <dgm:t>
        <a:bodyPr/>
        <a:lstStyle/>
        <a:p>
          <a:endParaRPr lang="nb-NO"/>
        </a:p>
      </dgm:t>
    </dgm:pt>
    <dgm:pt modelId="{372FEAD4-61B9-4534-BF51-4E2A9FDDC2C4}" type="sibTrans" cxnId="{4FD3963D-A12E-4C0D-979D-EF445155579B}">
      <dgm:prSet/>
      <dgm:spPr/>
      <dgm:t>
        <a:bodyPr/>
        <a:lstStyle/>
        <a:p>
          <a:endParaRPr lang="nb-NO"/>
        </a:p>
      </dgm:t>
    </dgm:pt>
    <dgm:pt modelId="{AA2CD201-208B-4C8D-B3C0-B646ADCFC7D9}">
      <dgm:prSet phldrT="[Text]"/>
      <dgm:spPr/>
      <dgm:t>
        <a:bodyPr/>
        <a:lstStyle/>
        <a:p>
          <a:r>
            <a:rPr lang="nb-NO" dirty="0" err="1" smtClean="0"/>
            <a:t>Abnormal</a:t>
          </a:r>
          <a:r>
            <a:rPr lang="nb-NO" dirty="0" smtClean="0"/>
            <a:t> </a:t>
          </a:r>
          <a:r>
            <a:rPr lang="nb-NO" dirty="0" err="1" smtClean="0"/>
            <a:t>pressure</a:t>
          </a:r>
          <a:r>
            <a:rPr lang="nb-NO" dirty="0" smtClean="0"/>
            <a:t> and </a:t>
          </a:r>
          <a:r>
            <a:rPr lang="nb-NO" dirty="0" err="1" smtClean="0"/>
            <a:t>flow</a:t>
          </a:r>
          <a:endParaRPr lang="nb-NO" dirty="0"/>
        </a:p>
      </dgm:t>
    </dgm:pt>
    <dgm:pt modelId="{B1AD3AE5-5346-4386-B3DA-3BBEE1AC1C10}" type="parTrans" cxnId="{CBDE3B09-2D8A-44B3-AB33-576D299E6016}">
      <dgm:prSet/>
      <dgm:spPr/>
      <dgm:t>
        <a:bodyPr/>
        <a:lstStyle/>
        <a:p>
          <a:endParaRPr lang="nb-NO"/>
        </a:p>
      </dgm:t>
    </dgm:pt>
    <dgm:pt modelId="{7AFBF893-A59A-4A57-9100-B3504B7B1253}" type="sibTrans" cxnId="{CBDE3B09-2D8A-44B3-AB33-576D299E6016}">
      <dgm:prSet/>
      <dgm:spPr/>
      <dgm:t>
        <a:bodyPr/>
        <a:lstStyle/>
        <a:p>
          <a:endParaRPr lang="nb-NO"/>
        </a:p>
      </dgm:t>
    </dgm:pt>
    <dgm:pt modelId="{A0705302-43EC-4766-BABE-92E6BE20BADE}">
      <dgm:prSet phldrT="[Text]"/>
      <dgm:spPr/>
      <dgm:t>
        <a:bodyPr/>
        <a:lstStyle/>
        <a:p>
          <a:r>
            <a:rPr lang="nb-NO" dirty="0" err="1" smtClean="0"/>
            <a:t>Cyst</a:t>
          </a:r>
          <a:r>
            <a:rPr lang="nb-NO" dirty="0" smtClean="0"/>
            <a:t> </a:t>
          </a:r>
          <a:r>
            <a:rPr lang="nb-NO" dirty="0" err="1" smtClean="0"/>
            <a:t>formation</a:t>
          </a:r>
          <a:endParaRPr lang="nb-NO" dirty="0"/>
        </a:p>
      </dgm:t>
    </dgm:pt>
    <dgm:pt modelId="{312573B3-5128-48E3-8FF5-3F7161DAD77C}" type="parTrans" cxnId="{8E9CB995-3A1C-44E9-8EE0-B98179F0FA04}">
      <dgm:prSet/>
      <dgm:spPr/>
      <dgm:t>
        <a:bodyPr/>
        <a:lstStyle/>
        <a:p>
          <a:endParaRPr lang="nb-NO"/>
        </a:p>
      </dgm:t>
    </dgm:pt>
    <dgm:pt modelId="{03F35974-52F8-4F02-A8FA-01B924EE9160}" type="sibTrans" cxnId="{8E9CB995-3A1C-44E9-8EE0-B98179F0FA04}">
      <dgm:prSet/>
      <dgm:spPr/>
      <dgm:t>
        <a:bodyPr/>
        <a:lstStyle/>
        <a:p>
          <a:endParaRPr lang="nb-NO"/>
        </a:p>
      </dgm:t>
    </dgm:pt>
    <dgm:pt modelId="{A21D69F8-84B4-4367-BACC-3E570317FB5C}" type="pres">
      <dgm:prSet presAssocID="{659F8A2F-CB07-466E-8EE9-0EE4CE183E73}" presName="Name0" presStyleCnt="0">
        <dgm:presLayoutVars>
          <dgm:dir/>
          <dgm:resizeHandles val="exact"/>
        </dgm:presLayoutVars>
      </dgm:prSet>
      <dgm:spPr/>
    </dgm:pt>
    <dgm:pt modelId="{F4C0FDFD-5043-4CB8-8995-1C202D0403B6}" type="pres">
      <dgm:prSet presAssocID="{8E7CE57B-07CC-4280-AB7B-E24113A86891}" presName="node" presStyleLbl="node1" presStyleIdx="0" presStyleCnt="3">
        <dgm:presLayoutVars>
          <dgm:bulletEnabled val="1"/>
        </dgm:presLayoutVars>
      </dgm:prSet>
      <dgm:spPr/>
      <dgm:t>
        <a:bodyPr/>
        <a:lstStyle/>
        <a:p>
          <a:endParaRPr lang="nb-NO"/>
        </a:p>
      </dgm:t>
    </dgm:pt>
    <dgm:pt modelId="{AD158D53-05D4-497E-8130-6C29BA35216B}" type="pres">
      <dgm:prSet presAssocID="{372FEAD4-61B9-4534-BF51-4E2A9FDDC2C4}" presName="sibTrans" presStyleLbl="sibTrans2D1" presStyleIdx="0" presStyleCnt="2"/>
      <dgm:spPr/>
      <dgm:t>
        <a:bodyPr/>
        <a:lstStyle/>
        <a:p>
          <a:endParaRPr lang="nb-NO"/>
        </a:p>
      </dgm:t>
    </dgm:pt>
    <dgm:pt modelId="{56B005F6-BFFC-4E2D-83EC-1AE08FBC97BE}" type="pres">
      <dgm:prSet presAssocID="{372FEAD4-61B9-4534-BF51-4E2A9FDDC2C4}" presName="connectorText" presStyleLbl="sibTrans2D1" presStyleIdx="0" presStyleCnt="2"/>
      <dgm:spPr/>
      <dgm:t>
        <a:bodyPr/>
        <a:lstStyle/>
        <a:p>
          <a:endParaRPr lang="nb-NO"/>
        </a:p>
      </dgm:t>
    </dgm:pt>
    <dgm:pt modelId="{0FC26330-310D-4645-B0B5-9AF47B6BBB19}" type="pres">
      <dgm:prSet presAssocID="{AA2CD201-208B-4C8D-B3C0-B646ADCFC7D9}" presName="node" presStyleLbl="node1" presStyleIdx="1" presStyleCnt="3">
        <dgm:presLayoutVars>
          <dgm:bulletEnabled val="1"/>
        </dgm:presLayoutVars>
      </dgm:prSet>
      <dgm:spPr/>
      <dgm:t>
        <a:bodyPr/>
        <a:lstStyle/>
        <a:p>
          <a:endParaRPr lang="nb-NO"/>
        </a:p>
      </dgm:t>
    </dgm:pt>
    <dgm:pt modelId="{1A2A2944-7408-47FC-9C7C-3C2C0D5E2B7E}" type="pres">
      <dgm:prSet presAssocID="{7AFBF893-A59A-4A57-9100-B3504B7B1253}" presName="sibTrans" presStyleLbl="sibTrans2D1" presStyleIdx="1" presStyleCnt="2"/>
      <dgm:spPr/>
      <dgm:t>
        <a:bodyPr/>
        <a:lstStyle/>
        <a:p>
          <a:endParaRPr lang="nb-NO"/>
        </a:p>
      </dgm:t>
    </dgm:pt>
    <dgm:pt modelId="{B3030646-C2C9-48D7-AA2F-326E2BC6F3BA}" type="pres">
      <dgm:prSet presAssocID="{7AFBF893-A59A-4A57-9100-B3504B7B1253}" presName="connectorText" presStyleLbl="sibTrans2D1" presStyleIdx="1" presStyleCnt="2"/>
      <dgm:spPr/>
      <dgm:t>
        <a:bodyPr/>
        <a:lstStyle/>
        <a:p>
          <a:endParaRPr lang="nb-NO"/>
        </a:p>
      </dgm:t>
    </dgm:pt>
    <dgm:pt modelId="{FB0652FE-BFBA-4551-B1B3-58E3E837A001}" type="pres">
      <dgm:prSet presAssocID="{A0705302-43EC-4766-BABE-92E6BE20BADE}" presName="node" presStyleLbl="node1" presStyleIdx="2" presStyleCnt="3">
        <dgm:presLayoutVars>
          <dgm:bulletEnabled val="1"/>
        </dgm:presLayoutVars>
      </dgm:prSet>
      <dgm:spPr/>
      <dgm:t>
        <a:bodyPr/>
        <a:lstStyle/>
        <a:p>
          <a:endParaRPr lang="nb-NO"/>
        </a:p>
      </dgm:t>
    </dgm:pt>
  </dgm:ptLst>
  <dgm:cxnLst>
    <dgm:cxn modelId="{326D8565-CB47-2347-958A-3C86397D5B38}" type="presOf" srcId="{A0705302-43EC-4766-BABE-92E6BE20BADE}" destId="{FB0652FE-BFBA-4551-B1B3-58E3E837A001}" srcOrd="0" destOrd="0" presId="urn:microsoft.com/office/officeart/2005/8/layout/process1"/>
    <dgm:cxn modelId="{DE1081F4-D141-8F4D-948D-F1F6ACC0BE29}" type="presOf" srcId="{7AFBF893-A59A-4A57-9100-B3504B7B1253}" destId="{B3030646-C2C9-48D7-AA2F-326E2BC6F3BA}" srcOrd="1" destOrd="0" presId="urn:microsoft.com/office/officeart/2005/8/layout/process1"/>
    <dgm:cxn modelId="{A81BB93D-6284-DA40-9D26-FD95040BC938}" type="presOf" srcId="{AA2CD201-208B-4C8D-B3C0-B646ADCFC7D9}" destId="{0FC26330-310D-4645-B0B5-9AF47B6BBB19}" srcOrd="0" destOrd="0" presId="urn:microsoft.com/office/officeart/2005/8/layout/process1"/>
    <dgm:cxn modelId="{8CC38C8E-10C8-BC43-A9B0-3500E12E4895}" type="presOf" srcId="{8E7CE57B-07CC-4280-AB7B-E24113A86891}" destId="{F4C0FDFD-5043-4CB8-8995-1C202D0403B6}" srcOrd="0" destOrd="0" presId="urn:microsoft.com/office/officeart/2005/8/layout/process1"/>
    <dgm:cxn modelId="{B38BDF4C-9C8A-1744-B55E-F02E42DE3680}" type="presOf" srcId="{372FEAD4-61B9-4534-BF51-4E2A9FDDC2C4}" destId="{AD158D53-05D4-497E-8130-6C29BA35216B}" srcOrd="0" destOrd="0" presId="urn:microsoft.com/office/officeart/2005/8/layout/process1"/>
    <dgm:cxn modelId="{CBDE3B09-2D8A-44B3-AB33-576D299E6016}" srcId="{659F8A2F-CB07-466E-8EE9-0EE4CE183E73}" destId="{AA2CD201-208B-4C8D-B3C0-B646ADCFC7D9}" srcOrd="1" destOrd="0" parTransId="{B1AD3AE5-5346-4386-B3DA-3BBEE1AC1C10}" sibTransId="{7AFBF893-A59A-4A57-9100-B3504B7B1253}"/>
    <dgm:cxn modelId="{34064498-6ED4-EA43-BD89-E7A86ADAD5CD}" type="presOf" srcId="{659F8A2F-CB07-466E-8EE9-0EE4CE183E73}" destId="{A21D69F8-84B4-4367-BACC-3E570317FB5C}" srcOrd="0" destOrd="0" presId="urn:microsoft.com/office/officeart/2005/8/layout/process1"/>
    <dgm:cxn modelId="{4FD3963D-A12E-4C0D-979D-EF445155579B}" srcId="{659F8A2F-CB07-466E-8EE9-0EE4CE183E73}" destId="{8E7CE57B-07CC-4280-AB7B-E24113A86891}" srcOrd="0" destOrd="0" parTransId="{29B0E439-4445-49BE-8461-FA271D5F10B0}" sibTransId="{372FEAD4-61B9-4534-BF51-4E2A9FDDC2C4}"/>
    <dgm:cxn modelId="{F3B68471-982B-9C45-8580-246CF3539CF3}" type="presOf" srcId="{372FEAD4-61B9-4534-BF51-4E2A9FDDC2C4}" destId="{56B005F6-BFFC-4E2D-83EC-1AE08FBC97BE}" srcOrd="1" destOrd="0" presId="urn:microsoft.com/office/officeart/2005/8/layout/process1"/>
    <dgm:cxn modelId="{8E9CB995-3A1C-44E9-8EE0-B98179F0FA04}" srcId="{659F8A2F-CB07-466E-8EE9-0EE4CE183E73}" destId="{A0705302-43EC-4766-BABE-92E6BE20BADE}" srcOrd="2" destOrd="0" parTransId="{312573B3-5128-48E3-8FF5-3F7161DAD77C}" sibTransId="{03F35974-52F8-4F02-A8FA-01B924EE9160}"/>
    <dgm:cxn modelId="{FAA3D7E6-F81D-AD44-80EF-4EE658B2C663}" type="presOf" srcId="{7AFBF893-A59A-4A57-9100-B3504B7B1253}" destId="{1A2A2944-7408-47FC-9C7C-3C2C0D5E2B7E}" srcOrd="0" destOrd="0" presId="urn:microsoft.com/office/officeart/2005/8/layout/process1"/>
    <dgm:cxn modelId="{C7E77E7A-3655-7C48-A15A-4518FD264C49}" type="presParOf" srcId="{A21D69F8-84B4-4367-BACC-3E570317FB5C}" destId="{F4C0FDFD-5043-4CB8-8995-1C202D0403B6}" srcOrd="0" destOrd="0" presId="urn:microsoft.com/office/officeart/2005/8/layout/process1"/>
    <dgm:cxn modelId="{AF9DCFEF-167C-4D42-84D7-0BF6FB49C3D8}" type="presParOf" srcId="{A21D69F8-84B4-4367-BACC-3E570317FB5C}" destId="{AD158D53-05D4-497E-8130-6C29BA35216B}" srcOrd="1" destOrd="0" presId="urn:microsoft.com/office/officeart/2005/8/layout/process1"/>
    <dgm:cxn modelId="{FE1B9F7F-4EDF-1241-9F2A-C97C87AAE262}" type="presParOf" srcId="{AD158D53-05D4-497E-8130-6C29BA35216B}" destId="{56B005F6-BFFC-4E2D-83EC-1AE08FBC97BE}" srcOrd="0" destOrd="0" presId="urn:microsoft.com/office/officeart/2005/8/layout/process1"/>
    <dgm:cxn modelId="{25CC7AAC-8CC4-AA40-ABBD-7127C38A04B3}" type="presParOf" srcId="{A21D69F8-84B4-4367-BACC-3E570317FB5C}" destId="{0FC26330-310D-4645-B0B5-9AF47B6BBB19}" srcOrd="2" destOrd="0" presId="urn:microsoft.com/office/officeart/2005/8/layout/process1"/>
    <dgm:cxn modelId="{9DBA34C1-2ED2-544F-BF34-08B1F22EDE83}" type="presParOf" srcId="{A21D69F8-84B4-4367-BACC-3E570317FB5C}" destId="{1A2A2944-7408-47FC-9C7C-3C2C0D5E2B7E}" srcOrd="3" destOrd="0" presId="urn:microsoft.com/office/officeart/2005/8/layout/process1"/>
    <dgm:cxn modelId="{56291E27-B3FD-4646-B630-BBAC0BBF00C2}" type="presParOf" srcId="{1A2A2944-7408-47FC-9C7C-3C2C0D5E2B7E}" destId="{B3030646-C2C9-48D7-AA2F-326E2BC6F3BA}" srcOrd="0" destOrd="0" presId="urn:microsoft.com/office/officeart/2005/8/layout/process1"/>
    <dgm:cxn modelId="{537F929F-2DB5-E247-A2A1-E55391E22815}" type="presParOf" srcId="{A21D69F8-84B4-4367-BACC-3E570317FB5C}" destId="{FB0652FE-BFBA-4551-B1B3-58E3E837A001}"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30BE56-68E0-4A16-9023-BE5928361881}" type="doc">
      <dgm:prSet loTypeId="urn:microsoft.com/office/officeart/2005/8/layout/hierarchy3" loCatId="hierarchy" qsTypeId="urn:microsoft.com/office/officeart/2005/8/quickstyle/simple4" qsCatId="simple" csTypeId="urn:microsoft.com/office/officeart/2005/8/colors/accent2_2" csCatId="accent2" phldr="1"/>
      <dgm:spPr/>
      <dgm:t>
        <a:bodyPr/>
        <a:lstStyle/>
        <a:p>
          <a:endParaRPr lang="en-US"/>
        </a:p>
      </dgm:t>
    </dgm:pt>
    <dgm:pt modelId="{32B34227-5C8B-4333-B26C-A58FD5C82346}">
      <dgm:prSet phldrT="[Text]"/>
      <dgm:spPr>
        <a:pattFill prst="wdDnDiag">
          <a:fgClr>
            <a:srgbClr val="FF0000"/>
          </a:fgClr>
          <a:bgClr>
            <a:schemeClr val="bg1"/>
          </a:bgClr>
        </a:pattFill>
        <a:ln w="19050">
          <a:solidFill>
            <a:schemeClr val="tx1">
              <a:lumMod val="50000"/>
              <a:lumOff val="50000"/>
            </a:schemeClr>
          </a:solidFill>
        </a:ln>
      </dgm:spPr>
      <dgm:t>
        <a:bodyPr/>
        <a:lstStyle/>
        <a:p>
          <a:r>
            <a:rPr lang="en-US" dirty="0" smtClean="0">
              <a:solidFill>
                <a:schemeClr val="tx1"/>
              </a:solidFill>
            </a:rPr>
            <a:t>Solid</a:t>
          </a:r>
          <a:endParaRPr lang="en-US" dirty="0">
            <a:solidFill>
              <a:schemeClr val="tx1"/>
            </a:solidFill>
          </a:endParaRPr>
        </a:p>
      </dgm:t>
    </dgm:pt>
    <dgm:pt modelId="{B21F9C66-E8AF-4643-9209-B55F6E9C98F1}" type="parTrans" cxnId="{DFAC6466-6D1F-4D81-8D98-F2CB0380D440}">
      <dgm:prSet/>
      <dgm:spPr/>
      <dgm:t>
        <a:bodyPr/>
        <a:lstStyle/>
        <a:p>
          <a:endParaRPr lang="en-US"/>
        </a:p>
      </dgm:t>
    </dgm:pt>
    <dgm:pt modelId="{873C6F49-987E-4F04-A360-069551653F99}" type="sibTrans" cxnId="{DFAC6466-6D1F-4D81-8D98-F2CB0380D440}">
      <dgm:prSet/>
      <dgm:spPr/>
      <dgm:t>
        <a:bodyPr/>
        <a:lstStyle/>
        <a:p>
          <a:endParaRPr lang="en-US"/>
        </a:p>
      </dgm:t>
    </dgm:pt>
    <dgm:pt modelId="{2FD41EA4-C0B9-4F49-95FA-BF1DEDE46195}">
      <dgm:prSet phldrT="[Text]"/>
      <dgm:spPr>
        <a:solidFill>
          <a:schemeClr val="bg1"/>
        </a:solidFill>
        <a:ln w="19050">
          <a:solidFill>
            <a:schemeClr val="tx1">
              <a:lumMod val="50000"/>
              <a:lumOff val="50000"/>
            </a:schemeClr>
          </a:solidFill>
        </a:ln>
      </dgm:spPr>
      <dgm:t>
        <a:bodyPr/>
        <a:lstStyle/>
        <a:p>
          <a:r>
            <a:rPr lang="en-US" dirty="0" smtClean="0">
              <a:solidFill>
                <a:schemeClr val="tx1"/>
              </a:solidFill>
            </a:rPr>
            <a:t>Cells</a:t>
          </a:r>
          <a:endParaRPr lang="en-US" dirty="0">
            <a:solidFill>
              <a:schemeClr val="tx1"/>
            </a:solidFill>
          </a:endParaRPr>
        </a:p>
      </dgm:t>
    </dgm:pt>
    <dgm:pt modelId="{6649445C-714D-458C-9AD1-973BB0B10772}" type="parTrans" cxnId="{60EE0593-3FA0-434F-B9EC-1F58610874C9}">
      <dgm:prSet/>
      <dgm:spPr>
        <a:ln w="19050">
          <a:solidFill>
            <a:schemeClr val="tx1">
              <a:lumMod val="50000"/>
              <a:lumOff val="50000"/>
            </a:schemeClr>
          </a:solidFill>
        </a:ln>
      </dgm:spPr>
      <dgm:t>
        <a:bodyPr/>
        <a:lstStyle/>
        <a:p>
          <a:endParaRPr lang="en-US"/>
        </a:p>
      </dgm:t>
    </dgm:pt>
    <dgm:pt modelId="{46B980D7-1837-4209-A50C-873FA4EE275C}" type="sibTrans" cxnId="{60EE0593-3FA0-434F-B9EC-1F58610874C9}">
      <dgm:prSet/>
      <dgm:spPr/>
      <dgm:t>
        <a:bodyPr/>
        <a:lstStyle/>
        <a:p>
          <a:endParaRPr lang="en-US"/>
        </a:p>
      </dgm:t>
    </dgm:pt>
    <dgm:pt modelId="{572BCFD2-13DE-448C-8A5B-7E5FD83345A3}">
      <dgm:prSet phldrT="[Text]"/>
      <dgm:spPr>
        <a:solidFill>
          <a:srgbClr val="FF0000"/>
        </a:solidFill>
      </dgm:spPr>
      <dgm:t>
        <a:bodyPr/>
        <a:lstStyle/>
        <a:p>
          <a:r>
            <a:rPr lang="en-US" dirty="0" smtClean="0">
              <a:solidFill>
                <a:schemeClr val="tx1"/>
              </a:solidFill>
            </a:rPr>
            <a:t> Vasculature</a:t>
          </a:r>
          <a:endParaRPr lang="en-US" dirty="0">
            <a:solidFill>
              <a:schemeClr val="tx1"/>
            </a:solidFill>
          </a:endParaRPr>
        </a:p>
      </dgm:t>
    </dgm:pt>
    <dgm:pt modelId="{F990F112-1EB3-47AD-B876-F8FCE1DB5A4F}" type="parTrans" cxnId="{D1BE7DBE-ABFE-4231-91C5-99951528B141}">
      <dgm:prSet/>
      <dgm:spPr>
        <a:ln w="19050">
          <a:solidFill>
            <a:schemeClr val="tx1">
              <a:lumMod val="50000"/>
              <a:lumOff val="50000"/>
            </a:schemeClr>
          </a:solidFill>
        </a:ln>
      </dgm:spPr>
      <dgm:t>
        <a:bodyPr/>
        <a:lstStyle/>
        <a:p>
          <a:endParaRPr lang="en-US"/>
        </a:p>
      </dgm:t>
    </dgm:pt>
    <dgm:pt modelId="{E77C3C97-7F9F-4481-8FD3-479100C444EE}" type="sibTrans" cxnId="{D1BE7DBE-ABFE-4231-91C5-99951528B141}">
      <dgm:prSet/>
      <dgm:spPr/>
      <dgm:t>
        <a:bodyPr/>
        <a:lstStyle/>
        <a:p>
          <a:endParaRPr lang="en-US"/>
        </a:p>
      </dgm:t>
    </dgm:pt>
    <dgm:pt modelId="{AAF1E1D2-0C08-4128-B05B-16EFCA463F12}">
      <dgm:prSet phldrT="[Text]"/>
      <dgm:spPr>
        <a:solidFill>
          <a:srgbClr val="FFFF99"/>
        </a:solidFill>
        <a:ln w="19050">
          <a:solidFill>
            <a:schemeClr val="tx1">
              <a:lumMod val="50000"/>
              <a:lumOff val="50000"/>
            </a:schemeClr>
          </a:solidFill>
        </a:ln>
      </dgm:spPr>
      <dgm:t>
        <a:bodyPr/>
        <a:lstStyle/>
        <a:p>
          <a:r>
            <a:rPr lang="en-US" dirty="0" smtClean="0">
              <a:solidFill>
                <a:schemeClr val="tx1"/>
              </a:solidFill>
            </a:rPr>
            <a:t>Fluid</a:t>
          </a:r>
          <a:endParaRPr lang="en-US" dirty="0">
            <a:solidFill>
              <a:schemeClr val="tx1"/>
            </a:solidFill>
          </a:endParaRPr>
        </a:p>
      </dgm:t>
    </dgm:pt>
    <dgm:pt modelId="{E83E6EB6-7651-477A-BE4F-FC9DAE89B292}" type="parTrans" cxnId="{124D2393-FFC6-44D2-9DA6-49EFDE6580B5}">
      <dgm:prSet/>
      <dgm:spPr/>
      <dgm:t>
        <a:bodyPr/>
        <a:lstStyle/>
        <a:p>
          <a:endParaRPr lang="en-US"/>
        </a:p>
      </dgm:t>
    </dgm:pt>
    <dgm:pt modelId="{6ECB95A2-237F-4861-BFA3-33679CFCE3FB}" type="sibTrans" cxnId="{124D2393-FFC6-44D2-9DA6-49EFDE6580B5}">
      <dgm:prSet/>
      <dgm:spPr/>
      <dgm:t>
        <a:bodyPr/>
        <a:lstStyle/>
        <a:p>
          <a:endParaRPr lang="en-US"/>
        </a:p>
      </dgm:t>
    </dgm:pt>
    <dgm:pt modelId="{1331FC29-7BE3-4853-B240-00419DA4A3B1}">
      <dgm:prSet phldrT="[Text]"/>
      <dgm:spPr>
        <a:solidFill>
          <a:srgbClr val="FFFF99"/>
        </a:solidFill>
        <a:ln w="19050">
          <a:solidFill>
            <a:schemeClr val="tx1">
              <a:lumMod val="50000"/>
              <a:lumOff val="50000"/>
            </a:schemeClr>
          </a:solidFill>
        </a:ln>
      </dgm:spPr>
      <dgm:t>
        <a:bodyPr/>
        <a:lstStyle/>
        <a:p>
          <a:r>
            <a:rPr lang="en-US" dirty="0" smtClean="0">
              <a:solidFill>
                <a:schemeClr val="tx1"/>
              </a:solidFill>
            </a:rPr>
            <a:t>Interstitial space</a:t>
          </a:r>
          <a:endParaRPr lang="en-US" dirty="0">
            <a:solidFill>
              <a:schemeClr val="tx1"/>
            </a:solidFill>
          </a:endParaRPr>
        </a:p>
      </dgm:t>
    </dgm:pt>
    <dgm:pt modelId="{86F2460A-88B5-40FC-8A5F-F72E84B2AFE6}" type="parTrans" cxnId="{EC981C54-5B75-4DB9-A591-594E3C0B7301}">
      <dgm:prSet/>
      <dgm:spPr>
        <a:ln w="19050">
          <a:solidFill>
            <a:schemeClr val="tx1">
              <a:lumMod val="50000"/>
              <a:lumOff val="50000"/>
            </a:schemeClr>
          </a:solidFill>
        </a:ln>
      </dgm:spPr>
      <dgm:t>
        <a:bodyPr/>
        <a:lstStyle/>
        <a:p>
          <a:endParaRPr lang="en-US"/>
        </a:p>
      </dgm:t>
    </dgm:pt>
    <dgm:pt modelId="{F8912721-F6AD-46B1-BE04-05E9B473B997}" type="sibTrans" cxnId="{EC981C54-5B75-4DB9-A591-594E3C0B7301}">
      <dgm:prSet/>
      <dgm:spPr/>
      <dgm:t>
        <a:bodyPr/>
        <a:lstStyle/>
        <a:p>
          <a:endParaRPr lang="en-US"/>
        </a:p>
      </dgm:t>
    </dgm:pt>
    <dgm:pt modelId="{C52D30BC-5F98-487E-BC3C-C67B6DB6517F}" type="pres">
      <dgm:prSet presAssocID="{F130BE56-68E0-4A16-9023-BE5928361881}" presName="diagram" presStyleCnt="0">
        <dgm:presLayoutVars>
          <dgm:chPref val="1"/>
          <dgm:dir/>
          <dgm:animOne val="branch"/>
          <dgm:animLvl val="lvl"/>
          <dgm:resizeHandles/>
        </dgm:presLayoutVars>
      </dgm:prSet>
      <dgm:spPr/>
      <dgm:t>
        <a:bodyPr/>
        <a:lstStyle/>
        <a:p>
          <a:endParaRPr lang="en-US"/>
        </a:p>
      </dgm:t>
    </dgm:pt>
    <dgm:pt modelId="{C1E9CCC5-5B2A-442D-AE68-E5000354A1C8}" type="pres">
      <dgm:prSet presAssocID="{32B34227-5C8B-4333-B26C-A58FD5C82346}" presName="root" presStyleCnt="0"/>
      <dgm:spPr/>
    </dgm:pt>
    <dgm:pt modelId="{22FF77C4-41F9-4530-ADC8-794271DA0B7A}" type="pres">
      <dgm:prSet presAssocID="{32B34227-5C8B-4333-B26C-A58FD5C82346}" presName="rootComposite" presStyleCnt="0"/>
      <dgm:spPr/>
    </dgm:pt>
    <dgm:pt modelId="{FE4543EC-B525-4D7F-9347-BCB59B0886B7}" type="pres">
      <dgm:prSet presAssocID="{32B34227-5C8B-4333-B26C-A58FD5C82346}" presName="rootText" presStyleLbl="node1" presStyleIdx="0" presStyleCnt="2"/>
      <dgm:spPr/>
      <dgm:t>
        <a:bodyPr/>
        <a:lstStyle/>
        <a:p>
          <a:endParaRPr lang="en-US"/>
        </a:p>
      </dgm:t>
    </dgm:pt>
    <dgm:pt modelId="{A79829DA-83E1-424B-8C0F-56D5EAA543D3}" type="pres">
      <dgm:prSet presAssocID="{32B34227-5C8B-4333-B26C-A58FD5C82346}" presName="rootConnector" presStyleLbl="node1" presStyleIdx="0" presStyleCnt="2"/>
      <dgm:spPr/>
      <dgm:t>
        <a:bodyPr/>
        <a:lstStyle/>
        <a:p>
          <a:endParaRPr lang="en-US"/>
        </a:p>
      </dgm:t>
    </dgm:pt>
    <dgm:pt modelId="{A7D00581-5D52-4E07-A0AF-D3BB2FDC682F}" type="pres">
      <dgm:prSet presAssocID="{32B34227-5C8B-4333-B26C-A58FD5C82346}" presName="childShape" presStyleCnt="0"/>
      <dgm:spPr/>
    </dgm:pt>
    <dgm:pt modelId="{23076833-5EDA-4316-BE7F-37499380CC75}" type="pres">
      <dgm:prSet presAssocID="{6649445C-714D-458C-9AD1-973BB0B10772}" presName="Name13" presStyleLbl="parChTrans1D2" presStyleIdx="0" presStyleCnt="3"/>
      <dgm:spPr/>
      <dgm:t>
        <a:bodyPr/>
        <a:lstStyle/>
        <a:p>
          <a:endParaRPr lang="en-US"/>
        </a:p>
      </dgm:t>
    </dgm:pt>
    <dgm:pt modelId="{2362EE28-42F7-466D-9E1C-3DF4C5CB8C1C}" type="pres">
      <dgm:prSet presAssocID="{2FD41EA4-C0B9-4F49-95FA-BF1DEDE46195}" presName="childText" presStyleLbl="bgAcc1" presStyleIdx="0" presStyleCnt="3">
        <dgm:presLayoutVars>
          <dgm:bulletEnabled val="1"/>
        </dgm:presLayoutVars>
      </dgm:prSet>
      <dgm:spPr/>
      <dgm:t>
        <a:bodyPr/>
        <a:lstStyle/>
        <a:p>
          <a:endParaRPr lang="en-US"/>
        </a:p>
      </dgm:t>
    </dgm:pt>
    <dgm:pt modelId="{A0808465-1DB6-451A-AC90-976EFE0405EC}" type="pres">
      <dgm:prSet presAssocID="{F990F112-1EB3-47AD-B876-F8FCE1DB5A4F}" presName="Name13" presStyleLbl="parChTrans1D2" presStyleIdx="1" presStyleCnt="3"/>
      <dgm:spPr/>
      <dgm:t>
        <a:bodyPr/>
        <a:lstStyle/>
        <a:p>
          <a:endParaRPr lang="en-US"/>
        </a:p>
      </dgm:t>
    </dgm:pt>
    <dgm:pt modelId="{030CC97F-2F9A-4F08-83DF-CCA065704827}" type="pres">
      <dgm:prSet presAssocID="{572BCFD2-13DE-448C-8A5B-7E5FD83345A3}" presName="childText" presStyleLbl="bgAcc1" presStyleIdx="1" presStyleCnt="3">
        <dgm:presLayoutVars>
          <dgm:bulletEnabled val="1"/>
        </dgm:presLayoutVars>
      </dgm:prSet>
      <dgm:spPr/>
      <dgm:t>
        <a:bodyPr/>
        <a:lstStyle/>
        <a:p>
          <a:endParaRPr lang="en-US"/>
        </a:p>
      </dgm:t>
    </dgm:pt>
    <dgm:pt modelId="{360E1FBA-69B8-4EC8-96BA-C475C30A3EEC}" type="pres">
      <dgm:prSet presAssocID="{AAF1E1D2-0C08-4128-B05B-16EFCA463F12}" presName="root" presStyleCnt="0"/>
      <dgm:spPr/>
    </dgm:pt>
    <dgm:pt modelId="{AEEFF7D8-2671-4E89-B1B1-3C6D711BAECF}" type="pres">
      <dgm:prSet presAssocID="{AAF1E1D2-0C08-4128-B05B-16EFCA463F12}" presName="rootComposite" presStyleCnt="0"/>
      <dgm:spPr/>
    </dgm:pt>
    <dgm:pt modelId="{E666C8E7-D44A-470E-BD64-105A9892DF5D}" type="pres">
      <dgm:prSet presAssocID="{AAF1E1D2-0C08-4128-B05B-16EFCA463F12}" presName="rootText" presStyleLbl="node1" presStyleIdx="1" presStyleCnt="2"/>
      <dgm:spPr/>
      <dgm:t>
        <a:bodyPr/>
        <a:lstStyle/>
        <a:p>
          <a:endParaRPr lang="en-US"/>
        </a:p>
      </dgm:t>
    </dgm:pt>
    <dgm:pt modelId="{95A607DE-7FE1-468D-88F7-28D77B26D150}" type="pres">
      <dgm:prSet presAssocID="{AAF1E1D2-0C08-4128-B05B-16EFCA463F12}" presName="rootConnector" presStyleLbl="node1" presStyleIdx="1" presStyleCnt="2"/>
      <dgm:spPr/>
      <dgm:t>
        <a:bodyPr/>
        <a:lstStyle/>
        <a:p>
          <a:endParaRPr lang="en-US"/>
        </a:p>
      </dgm:t>
    </dgm:pt>
    <dgm:pt modelId="{097C9B8D-3FB8-48A1-A414-7111EDBD1C6B}" type="pres">
      <dgm:prSet presAssocID="{AAF1E1D2-0C08-4128-B05B-16EFCA463F12}" presName="childShape" presStyleCnt="0"/>
      <dgm:spPr/>
    </dgm:pt>
    <dgm:pt modelId="{33018E18-B110-44A6-9465-9D55482FA91B}" type="pres">
      <dgm:prSet presAssocID="{86F2460A-88B5-40FC-8A5F-F72E84B2AFE6}" presName="Name13" presStyleLbl="parChTrans1D2" presStyleIdx="2" presStyleCnt="3"/>
      <dgm:spPr/>
      <dgm:t>
        <a:bodyPr/>
        <a:lstStyle/>
        <a:p>
          <a:endParaRPr lang="en-US"/>
        </a:p>
      </dgm:t>
    </dgm:pt>
    <dgm:pt modelId="{ECF50EB5-D204-47D7-9AEC-9F0AD2D547AF}" type="pres">
      <dgm:prSet presAssocID="{1331FC29-7BE3-4853-B240-00419DA4A3B1}" presName="childText" presStyleLbl="bgAcc1" presStyleIdx="2" presStyleCnt="3">
        <dgm:presLayoutVars>
          <dgm:bulletEnabled val="1"/>
        </dgm:presLayoutVars>
      </dgm:prSet>
      <dgm:spPr/>
      <dgm:t>
        <a:bodyPr/>
        <a:lstStyle/>
        <a:p>
          <a:endParaRPr lang="en-US"/>
        </a:p>
      </dgm:t>
    </dgm:pt>
  </dgm:ptLst>
  <dgm:cxnLst>
    <dgm:cxn modelId="{D1BE7DBE-ABFE-4231-91C5-99951528B141}" srcId="{32B34227-5C8B-4333-B26C-A58FD5C82346}" destId="{572BCFD2-13DE-448C-8A5B-7E5FD83345A3}" srcOrd="1" destOrd="0" parTransId="{F990F112-1EB3-47AD-B876-F8FCE1DB5A4F}" sibTransId="{E77C3C97-7F9F-4481-8FD3-479100C444EE}"/>
    <dgm:cxn modelId="{EC981C54-5B75-4DB9-A591-594E3C0B7301}" srcId="{AAF1E1D2-0C08-4128-B05B-16EFCA463F12}" destId="{1331FC29-7BE3-4853-B240-00419DA4A3B1}" srcOrd="0" destOrd="0" parTransId="{86F2460A-88B5-40FC-8A5F-F72E84B2AFE6}" sibTransId="{F8912721-F6AD-46B1-BE04-05E9B473B997}"/>
    <dgm:cxn modelId="{36765DE2-8C54-4B57-9A45-6F1EE0BA30F7}" type="presOf" srcId="{86F2460A-88B5-40FC-8A5F-F72E84B2AFE6}" destId="{33018E18-B110-44A6-9465-9D55482FA91B}" srcOrd="0" destOrd="0" presId="urn:microsoft.com/office/officeart/2005/8/layout/hierarchy3"/>
    <dgm:cxn modelId="{F87DFDA9-221B-4EEC-8770-76E46FD20756}" type="presOf" srcId="{32B34227-5C8B-4333-B26C-A58FD5C82346}" destId="{FE4543EC-B525-4D7F-9347-BCB59B0886B7}" srcOrd="0" destOrd="0" presId="urn:microsoft.com/office/officeart/2005/8/layout/hierarchy3"/>
    <dgm:cxn modelId="{60EE0593-3FA0-434F-B9EC-1F58610874C9}" srcId="{32B34227-5C8B-4333-B26C-A58FD5C82346}" destId="{2FD41EA4-C0B9-4F49-95FA-BF1DEDE46195}" srcOrd="0" destOrd="0" parTransId="{6649445C-714D-458C-9AD1-973BB0B10772}" sibTransId="{46B980D7-1837-4209-A50C-873FA4EE275C}"/>
    <dgm:cxn modelId="{F7F14509-58FC-4B62-AFAF-5E29E8571932}" type="presOf" srcId="{1331FC29-7BE3-4853-B240-00419DA4A3B1}" destId="{ECF50EB5-D204-47D7-9AEC-9F0AD2D547AF}" srcOrd="0" destOrd="0" presId="urn:microsoft.com/office/officeart/2005/8/layout/hierarchy3"/>
    <dgm:cxn modelId="{556AB4A3-AC36-4CB2-9D32-BA0CBEECD1D4}" type="presOf" srcId="{AAF1E1D2-0C08-4128-B05B-16EFCA463F12}" destId="{95A607DE-7FE1-468D-88F7-28D77B26D150}" srcOrd="1" destOrd="0" presId="urn:microsoft.com/office/officeart/2005/8/layout/hierarchy3"/>
    <dgm:cxn modelId="{DFAC6466-6D1F-4D81-8D98-F2CB0380D440}" srcId="{F130BE56-68E0-4A16-9023-BE5928361881}" destId="{32B34227-5C8B-4333-B26C-A58FD5C82346}" srcOrd="0" destOrd="0" parTransId="{B21F9C66-E8AF-4643-9209-B55F6E9C98F1}" sibTransId="{873C6F49-987E-4F04-A360-069551653F99}"/>
    <dgm:cxn modelId="{83027CE8-66A2-4B1D-857F-88C44DC47378}" type="presOf" srcId="{6649445C-714D-458C-9AD1-973BB0B10772}" destId="{23076833-5EDA-4316-BE7F-37499380CC75}" srcOrd="0" destOrd="0" presId="urn:microsoft.com/office/officeart/2005/8/layout/hierarchy3"/>
    <dgm:cxn modelId="{20BA02FE-0BF0-42F6-82E1-3F9A64EFF568}" type="presOf" srcId="{32B34227-5C8B-4333-B26C-A58FD5C82346}" destId="{A79829DA-83E1-424B-8C0F-56D5EAA543D3}" srcOrd="1" destOrd="0" presId="urn:microsoft.com/office/officeart/2005/8/layout/hierarchy3"/>
    <dgm:cxn modelId="{FA4F1CAF-578E-4440-8C16-9ED9735AC9AF}" type="presOf" srcId="{AAF1E1D2-0C08-4128-B05B-16EFCA463F12}" destId="{E666C8E7-D44A-470E-BD64-105A9892DF5D}" srcOrd="0" destOrd="0" presId="urn:microsoft.com/office/officeart/2005/8/layout/hierarchy3"/>
    <dgm:cxn modelId="{5E0D6AC5-E408-47E6-BEEB-ECF9F89413DA}" type="presOf" srcId="{2FD41EA4-C0B9-4F49-95FA-BF1DEDE46195}" destId="{2362EE28-42F7-466D-9E1C-3DF4C5CB8C1C}" srcOrd="0" destOrd="0" presId="urn:microsoft.com/office/officeart/2005/8/layout/hierarchy3"/>
    <dgm:cxn modelId="{4801BF33-5668-4E50-8BDE-41C7DBCFD45B}" type="presOf" srcId="{F130BE56-68E0-4A16-9023-BE5928361881}" destId="{C52D30BC-5F98-487E-BC3C-C67B6DB6517F}" srcOrd="0" destOrd="0" presId="urn:microsoft.com/office/officeart/2005/8/layout/hierarchy3"/>
    <dgm:cxn modelId="{74D3BC94-3D3E-410B-9122-61954BE27B17}" type="presOf" srcId="{572BCFD2-13DE-448C-8A5B-7E5FD83345A3}" destId="{030CC97F-2F9A-4F08-83DF-CCA065704827}" srcOrd="0" destOrd="0" presId="urn:microsoft.com/office/officeart/2005/8/layout/hierarchy3"/>
    <dgm:cxn modelId="{9FAD36F8-DEC1-4429-9EA3-E45C03A52442}" type="presOf" srcId="{F990F112-1EB3-47AD-B876-F8FCE1DB5A4F}" destId="{A0808465-1DB6-451A-AC90-976EFE0405EC}" srcOrd="0" destOrd="0" presId="urn:microsoft.com/office/officeart/2005/8/layout/hierarchy3"/>
    <dgm:cxn modelId="{124D2393-FFC6-44D2-9DA6-49EFDE6580B5}" srcId="{F130BE56-68E0-4A16-9023-BE5928361881}" destId="{AAF1E1D2-0C08-4128-B05B-16EFCA463F12}" srcOrd="1" destOrd="0" parTransId="{E83E6EB6-7651-477A-BE4F-FC9DAE89B292}" sibTransId="{6ECB95A2-237F-4861-BFA3-33679CFCE3FB}"/>
    <dgm:cxn modelId="{9C91F750-7234-420F-980D-D51D2310E64F}" type="presParOf" srcId="{C52D30BC-5F98-487E-BC3C-C67B6DB6517F}" destId="{C1E9CCC5-5B2A-442D-AE68-E5000354A1C8}" srcOrd="0" destOrd="0" presId="urn:microsoft.com/office/officeart/2005/8/layout/hierarchy3"/>
    <dgm:cxn modelId="{8B6C8AE7-5652-4BAE-BF56-10505B518A01}" type="presParOf" srcId="{C1E9CCC5-5B2A-442D-AE68-E5000354A1C8}" destId="{22FF77C4-41F9-4530-ADC8-794271DA0B7A}" srcOrd="0" destOrd="0" presId="urn:microsoft.com/office/officeart/2005/8/layout/hierarchy3"/>
    <dgm:cxn modelId="{28A6303C-D062-447E-988A-17CEF69D9AB2}" type="presParOf" srcId="{22FF77C4-41F9-4530-ADC8-794271DA0B7A}" destId="{FE4543EC-B525-4D7F-9347-BCB59B0886B7}" srcOrd="0" destOrd="0" presId="urn:microsoft.com/office/officeart/2005/8/layout/hierarchy3"/>
    <dgm:cxn modelId="{BB76F34E-E2C9-467D-A947-6BA00FC0036B}" type="presParOf" srcId="{22FF77C4-41F9-4530-ADC8-794271DA0B7A}" destId="{A79829DA-83E1-424B-8C0F-56D5EAA543D3}" srcOrd="1" destOrd="0" presId="urn:microsoft.com/office/officeart/2005/8/layout/hierarchy3"/>
    <dgm:cxn modelId="{F7D56F91-5FAE-41C0-9A8C-54962C5B89D1}" type="presParOf" srcId="{C1E9CCC5-5B2A-442D-AE68-E5000354A1C8}" destId="{A7D00581-5D52-4E07-A0AF-D3BB2FDC682F}" srcOrd="1" destOrd="0" presId="urn:microsoft.com/office/officeart/2005/8/layout/hierarchy3"/>
    <dgm:cxn modelId="{606E0208-BB29-4970-97A4-17F45847B7CD}" type="presParOf" srcId="{A7D00581-5D52-4E07-A0AF-D3BB2FDC682F}" destId="{23076833-5EDA-4316-BE7F-37499380CC75}" srcOrd="0" destOrd="0" presId="urn:microsoft.com/office/officeart/2005/8/layout/hierarchy3"/>
    <dgm:cxn modelId="{B59A5DD9-4779-4BF8-9649-B14F87814BCA}" type="presParOf" srcId="{A7D00581-5D52-4E07-A0AF-D3BB2FDC682F}" destId="{2362EE28-42F7-466D-9E1C-3DF4C5CB8C1C}" srcOrd="1" destOrd="0" presId="urn:microsoft.com/office/officeart/2005/8/layout/hierarchy3"/>
    <dgm:cxn modelId="{B1AF78AB-9529-45FE-91D4-A3FFEC790B50}" type="presParOf" srcId="{A7D00581-5D52-4E07-A0AF-D3BB2FDC682F}" destId="{A0808465-1DB6-451A-AC90-976EFE0405EC}" srcOrd="2" destOrd="0" presId="urn:microsoft.com/office/officeart/2005/8/layout/hierarchy3"/>
    <dgm:cxn modelId="{81348DB1-03B9-4102-9B46-516A35E5E13D}" type="presParOf" srcId="{A7D00581-5D52-4E07-A0AF-D3BB2FDC682F}" destId="{030CC97F-2F9A-4F08-83DF-CCA065704827}" srcOrd="3" destOrd="0" presId="urn:microsoft.com/office/officeart/2005/8/layout/hierarchy3"/>
    <dgm:cxn modelId="{66FB3CFB-5144-4AF3-B9F1-DDCCA055B084}" type="presParOf" srcId="{C52D30BC-5F98-487E-BC3C-C67B6DB6517F}" destId="{360E1FBA-69B8-4EC8-96BA-C475C30A3EEC}" srcOrd="1" destOrd="0" presId="urn:microsoft.com/office/officeart/2005/8/layout/hierarchy3"/>
    <dgm:cxn modelId="{62B0F7BA-3406-435C-9EA0-A9FCD570ADA2}" type="presParOf" srcId="{360E1FBA-69B8-4EC8-96BA-C475C30A3EEC}" destId="{AEEFF7D8-2671-4E89-B1B1-3C6D711BAECF}" srcOrd="0" destOrd="0" presId="urn:microsoft.com/office/officeart/2005/8/layout/hierarchy3"/>
    <dgm:cxn modelId="{D169CB86-B022-4796-B9BF-7284CCE83A36}" type="presParOf" srcId="{AEEFF7D8-2671-4E89-B1B1-3C6D711BAECF}" destId="{E666C8E7-D44A-470E-BD64-105A9892DF5D}" srcOrd="0" destOrd="0" presId="urn:microsoft.com/office/officeart/2005/8/layout/hierarchy3"/>
    <dgm:cxn modelId="{F7DCFED5-CB3B-434E-AEF2-0C8FCA8C4749}" type="presParOf" srcId="{AEEFF7D8-2671-4E89-B1B1-3C6D711BAECF}" destId="{95A607DE-7FE1-468D-88F7-28D77B26D150}" srcOrd="1" destOrd="0" presId="urn:microsoft.com/office/officeart/2005/8/layout/hierarchy3"/>
    <dgm:cxn modelId="{3A5A3F5B-D4F7-4879-8BDB-8637552DB90C}" type="presParOf" srcId="{360E1FBA-69B8-4EC8-96BA-C475C30A3EEC}" destId="{097C9B8D-3FB8-48A1-A414-7111EDBD1C6B}" srcOrd="1" destOrd="0" presId="urn:microsoft.com/office/officeart/2005/8/layout/hierarchy3"/>
    <dgm:cxn modelId="{6513AFD8-56E8-4551-8C40-388B60DA1B8B}" type="presParOf" srcId="{097C9B8D-3FB8-48A1-A414-7111EDBD1C6B}" destId="{33018E18-B110-44A6-9465-9D55482FA91B}" srcOrd="0" destOrd="0" presId="urn:microsoft.com/office/officeart/2005/8/layout/hierarchy3"/>
    <dgm:cxn modelId="{0287FF8B-DC28-4D32-B372-C93680083712}" type="presParOf" srcId="{097C9B8D-3FB8-48A1-A414-7111EDBD1C6B}" destId="{ECF50EB5-D204-47D7-9AEC-9F0AD2D547AF}"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C0FDFD-5043-4CB8-8995-1C202D0403B6}">
      <dsp:nvSpPr>
        <dsp:cNvPr id="0" name=""/>
        <dsp:cNvSpPr/>
      </dsp:nvSpPr>
      <dsp:spPr>
        <a:xfrm>
          <a:off x="7024" y="0"/>
          <a:ext cx="2099694" cy="841276"/>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b-NO" sz="2000" kern="1200" dirty="0" err="1" smtClean="0"/>
            <a:t>Obstruction</a:t>
          </a:r>
          <a:endParaRPr lang="nb-NO" sz="2000" kern="1200" dirty="0"/>
        </a:p>
      </dsp:txBody>
      <dsp:txXfrm>
        <a:off x="31664" y="24640"/>
        <a:ext cx="2050414" cy="791996"/>
      </dsp:txXfrm>
    </dsp:sp>
    <dsp:sp modelId="{AD158D53-05D4-497E-8130-6C29BA35216B}">
      <dsp:nvSpPr>
        <dsp:cNvPr id="0" name=""/>
        <dsp:cNvSpPr/>
      </dsp:nvSpPr>
      <dsp:spPr>
        <a:xfrm>
          <a:off x="2316688" y="160275"/>
          <a:ext cx="445135" cy="520724"/>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nb-NO" sz="1600" kern="1200"/>
        </a:p>
      </dsp:txBody>
      <dsp:txXfrm>
        <a:off x="2316688" y="264420"/>
        <a:ext cx="311595" cy="312434"/>
      </dsp:txXfrm>
    </dsp:sp>
    <dsp:sp modelId="{0FC26330-310D-4645-B0B5-9AF47B6BBB19}">
      <dsp:nvSpPr>
        <dsp:cNvPr id="0" name=""/>
        <dsp:cNvSpPr/>
      </dsp:nvSpPr>
      <dsp:spPr>
        <a:xfrm>
          <a:off x="2946596" y="0"/>
          <a:ext cx="2099694" cy="841276"/>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b-NO" sz="2000" kern="1200" dirty="0" err="1" smtClean="0"/>
            <a:t>Abnormal</a:t>
          </a:r>
          <a:r>
            <a:rPr lang="nb-NO" sz="2000" kern="1200" dirty="0" smtClean="0"/>
            <a:t> </a:t>
          </a:r>
          <a:r>
            <a:rPr lang="nb-NO" sz="2000" kern="1200" dirty="0" err="1" smtClean="0"/>
            <a:t>pressure</a:t>
          </a:r>
          <a:r>
            <a:rPr lang="nb-NO" sz="2000" kern="1200" dirty="0" smtClean="0"/>
            <a:t> and </a:t>
          </a:r>
          <a:r>
            <a:rPr lang="nb-NO" sz="2000" kern="1200" dirty="0" err="1" smtClean="0"/>
            <a:t>flow</a:t>
          </a:r>
          <a:endParaRPr lang="nb-NO" sz="2000" kern="1200" dirty="0"/>
        </a:p>
      </dsp:txBody>
      <dsp:txXfrm>
        <a:off x="2971236" y="24640"/>
        <a:ext cx="2050414" cy="791996"/>
      </dsp:txXfrm>
    </dsp:sp>
    <dsp:sp modelId="{1A2A2944-7408-47FC-9C7C-3C2C0D5E2B7E}">
      <dsp:nvSpPr>
        <dsp:cNvPr id="0" name=""/>
        <dsp:cNvSpPr/>
      </dsp:nvSpPr>
      <dsp:spPr>
        <a:xfrm>
          <a:off x="5256260" y="160275"/>
          <a:ext cx="445135" cy="520724"/>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nb-NO" sz="1600" kern="1200"/>
        </a:p>
      </dsp:txBody>
      <dsp:txXfrm>
        <a:off x="5256260" y="264420"/>
        <a:ext cx="311595" cy="312434"/>
      </dsp:txXfrm>
    </dsp:sp>
    <dsp:sp modelId="{FB0652FE-BFBA-4551-B1B3-58E3E837A001}">
      <dsp:nvSpPr>
        <dsp:cNvPr id="0" name=""/>
        <dsp:cNvSpPr/>
      </dsp:nvSpPr>
      <dsp:spPr>
        <a:xfrm>
          <a:off x="5886168" y="0"/>
          <a:ext cx="2099694" cy="841276"/>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b-NO" sz="2000" kern="1200" dirty="0" err="1" smtClean="0"/>
            <a:t>Cyst</a:t>
          </a:r>
          <a:r>
            <a:rPr lang="nb-NO" sz="2000" kern="1200" dirty="0" smtClean="0"/>
            <a:t> </a:t>
          </a:r>
          <a:r>
            <a:rPr lang="nb-NO" sz="2000" kern="1200" dirty="0" err="1" smtClean="0"/>
            <a:t>formation</a:t>
          </a:r>
          <a:endParaRPr lang="nb-NO" sz="2000" kern="1200" dirty="0"/>
        </a:p>
      </dsp:txBody>
      <dsp:txXfrm>
        <a:off x="5910808" y="24640"/>
        <a:ext cx="2050414" cy="791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543EC-B525-4D7F-9347-BCB59B0886B7}">
      <dsp:nvSpPr>
        <dsp:cNvPr id="0" name=""/>
        <dsp:cNvSpPr/>
      </dsp:nvSpPr>
      <dsp:spPr>
        <a:xfrm>
          <a:off x="409" y="112671"/>
          <a:ext cx="1489769" cy="744884"/>
        </a:xfrm>
        <a:prstGeom prst="roundRect">
          <a:avLst>
            <a:gd name="adj" fmla="val 10000"/>
          </a:avLst>
        </a:prstGeom>
        <a:pattFill prst="wdDnDiag">
          <a:fgClr>
            <a:srgbClr val="FF0000"/>
          </a:fgClr>
          <a:bgClr>
            <a:schemeClr val="bg1"/>
          </a:bgClr>
        </a:pattFill>
        <a:ln w="19050">
          <a:solidFill>
            <a:schemeClr val="tx1">
              <a:lumMod val="50000"/>
              <a:lumOff val="5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53340" rIns="80010" bIns="53340" numCol="1" spcCol="1270" anchor="ctr" anchorCtr="0">
          <a:noAutofit/>
        </a:bodyPr>
        <a:lstStyle/>
        <a:p>
          <a:pPr lvl="0" algn="ctr" defTabSz="1866900">
            <a:lnSpc>
              <a:spcPct val="90000"/>
            </a:lnSpc>
            <a:spcBef>
              <a:spcPct val="0"/>
            </a:spcBef>
            <a:spcAft>
              <a:spcPct val="35000"/>
            </a:spcAft>
          </a:pPr>
          <a:r>
            <a:rPr lang="en-US" sz="4200" kern="1200" dirty="0" smtClean="0">
              <a:solidFill>
                <a:schemeClr val="tx1"/>
              </a:solidFill>
            </a:rPr>
            <a:t>Solid</a:t>
          </a:r>
          <a:endParaRPr lang="en-US" sz="4200" kern="1200" dirty="0">
            <a:solidFill>
              <a:schemeClr val="tx1"/>
            </a:solidFill>
          </a:endParaRPr>
        </a:p>
      </dsp:txBody>
      <dsp:txXfrm>
        <a:off x="22226" y="134488"/>
        <a:ext cx="1446135" cy="701250"/>
      </dsp:txXfrm>
    </dsp:sp>
    <dsp:sp modelId="{23076833-5EDA-4316-BE7F-37499380CC75}">
      <dsp:nvSpPr>
        <dsp:cNvPr id="0" name=""/>
        <dsp:cNvSpPr/>
      </dsp:nvSpPr>
      <dsp:spPr>
        <a:xfrm>
          <a:off x="149386" y="857555"/>
          <a:ext cx="148976" cy="558663"/>
        </a:xfrm>
        <a:custGeom>
          <a:avLst/>
          <a:gdLst/>
          <a:ahLst/>
          <a:cxnLst/>
          <a:rect l="0" t="0" r="0" b="0"/>
          <a:pathLst>
            <a:path>
              <a:moveTo>
                <a:pt x="0" y="0"/>
              </a:moveTo>
              <a:lnTo>
                <a:pt x="0" y="558663"/>
              </a:lnTo>
              <a:lnTo>
                <a:pt x="148976" y="558663"/>
              </a:lnTo>
            </a:path>
          </a:pathLst>
        </a:custGeom>
        <a:noFill/>
        <a:ln w="19050" cap="flat" cmpd="sng" algn="ctr">
          <a:solidFill>
            <a:schemeClr val="tx1">
              <a:lumMod val="50000"/>
              <a:lumOff val="50000"/>
            </a:schemeClr>
          </a:solidFill>
          <a:prstDash val="solid"/>
        </a:ln>
        <a:effectLst/>
      </dsp:spPr>
      <dsp:style>
        <a:lnRef idx="1">
          <a:scrgbClr r="0" g="0" b="0"/>
        </a:lnRef>
        <a:fillRef idx="0">
          <a:scrgbClr r="0" g="0" b="0"/>
        </a:fillRef>
        <a:effectRef idx="0">
          <a:scrgbClr r="0" g="0" b="0"/>
        </a:effectRef>
        <a:fontRef idx="minor"/>
      </dsp:style>
    </dsp:sp>
    <dsp:sp modelId="{2362EE28-42F7-466D-9E1C-3DF4C5CB8C1C}">
      <dsp:nvSpPr>
        <dsp:cNvPr id="0" name=""/>
        <dsp:cNvSpPr/>
      </dsp:nvSpPr>
      <dsp:spPr>
        <a:xfrm>
          <a:off x="298363" y="1043777"/>
          <a:ext cx="1191815" cy="744884"/>
        </a:xfrm>
        <a:prstGeom prst="roundRect">
          <a:avLst>
            <a:gd name="adj" fmla="val 10000"/>
          </a:avLst>
        </a:prstGeom>
        <a:solidFill>
          <a:schemeClr val="bg1"/>
        </a:solidFill>
        <a:ln w="19050" cap="flat" cmpd="sng" algn="ctr">
          <a:solidFill>
            <a:schemeClr val="tx1">
              <a:lumMod val="50000"/>
              <a:lumOff val="5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Cells</a:t>
          </a:r>
          <a:endParaRPr lang="en-US" sz="1700" kern="1200" dirty="0">
            <a:solidFill>
              <a:schemeClr val="tx1"/>
            </a:solidFill>
          </a:endParaRPr>
        </a:p>
      </dsp:txBody>
      <dsp:txXfrm>
        <a:off x="320180" y="1065594"/>
        <a:ext cx="1148181" cy="701250"/>
      </dsp:txXfrm>
    </dsp:sp>
    <dsp:sp modelId="{A0808465-1DB6-451A-AC90-976EFE0405EC}">
      <dsp:nvSpPr>
        <dsp:cNvPr id="0" name=""/>
        <dsp:cNvSpPr/>
      </dsp:nvSpPr>
      <dsp:spPr>
        <a:xfrm>
          <a:off x="149386" y="857555"/>
          <a:ext cx="148976" cy="1489769"/>
        </a:xfrm>
        <a:custGeom>
          <a:avLst/>
          <a:gdLst/>
          <a:ahLst/>
          <a:cxnLst/>
          <a:rect l="0" t="0" r="0" b="0"/>
          <a:pathLst>
            <a:path>
              <a:moveTo>
                <a:pt x="0" y="0"/>
              </a:moveTo>
              <a:lnTo>
                <a:pt x="0" y="1489769"/>
              </a:lnTo>
              <a:lnTo>
                <a:pt x="148976" y="1489769"/>
              </a:lnTo>
            </a:path>
          </a:pathLst>
        </a:custGeom>
        <a:noFill/>
        <a:ln w="19050" cap="flat" cmpd="sng" algn="ctr">
          <a:solidFill>
            <a:schemeClr val="tx1">
              <a:lumMod val="50000"/>
              <a:lumOff val="50000"/>
            </a:schemeClr>
          </a:solidFill>
          <a:prstDash val="solid"/>
        </a:ln>
        <a:effectLst/>
      </dsp:spPr>
      <dsp:style>
        <a:lnRef idx="1">
          <a:scrgbClr r="0" g="0" b="0"/>
        </a:lnRef>
        <a:fillRef idx="0">
          <a:scrgbClr r="0" g="0" b="0"/>
        </a:fillRef>
        <a:effectRef idx="0">
          <a:scrgbClr r="0" g="0" b="0"/>
        </a:effectRef>
        <a:fontRef idx="minor"/>
      </dsp:style>
    </dsp:sp>
    <dsp:sp modelId="{030CC97F-2F9A-4F08-83DF-CCA065704827}">
      <dsp:nvSpPr>
        <dsp:cNvPr id="0" name=""/>
        <dsp:cNvSpPr/>
      </dsp:nvSpPr>
      <dsp:spPr>
        <a:xfrm>
          <a:off x="298363" y="1974883"/>
          <a:ext cx="1191815" cy="744884"/>
        </a:xfrm>
        <a:prstGeom prst="roundRect">
          <a:avLst>
            <a:gd name="adj" fmla="val 10000"/>
          </a:avLst>
        </a:prstGeom>
        <a:solidFill>
          <a:srgbClr val="FF0000"/>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 Vasculature</a:t>
          </a:r>
          <a:endParaRPr lang="en-US" sz="1700" kern="1200" dirty="0">
            <a:solidFill>
              <a:schemeClr val="tx1"/>
            </a:solidFill>
          </a:endParaRPr>
        </a:p>
      </dsp:txBody>
      <dsp:txXfrm>
        <a:off x="320180" y="1996700"/>
        <a:ext cx="1148181" cy="701250"/>
      </dsp:txXfrm>
    </dsp:sp>
    <dsp:sp modelId="{E666C8E7-D44A-470E-BD64-105A9892DF5D}">
      <dsp:nvSpPr>
        <dsp:cNvPr id="0" name=""/>
        <dsp:cNvSpPr/>
      </dsp:nvSpPr>
      <dsp:spPr>
        <a:xfrm>
          <a:off x="1862621" y="112671"/>
          <a:ext cx="1489769" cy="744884"/>
        </a:xfrm>
        <a:prstGeom prst="roundRect">
          <a:avLst>
            <a:gd name="adj" fmla="val 10000"/>
          </a:avLst>
        </a:prstGeom>
        <a:solidFill>
          <a:srgbClr val="FFFF99"/>
        </a:solidFill>
        <a:ln w="19050">
          <a:solidFill>
            <a:schemeClr val="tx1">
              <a:lumMod val="50000"/>
              <a:lumOff val="50000"/>
            </a:schemeClr>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53340" rIns="80010" bIns="53340" numCol="1" spcCol="1270" anchor="ctr" anchorCtr="0">
          <a:noAutofit/>
        </a:bodyPr>
        <a:lstStyle/>
        <a:p>
          <a:pPr lvl="0" algn="ctr" defTabSz="1866900">
            <a:lnSpc>
              <a:spcPct val="90000"/>
            </a:lnSpc>
            <a:spcBef>
              <a:spcPct val="0"/>
            </a:spcBef>
            <a:spcAft>
              <a:spcPct val="35000"/>
            </a:spcAft>
          </a:pPr>
          <a:r>
            <a:rPr lang="en-US" sz="4200" kern="1200" dirty="0" smtClean="0">
              <a:solidFill>
                <a:schemeClr val="tx1"/>
              </a:solidFill>
            </a:rPr>
            <a:t>Fluid</a:t>
          </a:r>
          <a:endParaRPr lang="en-US" sz="4200" kern="1200" dirty="0">
            <a:solidFill>
              <a:schemeClr val="tx1"/>
            </a:solidFill>
          </a:endParaRPr>
        </a:p>
      </dsp:txBody>
      <dsp:txXfrm>
        <a:off x="1884438" y="134488"/>
        <a:ext cx="1446135" cy="701250"/>
      </dsp:txXfrm>
    </dsp:sp>
    <dsp:sp modelId="{33018E18-B110-44A6-9465-9D55482FA91B}">
      <dsp:nvSpPr>
        <dsp:cNvPr id="0" name=""/>
        <dsp:cNvSpPr/>
      </dsp:nvSpPr>
      <dsp:spPr>
        <a:xfrm>
          <a:off x="2011598" y="857555"/>
          <a:ext cx="148976" cy="558663"/>
        </a:xfrm>
        <a:custGeom>
          <a:avLst/>
          <a:gdLst/>
          <a:ahLst/>
          <a:cxnLst/>
          <a:rect l="0" t="0" r="0" b="0"/>
          <a:pathLst>
            <a:path>
              <a:moveTo>
                <a:pt x="0" y="0"/>
              </a:moveTo>
              <a:lnTo>
                <a:pt x="0" y="558663"/>
              </a:lnTo>
              <a:lnTo>
                <a:pt x="148976" y="558663"/>
              </a:lnTo>
            </a:path>
          </a:pathLst>
        </a:custGeom>
        <a:noFill/>
        <a:ln w="19050" cap="flat" cmpd="sng" algn="ctr">
          <a:solidFill>
            <a:schemeClr val="tx1">
              <a:lumMod val="50000"/>
              <a:lumOff val="50000"/>
            </a:schemeClr>
          </a:solidFill>
          <a:prstDash val="solid"/>
        </a:ln>
        <a:effectLst/>
      </dsp:spPr>
      <dsp:style>
        <a:lnRef idx="1">
          <a:scrgbClr r="0" g="0" b="0"/>
        </a:lnRef>
        <a:fillRef idx="0">
          <a:scrgbClr r="0" g="0" b="0"/>
        </a:fillRef>
        <a:effectRef idx="0">
          <a:scrgbClr r="0" g="0" b="0"/>
        </a:effectRef>
        <a:fontRef idx="minor"/>
      </dsp:style>
    </dsp:sp>
    <dsp:sp modelId="{ECF50EB5-D204-47D7-9AEC-9F0AD2D547AF}">
      <dsp:nvSpPr>
        <dsp:cNvPr id="0" name=""/>
        <dsp:cNvSpPr/>
      </dsp:nvSpPr>
      <dsp:spPr>
        <a:xfrm>
          <a:off x="2160575" y="1043777"/>
          <a:ext cx="1191815" cy="744884"/>
        </a:xfrm>
        <a:prstGeom prst="roundRect">
          <a:avLst>
            <a:gd name="adj" fmla="val 10000"/>
          </a:avLst>
        </a:prstGeom>
        <a:solidFill>
          <a:srgbClr val="FFFF99"/>
        </a:solidFill>
        <a:ln w="19050" cap="flat" cmpd="sng" algn="ctr">
          <a:solidFill>
            <a:schemeClr val="tx1">
              <a:lumMod val="50000"/>
              <a:lumOff val="5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Interstitial space</a:t>
          </a:r>
          <a:endParaRPr lang="en-US" sz="1700" kern="1200" dirty="0">
            <a:solidFill>
              <a:schemeClr val="tx1"/>
            </a:solidFill>
          </a:endParaRPr>
        </a:p>
      </dsp:txBody>
      <dsp:txXfrm>
        <a:off x="2182392" y="1065594"/>
        <a:ext cx="1148181" cy="70125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28A6023-D828-48BE-9F2E-BD52F2FCCF55}" type="datetimeFigureOut">
              <a:rPr lang="nb-NO"/>
              <a:pPr>
                <a:defRPr/>
              </a:pPr>
              <a:t>12/06/15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FAF8FB1-D420-4406-A6D3-463358FC7919}" type="slidenum">
              <a:rPr lang="nb-NO"/>
              <a:pPr>
                <a:defRPr/>
              </a:pPr>
              <a:t>‹#›</a:t>
            </a:fld>
            <a:endParaRPr lang="nb-NO"/>
          </a:p>
        </p:txBody>
      </p:sp>
    </p:spTree>
    <p:extLst>
      <p:ext uri="{BB962C8B-B14F-4D97-AF65-F5344CB8AC3E}">
        <p14:creationId xmlns:p14="http://schemas.microsoft.com/office/powerpoint/2010/main" val="359672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9FADFF-79A7-4112-96C0-8E45E3B1FA82}" type="datetimeFigureOut">
              <a:rPr lang="en-US" smtClean="0"/>
              <a:t>12/06/15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100245-99BD-451B-8205-A8048FFB1A2D}" type="slidenum">
              <a:rPr lang="en-US" smtClean="0"/>
              <a:t>‹#›</a:t>
            </a:fld>
            <a:endParaRPr lang="en-US"/>
          </a:p>
        </p:txBody>
      </p:sp>
    </p:spTree>
    <p:extLst>
      <p:ext uri="{BB962C8B-B14F-4D97-AF65-F5344CB8AC3E}">
        <p14:creationId xmlns:p14="http://schemas.microsoft.com/office/powerpoint/2010/main" val="1181574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smtClean="0"/>
              <a:t>Ok, but</a:t>
            </a:r>
            <a:r>
              <a:rPr lang="nb-NO" baseline="0" dirty="0" smtClean="0"/>
              <a:t> why are we interested in CSF flow in the spinal canal?</a:t>
            </a:r>
            <a:endParaRPr lang="nb-NO" dirty="0" smtClean="0"/>
          </a:p>
          <a:p>
            <a:r>
              <a:rPr lang="nb-NO" dirty="0" smtClean="0"/>
              <a:t>To</a:t>
            </a:r>
            <a:r>
              <a:rPr lang="nb-NO" baseline="0" dirty="0" smtClean="0"/>
              <a:t> the left</a:t>
            </a:r>
            <a:r>
              <a:rPr lang="nb-NO" dirty="0" smtClean="0"/>
              <a:t> you see</a:t>
            </a:r>
            <a:r>
              <a:rPr lang="nb-NO" baseline="0" dirty="0" smtClean="0"/>
              <a:t> the little brain and spinal cord in a healthy person. To the right you see a Chiari patient, where the cerebellum or little brain is displaced into the spinal canal and thus obstructing the blue CSF </a:t>
            </a:r>
            <a:r>
              <a:rPr lang="nb-NO" baseline="0" dirty="0" err="1" smtClean="0"/>
              <a:t>space</a:t>
            </a:r>
            <a:r>
              <a:rPr lang="nb-NO" baseline="0" dirty="0" smtClean="0"/>
              <a:t>. This </a:t>
            </a:r>
            <a:r>
              <a:rPr lang="nb-NO" baseline="0" dirty="0" err="1" smtClean="0"/>
              <a:t>abnormal</a:t>
            </a:r>
            <a:r>
              <a:rPr lang="nb-NO" baseline="0" dirty="0" smtClean="0"/>
              <a:t> </a:t>
            </a:r>
            <a:r>
              <a:rPr lang="nb-NO" baseline="0" dirty="0" err="1" smtClean="0"/>
              <a:t>anatomy</a:t>
            </a:r>
            <a:r>
              <a:rPr lang="nb-NO" baseline="0" dirty="0" smtClean="0"/>
              <a:t> </a:t>
            </a:r>
            <a:r>
              <a:rPr lang="nb-NO" baseline="0" dirty="0" err="1" smtClean="0"/>
              <a:t>disturbs</a:t>
            </a:r>
            <a:r>
              <a:rPr lang="nb-NO" baseline="0" dirty="0" smtClean="0"/>
              <a:t> </a:t>
            </a:r>
            <a:r>
              <a:rPr lang="nb-NO" baseline="0" dirty="0" err="1" smtClean="0"/>
              <a:t>the</a:t>
            </a:r>
            <a:r>
              <a:rPr lang="nb-NO" baseline="0" dirty="0" smtClean="0"/>
              <a:t> </a:t>
            </a:r>
            <a:r>
              <a:rPr lang="nb-NO" baseline="0" dirty="0" err="1" smtClean="0"/>
              <a:t>pulsatile</a:t>
            </a:r>
            <a:r>
              <a:rPr lang="nb-NO" baseline="0" dirty="0" smtClean="0"/>
              <a:t> </a:t>
            </a:r>
            <a:r>
              <a:rPr lang="nb-NO" baseline="0" dirty="0" err="1" smtClean="0"/>
              <a:t>flow</a:t>
            </a:r>
            <a:r>
              <a:rPr lang="nb-NO" baseline="0" dirty="0" smtClean="0"/>
              <a:t> and </a:t>
            </a:r>
            <a:r>
              <a:rPr lang="nb-NO" baseline="0" dirty="0" err="1" smtClean="0"/>
              <a:t>pressure</a:t>
            </a:r>
            <a:r>
              <a:rPr lang="nb-NO" baseline="0" dirty="0" smtClean="0"/>
              <a:t> </a:t>
            </a:r>
            <a:r>
              <a:rPr lang="nb-NO" baseline="0" dirty="0" err="1" smtClean="0"/>
              <a:t>environment</a:t>
            </a:r>
            <a:r>
              <a:rPr lang="nb-NO" baseline="0" dirty="0" smtClean="0"/>
              <a:t> and causes a wide range of symptoms such as severe head aches, sleep appnea and paralyses. </a:t>
            </a:r>
            <a:r>
              <a:rPr lang="nb-NO" baseline="0" dirty="0" err="1" smtClean="0"/>
              <a:t>Additionally</a:t>
            </a:r>
            <a:r>
              <a:rPr lang="nb-NO" baseline="0" dirty="0" smtClean="0"/>
              <a:t>, many Chiari patients develop fluid filled cysts within the spinal cord tissue (point). </a:t>
            </a:r>
          </a:p>
          <a:p>
            <a:r>
              <a:rPr lang="nb-NO" baseline="0" dirty="0" smtClean="0"/>
              <a:t>The exact relation between Chiari I and spinal cord cyst is not known, but prevailing theories state that abnormal anatomy causes increased pressure gradients in the CSF space and that fluid flows from the CSF space into the tissue where it accumulates and eventually forms a cyst. It takes long for the cyst to form, so we look at small effects that adds up over time!</a:t>
            </a:r>
          </a:p>
          <a:p>
            <a:endParaRPr lang="nb-NO" baseline="0" dirty="0" smtClean="0"/>
          </a:p>
          <a:p>
            <a:r>
              <a:rPr lang="nb-NO" baseline="0" dirty="0" smtClean="0"/>
              <a:t>To treat these patients a decompression surgery is performed where parts of the bone is removed. This gives more space around the cerebellum and pain relief –moreover, the cysts often resolves. </a:t>
            </a:r>
          </a:p>
          <a:p>
            <a:r>
              <a:rPr lang="nb-NO" baseline="0" dirty="0" smtClean="0"/>
              <a:t> </a:t>
            </a:r>
            <a:endParaRPr lang="nb-NO" dirty="0"/>
          </a:p>
        </p:txBody>
      </p:sp>
      <p:sp>
        <p:nvSpPr>
          <p:cNvPr id="4" name="Slide Number Placeholder 3"/>
          <p:cNvSpPr>
            <a:spLocks noGrp="1"/>
          </p:cNvSpPr>
          <p:nvPr>
            <p:ph type="sldNum" sz="quarter" idx="10"/>
          </p:nvPr>
        </p:nvSpPr>
        <p:spPr/>
        <p:txBody>
          <a:bodyPr/>
          <a:lstStyle/>
          <a:p>
            <a:pPr>
              <a:defRPr/>
            </a:pPr>
            <a:fld id="{23ADF29E-BE32-45B2-BA73-BCA11ED459A2}" type="slidenum">
              <a:rPr lang="en-US" smtClean="0"/>
              <a:pPr>
                <a:defRPr/>
              </a:pPr>
              <a:t>8</a:t>
            </a:fld>
            <a:endParaRPr lang="en-US"/>
          </a:p>
        </p:txBody>
      </p:sp>
    </p:spTree>
    <p:extLst>
      <p:ext uri="{BB962C8B-B14F-4D97-AF65-F5344CB8AC3E}">
        <p14:creationId xmlns:p14="http://schemas.microsoft.com/office/powerpoint/2010/main" val="406053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0100245-99BD-451B-8205-A8048FFB1A2D}" type="slidenum">
              <a:rPr lang="en-US" smtClean="0"/>
              <a:t>10</a:t>
            </a:fld>
            <a:endParaRPr lang="en-US"/>
          </a:p>
        </p:txBody>
      </p:sp>
    </p:spTree>
    <p:extLst>
      <p:ext uri="{BB962C8B-B14F-4D97-AF65-F5344CB8AC3E}">
        <p14:creationId xmlns:p14="http://schemas.microsoft.com/office/powerpoint/2010/main" val="3939307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1B08B-3DED-4262-B0A7-2BE634A1813D}" type="slidenum">
              <a:rPr lang="en-US" smtClean="0"/>
              <a:t>12</a:t>
            </a:fld>
            <a:endParaRPr lang="en-US"/>
          </a:p>
        </p:txBody>
      </p:sp>
    </p:spTree>
    <p:extLst>
      <p:ext uri="{BB962C8B-B14F-4D97-AF65-F5344CB8AC3E}">
        <p14:creationId xmlns:p14="http://schemas.microsoft.com/office/powerpoint/2010/main" val="3313290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you see the velocity at different cross-section in the control patient. In general the flow is quite uniform –apart from in the aqueduct.</a:t>
            </a:r>
          </a:p>
          <a:p>
            <a:r>
              <a:rPr lang="en-US" dirty="0" smtClean="0"/>
              <a:t>We</a:t>
            </a:r>
            <a:r>
              <a:rPr lang="en-US" baseline="0" dirty="0" smtClean="0"/>
              <a:t> also see that the duration of downwards directed flow, that is systole, is shorter with higher magnitude than upwards directed flow, that is diastole.</a:t>
            </a:r>
            <a:endParaRPr lang="en-US" dirty="0"/>
          </a:p>
        </p:txBody>
      </p:sp>
      <p:sp>
        <p:nvSpPr>
          <p:cNvPr id="4" name="Slide Number Placeholder 3"/>
          <p:cNvSpPr>
            <a:spLocks noGrp="1"/>
          </p:cNvSpPr>
          <p:nvPr>
            <p:ph type="sldNum" sz="quarter" idx="10"/>
          </p:nvPr>
        </p:nvSpPr>
        <p:spPr/>
        <p:txBody>
          <a:bodyPr/>
          <a:lstStyle/>
          <a:p>
            <a:fld id="{9B3989AD-DFC4-440C-A320-76EC4A383577}" type="slidenum">
              <a:rPr lang="en-US" smtClean="0"/>
              <a:t>14</a:t>
            </a:fld>
            <a:endParaRPr lang="en-US"/>
          </a:p>
        </p:txBody>
      </p:sp>
    </p:spTree>
    <p:extLst>
      <p:ext uri="{BB962C8B-B14F-4D97-AF65-F5344CB8AC3E}">
        <p14:creationId xmlns:p14="http://schemas.microsoft.com/office/powerpoint/2010/main" val="2484069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see the</a:t>
            </a:r>
            <a:r>
              <a:rPr lang="en-US" baseline="0" dirty="0" smtClean="0"/>
              <a:t> velocity pattern in the patient with the most severe obstruction. The flow pattern is now more complex with large flow jets extending well below and above the narrow channels connecting the cranial and cervical CSF space.</a:t>
            </a:r>
            <a:endParaRPr lang="en-US" dirty="0"/>
          </a:p>
        </p:txBody>
      </p:sp>
      <p:sp>
        <p:nvSpPr>
          <p:cNvPr id="4" name="Slide Number Placeholder 3"/>
          <p:cNvSpPr>
            <a:spLocks noGrp="1"/>
          </p:cNvSpPr>
          <p:nvPr>
            <p:ph type="sldNum" sz="quarter" idx="10"/>
          </p:nvPr>
        </p:nvSpPr>
        <p:spPr/>
        <p:txBody>
          <a:bodyPr/>
          <a:lstStyle/>
          <a:p>
            <a:fld id="{9B3989AD-DFC4-440C-A320-76EC4A383577}" type="slidenum">
              <a:rPr lang="en-US" smtClean="0"/>
              <a:t>15</a:t>
            </a:fld>
            <a:endParaRPr lang="en-US"/>
          </a:p>
        </p:txBody>
      </p:sp>
    </p:spTree>
    <p:extLst>
      <p:ext uri="{BB962C8B-B14F-4D97-AF65-F5344CB8AC3E}">
        <p14:creationId xmlns:p14="http://schemas.microsoft.com/office/powerpoint/2010/main" val="644485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We model the brain as a poro-elastic medium. Here to the left is a schematic drawing of the tissue –consisting of cells and capillaries –separated by interstitial fluid. In the figure to the right you see how the tissue is represented in the model. The cells and vasculature make up the solid phase</a:t>
            </a:r>
            <a:r>
              <a:rPr lang="nb-NO" dirty="0" smtClean="0"/>
              <a:t>,</a:t>
            </a:r>
            <a:r>
              <a:rPr lang="nb-NO" baseline="0" dirty="0" smtClean="0"/>
              <a:t> saturated with interstitial fluid.  </a:t>
            </a:r>
          </a:p>
          <a:p>
            <a:pPr marL="0" marR="0" indent="0" algn="l" defTabSz="914400" rtl="0" eaLnBrk="1" fontAlgn="auto" latinLnBrk="0" hangingPunct="1">
              <a:lnSpc>
                <a:spcPct val="100000"/>
              </a:lnSpc>
              <a:spcBef>
                <a:spcPts val="0"/>
              </a:spcBef>
              <a:spcAft>
                <a:spcPts val="0"/>
              </a:spcAft>
              <a:buClrTx/>
              <a:buSzTx/>
              <a:buFontTx/>
              <a:buNone/>
              <a:tabLst/>
              <a:defRPr/>
            </a:pPr>
            <a:r>
              <a:rPr lang="nb-NO" baseline="0" dirty="0" smtClean="0"/>
              <a:t>This is a simplified model, but it has been shown to represent many relevant processes such as diffusion with a high precision.  </a:t>
            </a:r>
          </a:p>
          <a:p>
            <a:endParaRPr lang="nb-NO" baseline="0" dirty="0" smtClean="0"/>
          </a:p>
          <a:p>
            <a:endParaRPr lang="en-US" dirty="0" smtClean="0"/>
          </a:p>
          <a:p>
            <a:endParaRPr lang="en-US" dirty="0" smtClean="0"/>
          </a:p>
          <a:p>
            <a:r>
              <a:rPr lang="en-US" dirty="0" smtClean="0"/>
              <a:t>So</a:t>
            </a:r>
            <a:r>
              <a:rPr lang="en-US" baseline="0" dirty="0" smtClean="0"/>
              <a:t> a bit more about brain tissue on the </a:t>
            </a:r>
            <a:r>
              <a:rPr lang="en-US" baseline="0" dirty="0" err="1" smtClean="0"/>
              <a:t>microscale</a:t>
            </a:r>
            <a:r>
              <a:rPr lang="en-US" baseline="0" dirty="0" smtClean="0"/>
              <a:t>. </a:t>
            </a:r>
          </a:p>
          <a:p>
            <a:r>
              <a:rPr lang="nb-NO" baseline="0" dirty="0" smtClean="0"/>
              <a:t>We model the spinal cord as a poro-elastic medium. The human body is a sophisticated system, so we need to do some simplification. Here to the left a schematic drawing of the tissue is shown –consisting of cells and capillaries –surrounded by interstitial fluid. In the figure to the right you see how the tissue is represented in the model. The cells and vasculature make up the solid phase</a:t>
            </a:r>
            <a:r>
              <a:rPr lang="nb-NO" dirty="0" smtClean="0"/>
              <a:t>,</a:t>
            </a:r>
            <a:r>
              <a:rPr lang="nb-NO" baseline="0" dirty="0" smtClean="0"/>
              <a:t> saturated with interstitial fluid.  Both the solid phase and fluid phase are assumed to be incompressible –but still the mixture is compressible.</a:t>
            </a:r>
          </a:p>
          <a:p>
            <a:r>
              <a:rPr lang="nb-NO" baseline="0" dirty="0" smtClean="0"/>
              <a:t>This is a simplified model, but it has been shown to represent many relevant processes such as diffusion with a high precision.  </a:t>
            </a:r>
          </a:p>
          <a:p>
            <a:r>
              <a:rPr lang="nb-NO" baseline="0" dirty="0" smtClean="0"/>
              <a:t>Now we are ready to create a computational model of the spinal cord.</a:t>
            </a:r>
            <a:endParaRPr lang="nb-NO" dirty="0" smtClean="0"/>
          </a:p>
          <a:p>
            <a:endParaRPr lang="nb-NO" dirty="0" smtClean="0"/>
          </a:p>
          <a:p>
            <a:endParaRPr lang="en-US" dirty="0"/>
          </a:p>
        </p:txBody>
      </p:sp>
      <p:sp>
        <p:nvSpPr>
          <p:cNvPr id="4" name="Slide Number Placeholder 3"/>
          <p:cNvSpPr>
            <a:spLocks noGrp="1"/>
          </p:cNvSpPr>
          <p:nvPr>
            <p:ph type="sldNum" sz="quarter" idx="10"/>
          </p:nvPr>
        </p:nvSpPr>
        <p:spPr/>
        <p:txBody>
          <a:bodyPr/>
          <a:lstStyle/>
          <a:p>
            <a:fld id="{99A1B08B-3DED-4262-B0A7-2BE634A1813D}" type="slidenum">
              <a:rPr lang="en-US" smtClean="0"/>
              <a:t>19</a:t>
            </a:fld>
            <a:endParaRPr lang="en-US"/>
          </a:p>
        </p:txBody>
      </p:sp>
    </p:spTree>
    <p:extLst>
      <p:ext uri="{BB962C8B-B14F-4D97-AF65-F5344CB8AC3E}">
        <p14:creationId xmlns:p14="http://schemas.microsoft.com/office/powerpoint/2010/main" val="2448916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equations</a:t>
            </a:r>
            <a:r>
              <a:rPr lang="en-US" baseline="0" dirty="0" smtClean="0"/>
              <a:t> for an incompressible fluid and solid phase are displayed –here referred to as the </a:t>
            </a:r>
            <a:r>
              <a:rPr lang="en-US" baseline="0" dirty="0" err="1" smtClean="0"/>
              <a:t>biot</a:t>
            </a:r>
            <a:r>
              <a:rPr lang="en-US" baseline="0" dirty="0" smtClean="0"/>
              <a:t> equations, just as you have seen earlier in the presentation. First you have the volume balance then the momentum balance where we assume linear elasticity for the solid matrix. The primary variables are pressure (p) and displacement (u). Additionally, we calculate the total fluid velocity and velocity relative to the solid.  The first term in the fluid velocity represents the solid velocity –think of squeezing a sponge and how that induces flow.   The second term is Darcy’s law.</a:t>
            </a:r>
          </a:p>
          <a:p>
            <a:endParaRPr lang="en-US" baseline="0" dirty="0" smtClean="0"/>
          </a:p>
          <a:p>
            <a:r>
              <a:rPr lang="en-US" baseline="0" dirty="0" smtClean="0"/>
              <a:t>Finally, we have several parameters and to simulate an open segment of the central canal we assign a higher permeability here. The other parameters, lame and fluid viscosity are kept constant.</a:t>
            </a:r>
            <a:endParaRPr lang="en-US" dirty="0"/>
          </a:p>
        </p:txBody>
      </p:sp>
      <p:sp>
        <p:nvSpPr>
          <p:cNvPr id="4" name="Slide Number Placeholder 3"/>
          <p:cNvSpPr>
            <a:spLocks noGrp="1"/>
          </p:cNvSpPr>
          <p:nvPr>
            <p:ph type="sldNum" sz="quarter" idx="10"/>
          </p:nvPr>
        </p:nvSpPr>
        <p:spPr/>
        <p:txBody>
          <a:bodyPr/>
          <a:lstStyle/>
          <a:p>
            <a:fld id="{99A1B08B-3DED-4262-B0A7-2BE634A1813D}" type="slidenum">
              <a:rPr lang="en-US" smtClean="0"/>
              <a:t>20</a:t>
            </a:fld>
            <a:endParaRPr lang="en-US"/>
          </a:p>
        </p:txBody>
      </p:sp>
    </p:spTree>
    <p:extLst>
      <p:ext uri="{BB962C8B-B14F-4D97-AF65-F5344CB8AC3E}">
        <p14:creationId xmlns:p14="http://schemas.microsoft.com/office/powerpoint/2010/main" val="4075560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create</a:t>
            </a:r>
            <a:r>
              <a:rPr lang="en-US" baseline="0" dirty="0" smtClean="0"/>
              <a:t> a </a:t>
            </a:r>
            <a:r>
              <a:rPr lang="en-US" baseline="0" dirty="0" err="1" smtClean="0"/>
              <a:t>geometic</a:t>
            </a:r>
            <a:r>
              <a:rPr lang="en-US" baseline="0" dirty="0" smtClean="0"/>
              <a:t> model of the spinal cord from diffusion tensor images of  a sheep cadaver. Here you see an axial plane from the image stack, where grey matter is brighter than white matter. In the very center of the image you see a bright spot –that’s a fluid filled channel called the central canal. In adults this is mostly occluded but in the following we’ll look at the effect of a partially open central canal. Now we segment these images–distinguishing between grey (blue) and white (green) matter and the central canal. Finally we generate a 3D model from the segmented images –which we will use to study the mechanics of the spinal cord.</a:t>
            </a:r>
            <a:endParaRPr lang="en-US" dirty="0" smtClean="0"/>
          </a:p>
          <a:p>
            <a:endParaRPr lang="en-US" dirty="0" smtClean="0"/>
          </a:p>
          <a:p>
            <a:r>
              <a:rPr lang="en-US" dirty="0" smtClean="0"/>
              <a:t>The model to the left is the reference model,</a:t>
            </a:r>
            <a:r>
              <a:rPr lang="en-US" baseline="0" dirty="0" smtClean="0"/>
              <a:t> distinguishing grey and white matter, the central canal and including the median fissure. In the model in the middle we do not include the median fissure, and in the model to the left we have segmented out the </a:t>
            </a:r>
            <a:r>
              <a:rPr lang="en-US" baseline="0" dirty="0" err="1" smtClean="0"/>
              <a:t>pia</a:t>
            </a:r>
            <a:r>
              <a:rPr lang="en-US" baseline="0" dirty="0" smtClean="0"/>
              <a:t> mater –a thin membrane coating the spinal cord. The elasticity parameters for the spinal cord is uncertain, but mechanical testing suggests that the </a:t>
            </a:r>
            <a:r>
              <a:rPr lang="en-US" baseline="0" dirty="0" err="1" smtClean="0"/>
              <a:t>pia</a:t>
            </a:r>
            <a:r>
              <a:rPr lang="en-US" baseline="0" dirty="0" smtClean="0"/>
              <a:t> is substantially stiffer than the spinal cord tissue. </a:t>
            </a:r>
            <a:r>
              <a:rPr lang="en-US" baseline="0" dirty="0" err="1" smtClean="0"/>
              <a:t>Arachnoiditis</a:t>
            </a:r>
            <a:r>
              <a:rPr lang="en-US" baseline="0" dirty="0" smtClean="0"/>
              <a:t> patients often develop syrinxes. We tested how stiffening and thickening of the </a:t>
            </a:r>
            <a:r>
              <a:rPr lang="en-US" baseline="0" dirty="0" err="1" smtClean="0"/>
              <a:t>pia</a:t>
            </a:r>
            <a:r>
              <a:rPr lang="en-US" baseline="0" dirty="0" smtClean="0"/>
              <a:t>, as may be seen in </a:t>
            </a:r>
            <a:r>
              <a:rPr lang="en-US" baseline="0" dirty="0" err="1" smtClean="0"/>
              <a:t>arachnoiditis</a:t>
            </a:r>
            <a:r>
              <a:rPr lang="en-US" baseline="0" dirty="0" smtClean="0"/>
              <a:t> patients, affect pressure and interstitial fluid velocity.</a:t>
            </a:r>
          </a:p>
          <a:p>
            <a:endParaRPr lang="en-US" baseline="0" dirty="0" smtClean="0"/>
          </a:p>
        </p:txBody>
      </p:sp>
      <p:sp>
        <p:nvSpPr>
          <p:cNvPr id="4" name="Slide Number Placeholder 3"/>
          <p:cNvSpPr>
            <a:spLocks noGrp="1"/>
          </p:cNvSpPr>
          <p:nvPr>
            <p:ph type="sldNum" sz="quarter" idx="10"/>
          </p:nvPr>
        </p:nvSpPr>
        <p:spPr/>
        <p:txBody>
          <a:bodyPr/>
          <a:lstStyle/>
          <a:p>
            <a:fld id="{99A1B08B-3DED-4262-B0A7-2BE634A1813D}" type="slidenum">
              <a:rPr lang="en-US" smtClean="0"/>
              <a:t>23</a:t>
            </a:fld>
            <a:endParaRPr lang="en-US"/>
          </a:p>
        </p:txBody>
      </p:sp>
    </p:spTree>
    <p:extLst>
      <p:ext uri="{BB962C8B-B14F-4D97-AF65-F5344CB8AC3E}">
        <p14:creationId xmlns:p14="http://schemas.microsoft.com/office/powerpoint/2010/main" val="2815958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walls of the geometry we apply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prescribed pore pressure and normal stress calculated from pressure measurements in a </a:t>
            </a:r>
            <a:r>
              <a:rPr lang="en-US" sz="1200" kern="1200" dirty="0" err="1" smtClean="0">
                <a:solidFill>
                  <a:schemeClr val="tx1"/>
                </a:solidFill>
                <a:effectLst/>
                <a:latin typeface="+mn-lt"/>
                <a:ea typeface="+mn-ea"/>
                <a:cs typeface="+mn-cs"/>
              </a:rPr>
              <a:t>Chiari</a:t>
            </a:r>
            <a:r>
              <a:rPr lang="en-US" sz="1200" kern="1200" baseline="0" dirty="0" smtClean="0">
                <a:solidFill>
                  <a:schemeClr val="tx1"/>
                </a:solidFill>
                <a:effectLst/>
                <a:latin typeface="+mn-lt"/>
                <a:ea typeface="+mn-ea"/>
                <a:cs typeface="+mn-cs"/>
              </a:rPr>
              <a:t> patient, the pressure vs time at the top and bottom of the geometry can be seen in the line plot to the left</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a:t>
            </a:r>
            <a:r>
              <a:rPr lang="en-US" sz="1200" kern="1200" baseline="0" dirty="0" smtClean="0">
                <a:solidFill>
                  <a:schemeClr val="tx1"/>
                </a:solidFill>
                <a:effectLst/>
                <a:latin typeface="+mn-lt"/>
                <a:ea typeface="+mn-ea"/>
                <a:cs typeface="+mn-cs"/>
              </a:rPr>
              <a:t> the top and bottom boundary u is set to zero in the central canal and the z component and rotational component theta is set to zero in the blue and yellow region.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Note that the theta component is set to zero in a weak sense applying </a:t>
            </a:r>
            <a:r>
              <a:rPr lang="en-US" sz="1200" kern="1200" baseline="0" dirty="0" err="1" smtClean="0">
                <a:solidFill>
                  <a:schemeClr val="tx1"/>
                </a:solidFill>
                <a:effectLst/>
                <a:latin typeface="+mn-lt"/>
                <a:ea typeface="+mn-ea"/>
                <a:cs typeface="+mn-cs"/>
              </a:rPr>
              <a:t>nitsche’s</a:t>
            </a:r>
            <a:r>
              <a:rPr lang="en-US" sz="1200" kern="1200" baseline="0" dirty="0" smtClean="0">
                <a:solidFill>
                  <a:schemeClr val="tx1"/>
                </a:solidFill>
                <a:effectLst/>
                <a:latin typeface="+mn-lt"/>
                <a:ea typeface="+mn-ea"/>
                <a:cs typeface="+mn-cs"/>
              </a:rPr>
              <a:t> method. </a:t>
            </a:r>
            <a:endParaRPr lang="en-US" dirty="0"/>
          </a:p>
        </p:txBody>
      </p:sp>
      <p:sp>
        <p:nvSpPr>
          <p:cNvPr id="4" name="Slide Number Placeholder 3"/>
          <p:cNvSpPr>
            <a:spLocks noGrp="1"/>
          </p:cNvSpPr>
          <p:nvPr>
            <p:ph type="sldNum" sz="quarter" idx="10"/>
          </p:nvPr>
        </p:nvSpPr>
        <p:spPr/>
        <p:txBody>
          <a:bodyPr/>
          <a:lstStyle/>
          <a:p>
            <a:fld id="{99A1B08B-3DED-4262-B0A7-2BE634A1813D}" type="slidenum">
              <a:rPr lang="en-US" smtClean="0"/>
              <a:t>24</a:t>
            </a:fld>
            <a:endParaRPr lang="en-US"/>
          </a:p>
        </p:txBody>
      </p:sp>
    </p:spTree>
    <p:extLst>
      <p:ext uri="{BB962C8B-B14F-4D97-AF65-F5344CB8AC3E}">
        <p14:creationId xmlns:p14="http://schemas.microsoft.com/office/powerpoint/2010/main" val="3932197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you see plots of the divergence of the displacement for the </a:t>
            </a:r>
            <a:r>
              <a:rPr lang="en-US" baseline="0" dirty="0" err="1" smtClean="0"/>
              <a:t>poroelastic</a:t>
            </a:r>
            <a:r>
              <a:rPr lang="en-US" baseline="0" dirty="0" smtClean="0"/>
              <a:t> model to the left and linear elastic to the right –as the pressure is increasing –see red line. </a:t>
            </a:r>
          </a:p>
          <a:p>
            <a:r>
              <a:rPr lang="en-US" baseline="0" dirty="0" smtClean="0"/>
              <a:t>This quantity is of interest because a dilatation of the tissue may indicate edema –which might eventually form a cyst.</a:t>
            </a:r>
          </a:p>
          <a:p>
            <a:r>
              <a:rPr lang="en-US" dirty="0" smtClean="0"/>
              <a:t>In general the tissue is compressed by the pressure wave</a:t>
            </a:r>
            <a:r>
              <a:rPr lang="en-US" baseline="0" dirty="0" smtClean="0"/>
              <a:t> and i</a:t>
            </a:r>
            <a:r>
              <a:rPr lang="en-US" dirty="0" smtClean="0"/>
              <a:t>n</a:t>
            </a:r>
            <a:r>
              <a:rPr lang="en-US" baseline="0" dirty="0" smtClean="0"/>
              <a:t> the case of linear elasticity this holds for every point in the geometry at this given point in time. However, for the </a:t>
            </a:r>
            <a:r>
              <a:rPr lang="en-US" baseline="0" dirty="0" err="1" smtClean="0"/>
              <a:t>poroelastic</a:t>
            </a:r>
            <a:r>
              <a:rPr lang="en-US" baseline="0" dirty="0" smtClean="0"/>
              <a:t> case (</a:t>
            </a:r>
            <a:r>
              <a:rPr lang="en-US" baseline="0" dirty="0" err="1" smtClean="0"/>
              <a:t>klikk</a:t>
            </a:r>
            <a:r>
              <a:rPr lang="en-US" baseline="0" dirty="0" smtClean="0"/>
              <a:t>) the tissue dilates close to boundary in regions of high pressure. Thus an increased fluid pressure may cause swelling of the tissue.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Since we do not compute pressure and do not have a fluid phase in the linear elasticity model we can obviously not look at pressure and fluid velocity. So the remaining results are only for </a:t>
            </a:r>
            <a:r>
              <a:rPr lang="en-US" baseline="0" dirty="0" err="1" smtClean="0"/>
              <a:t>Biot</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99A1B08B-3DED-4262-B0A7-2BE634A1813D}" type="slidenum">
              <a:rPr lang="en-US" smtClean="0"/>
              <a:t>27</a:t>
            </a:fld>
            <a:endParaRPr lang="en-US"/>
          </a:p>
        </p:txBody>
      </p:sp>
    </p:spTree>
    <p:extLst>
      <p:ext uri="{BB962C8B-B14F-4D97-AF65-F5344CB8AC3E}">
        <p14:creationId xmlns:p14="http://schemas.microsoft.com/office/powerpoint/2010/main" val="1574416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pressure gradient from the wall towards the center is smaller for a stiff </a:t>
            </a:r>
            <a:r>
              <a:rPr lang="en-US" baseline="0" dirty="0" err="1" smtClean="0"/>
              <a:t>pia</a:t>
            </a:r>
            <a:r>
              <a:rPr lang="en-US" baseline="0" dirty="0" smtClean="0"/>
              <a:t> and without a central canal, while the fissure do not have a major impact on the centripetal pressure. </a:t>
            </a:r>
          </a:p>
          <a:p>
            <a:endParaRPr lang="en-US" baseline="0" dirty="0" smtClean="0"/>
          </a:p>
          <a:p>
            <a:r>
              <a:rPr lang="en-US" baseline="0" dirty="0" smtClean="0"/>
              <a:t>Finally, here is a plot of the interstitial fluid velocity in the central canal as a function of time. An open segment of the central canal causes enhanced fluid flow in the central canal compared to the surrounding tissue (blue vs turquoise line). And a stiff and thick </a:t>
            </a:r>
            <a:r>
              <a:rPr lang="en-US" baseline="0" dirty="0" err="1" smtClean="0"/>
              <a:t>pia</a:t>
            </a:r>
            <a:r>
              <a:rPr lang="en-US" baseline="0" dirty="0" smtClean="0"/>
              <a:t> results in 3 times higher velocities in the central canal than in the models with a homogenous Young’s modulus.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increased fluid flow may play a role in syrinx formation.</a:t>
            </a:r>
          </a:p>
          <a:p>
            <a:endParaRPr lang="en-US" baseline="0" dirty="0" smtClean="0"/>
          </a:p>
          <a:p>
            <a:endParaRPr lang="en-US" baseline="0" dirty="0" smtClean="0"/>
          </a:p>
          <a:p>
            <a:r>
              <a:rPr lang="en-US" baseline="0" dirty="0" smtClean="0"/>
              <a:t>(These factors are therefore important to include in future models.)</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B3989AD-DFC4-440C-A320-76EC4A383577}" type="slidenum">
              <a:rPr lang="en-US" smtClean="0"/>
              <a:t>29</a:t>
            </a:fld>
            <a:endParaRPr lang="en-US"/>
          </a:p>
        </p:txBody>
      </p:sp>
    </p:spTree>
    <p:extLst>
      <p:ext uri="{BB962C8B-B14F-4D97-AF65-F5344CB8AC3E}">
        <p14:creationId xmlns:p14="http://schemas.microsoft.com/office/powerpoint/2010/main" val="334550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C:\Users\erlend\Desktop\CBC Powerpoint\Powerpoint_Mal\ny\bunn_uten_s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61125"/>
            <a:ext cx="9191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Users\erlend\Desktop\CBC Powerpoint\Powerpoint_Mal\ny\cb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35963" y="5929313"/>
            <a:ext cx="5937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erlend\Desktop\CBC Powerpoint\Powerpoint_Mal\ny\taglin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788" y="6572250"/>
            <a:ext cx="2657475"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Users\erlend\Desktop\CBC Powerpoint\Powerpoint_Mal\ny\sf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5" y="6480175"/>
            <a:ext cx="50006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428728" y="3000372"/>
            <a:ext cx="7029472" cy="1214446"/>
          </a:xfrm>
        </p:spPr>
        <p:txBody>
          <a:bodyPr anchor="b"/>
          <a:lstStyle>
            <a:lvl1pPr>
              <a:defRPr>
                <a:latin typeface="HelveticaNeueLT Std" pitchFamily="34" charset="0"/>
              </a:defRPr>
            </a:lvl1pPr>
          </a:lstStyle>
          <a:p>
            <a:r>
              <a:rPr lang="en-US" smtClean="0"/>
              <a:t>Click to edit Master title style</a:t>
            </a:r>
            <a:endParaRPr lang="nb-NO" dirty="0"/>
          </a:p>
        </p:txBody>
      </p:sp>
      <p:sp>
        <p:nvSpPr>
          <p:cNvPr id="3" name="Subtitle 2"/>
          <p:cNvSpPr>
            <a:spLocks noGrp="1"/>
          </p:cNvSpPr>
          <p:nvPr>
            <p:ph type="subTitle" idx="1"/>
          </p:nvPr>
        </p:nvSpPr>
        <p:spPr>
          <a:xfrm>
            <a:off x="1428728" y="4286256"/>
            <a:ext cx="7000924" cy="1143008"/>
          </a:xfrm>
        </p:spPr>
        <p:txBody>
          <a:bodyPr/>
          <a:lstStyle>
            <a:lvl1pPr marL="0" indent="0" algn="l">
              <a:buNone/>
              <a:defRPr>
                <a:solidFill>
                  <a:schemeClr val="tx1">
                    <a:tint val="75000"/>
                  </a:schemeClr>
                </a:solidFill>
                <a:latin typeface="HelveticaNeueLT St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dirty="0"/>
          </a:p>
        </p:txBody>
      </p:sp>
    </p:spTree>
    <p:extLst>
      <p:ext uri="{BB962C8B-B14F-4D97-AF65-F5344CB8AC3E}">
        <p14:creationId xmlns:p14="http://schemas.microsoft.com/office/powerpoint/2010/main" val="519631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2" descr="C:\Users\erlend\Desktop\CBC Powerpoint\Powerpoint_Mal\ny\bunn_uten_s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61125"/>
            <a:ext cx="9191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C:\Users\erlend\Desktop\CBC Powerpoint\Powerpoint_Mal\ny\sf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6480175"/>
            <a:ext cx="50006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C:\Users\erlend\Desktop\CBC Powerpoint\Powerpoint_Mal\ny\cb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5963" y="5929313"/>
            <a:ext cx="5937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428728" y="3000372"/>
            <a:ext cx="7029472" cy="1214446"/>
          </a:xfrm>
        </p:spPr>
        <p:txBody>
          <a:bodyPr anchor="b"/>
          <a:lstStyle>
            <a:lvl1pPr>
              <a:defRPr>
                <a:latin typeface="HelveticaNeueLT Std" pitchFamily="34" charset="0"/>
              </a:defRPr>
            </a:lvl1pPr>
          </a:lstStyle>
          <a:p>
            <a:r>
              <a:rPr lang="en-US" smtClean="0"/>
              <a:t>Click to edit Master title style</a:t>
            </a:r>
            <a:endParaRPr lang="nb-NO" dirty="0"/>
          </a:p>
        </p:txBody>
      </p:sp>
      <p:sp>
        <p:nvSpPr>
          <p:cNvPr id="3" name="Subtitle 2"/>
          <p:cNvSpPr>
            <a:spLocks noGrp="1"/>
          </p:cNvSpPr>
          <p:nvPr>
            <p:ph type="subTitle" idx="1"/>
          </p:nvPr>
        </p:nvSpPr>
        <p:spPr>
          <a:xfrm>
            <a:off x="1428728" y="4286256"/>
            <a:ext cx="7000924" cy="1143008"/>
          </a:xfrm>
        </p:spPr>
        <p:txBody>
          <a:bodyPr/>
          <a:lstStyle>
            <a:lvl1pPr marL="0" indent="0" algn="l">
              <a:buNone/>
              <a:defRPr>
                <a:solidFill>
                  <a:schemeClr val="tx1">
                    <a:tint val="75000"/>
                  </a:schemeClr>
                </a:solidFill>
                <a:latin typeface="HelveticaNeueLT Std"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nb-NO" dirty="0"/>
          </a:p>
        </p:txBody>
      </p:sp>
    </p:spTree>
    <p:extLst>
      <p:ext uri="{BB962C8B-B14F-4D97-AF65-F5344CB8AC3E}">
        <p14:creationId xmlns:p14="http://schemas.microsoft.com/office/powerpoint/2010/main" val="756624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3" descr="C:\Users\erlend\Desktop\CBC Powerpoint\Powerpoint_Mal\ny\taglin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9788" y="6596063"/>
            <a:ext cx="26574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C:\Users\erlend\Desktop\CBC Powerpoint\Powerpoint_Mal\ny\cb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35963" y="5929313"/>
            <a:ext cx="5937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erlend\Desktop\CBC Powerpoint\Powerpoint_Mal\ny\bunn_uten_sf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461125"/>
            <a:ext cx="9191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Users\erlend\Desktop\CBC Powerpoint\Powerpoint_Mal\ny\sf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5" y="6480175"/>
            <a:ext cx="50006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nb-NO" dirty="0"/>
          </a:p>
        </p:txBody>
      </p:sp>
      <p:sp>
        <p:nvSpPr>
          <p:cNvPr id="4" name="Text Placeholder 2"/>
          <p:cNvSpPr>
            <a:spLocks noGrp="1"/>
          </p:cNvSpPr>
          <p:nvPr>
            <p:ph idx="1"/>
          </p:nvPr>
        </p:nvSpPr>
        <p:spPr>
          <a:xfrm>
            <a:off x="457200" y="1214422"/>
            <a:ext cx="8229600" cy="5072098"/>
          </a:xfrm>
          <a:prstGeom prst="rect">
            <a:avLst/>
          </a:prstGeom>
        </p:spPr>
        <p:txBody>
          <a:bodyPr rtlCol="0">
            <a:normAutofit/>
          </a:bodyPr>
          <a:lstStyle/>
          <a:p>
            <a:pPr lvl="0"/>
            <a:r>
              <a:rPr lang="en-US" noProof="0" smtClean="0"/>
              <a:t>Click to edit Master text styles</a:t>
            </a:r>
          </a:p>
        </p:txBody>
      </p:sp>
    </p:spTree>
    <p:extLst>
      <p:ext uri="{BB962C8B-B14F-4D97-AF65-F5344CB8AC3E}">
        <p14:creationId xmlns:p14="http://schemas.microsoft.com/office/powerpoint/2010/main" val="223860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2" descr="C:\Users\erlend\Desktop\CBC Powerpoint\Powerpoint_Mal\ny\bunn_uten_sf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61125"/>
            <a:ext cx="91916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erlend\Desktop\CBC Powerpoint\Powerpoint_Mal\ny\taglin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9788" y="6572250"/>
            <a:ext cx="2657475" cy="17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C:\Users\erlend\Desktop\CBC Powerpoint\Powerpoint_Mal\ny\sf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6480175"/>
            <a:ext cx="500063"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C:\Users\erlend\Desktop\CBC Powerpoint\Powerpoint_Mal\ny\cbc.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35963" y="5929313"/>
            <a:ext cx="5937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nb-NO" dirty="0"/>
          </a:p>
        </p:txBody>
      </p:sp>
      <p:sp>
        <p:nvSpPr>
          <p:cNvPr id="4" name="Text Placeholder 2"/>
          <p:cNvSpPr>
            <a:spLocks noGrp="1"/>
          </p:cNvSpPr>
          <p:nvPr>
            <p:ph idx="1"/>
          </p:nvPr>
        </p:nvSpPr>
        <p:spPr>
          <a:xfrm>
            <a:off x="457200" y="1214422"/>
            <a:ext cx="8229600" cy="5072098"/>
          </a:xfrm>
          <a:prstGeom prst="rect">
            <a:avLst/>
          </a:prstGeom>
        </p:spPr>
        <p:txBody>
          <a:bodyPr rtlCol="0">
            <a:normAutofit/>
          </a:bodyPr>
          <a:lstStyle/>
          <a:p>
            <a:pPr lvl="0"/>
            <a:r>
              <a:rPr lang="en-US" noProof="0" smtClean="0"/>
              <a:t>Click to edit Master text styles</a:t>
            </a:r>
          </a:p>
        </p:txBody>
      </p:sp>
    </p:spTree>
    <p:extLst>
      <p:ext uri="{BB962C8B-B14F-4D97-AF65-F5344CB8AC3E}">
        <p14:creationId xmlns:p14="http://schemas.microsoft.com/office/powerpoint/2010/main" val="20479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5" descr="C:\Users\erlend\Desktop\CBC Powerpoint\Powerpoint_Mal\ny\cb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5963" y="5929313"/>
            <a:ext cx="5937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nb-NO" dirty="0"/>
          </a:p>
        </p:txBody>
      </p:sp>
      <p:sp>
        <p:nvSpPr>
          <p:cNvPr id="7" name="Text Placeholder 2"/>
          <p:cNvSpPr>
            <a:spLocks noGrp="1"/>
          </p:cNvSpPr>
          <p:nvPr>
            <p:ph idx="1"/>
          </p:nvPr>
        </p:nvSpPr>
        <p:spPr>
          <a:xfrm>
            <a:off x="457200" y="1214422"/>
            <a:ext cx="8229600" cy="5072098"/>
          </a:xfrm>
          <a:prstGeom prst="rect">
            <a:avLst/>
          </a:prstGeom>
        </p:spPr>
        <p:txBody>
          <a:bodyPr rtlCol="0">
            <a:normAutofit/>
          </a:bodyPr>
          <a:lstStyle/>
          <a:p>
            <a:pPr lvl="0"/>
            <a:r>
              <a:rPr lang="en-US" noProof="0" smtClean="0"/>
              <a:t>Click to edit Master text styles</a:t>
            </a:r>
          </a:p>
        </p:txBody>
      </p:sp>
    </p:spTree>
    <p:extLst>
      <p:ext uri="{BB962C8B-B14F-4D97-AF65-F5344CB8AC3E}">
        <p14:creationId xmlns:p14="http://schemas.microsoft.com/office/powerpoint/2010/main" val="2368906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6762B35-86DA-4D2B-9B63-43C0F3807999}" type="datetimeFigureOut">
              <a:rPr lang="en-US" smtClean="0"/>
              <a:t>12/06/15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4936105-8B5F-4408-BC14-8696045F7AF0}" type="slidenum">
              <a:rPr lang="en-US" smtClean="0"/>
              <a:t>‹#›</a:t>
            </a:fld>
            <a:endParaRPr lang="en-US"/>
          </a:p>
        </p:txBody>
      </p:sp>
    </p:spTree>
    <p:extLst>
      <p:ext uri="{BB962C8B-B14F-4D97-AF65-F5344CB8AC3E}">
        <p14:creationId xmlns:p14="http://schemas.microsoft.com/office/powerpoint/2010/main" val="2614240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b-NO" smtClean="0"/>
          </a:p>
        </p:txBody>
      </p:sp>
      <p:sp>
        <p:nvSpPr>
          <p:cNvPr id="1027" name="Text Placeholder 2"/>
          <p:cNvSpPr>
            <a:spLocks noGrp="1"/>
          </p:cNvSpPr>
          <p:nvPr>
            <p:ph type="body" idx="1"/>
          </p:nvPr>
        </p:nvSpPr>
        <p:spPr bwMode="auto">
          <a:xfrm>
            <a:off x="457200" y="1214438"/>
            <a:ext cx="8229600" cy="507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smtClean="0"/>
          </a:p>
        </p:txBody>
      </p:sp>
      <p:sp>
        <p:nvSpPr>
          <p:cNvPr id="5" name="Footer Placeholder 4"/>
          <p:cNvSpPr>
            <a:spLocks noGrp="1"/>
          </p:cNvSpPr>
          <p:nvPr>
            <p:ph type="ftr" sz="quarter" idx="3"/>
          </p:nvPr>
        </p:nvSpPr>
        <p:spPr>
          <a:xfrm>
            <a:off x="4357688" y="6492875"/>
            <a:ext cx="3000375" cy="365125"/>
          </a:xfrm>
          <a:prstGeom prst="rect">
            <a:avLst/>
          </a:prstGeom>
        </p:spPr>
        <p:txBody>
          <a:bodyPr vert="horz" lIns="91440" tIns="45720" rIns="91440" bIns="45720" rtlCol="0" anchor="ctr"/>
          <a:lstStyle>
            <a:lvl1pPr algn="ctr" fontAlgn="auto">
              <a:spcBef>
                <a:spcPts val="0"/>
              </a:spcBef>
              <a:spcAft>
                <a:spcPts val="0"/>
              </a:spcAft>
              <a:defRPr sz="900" spc="120" baseline="0">
                <a:solidFill>
                  <a:schemeClr val="bg1"/>
                </a:solidFill>
                <a:latin typeface="Helvetica"/>
                <a:cs typeface="+mn-cs"/>
              </a:defRPr>
            </a:lvl1pPr>
          </a:lstStyle>
          <a:p>
            <a:pPr>
              <a:defRPr/>
            </a:pPr>
            <a:r>
              <a:rPr lang="nb-NO"/>
              <a:t>- a part of Simula Research Laboratory</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rtl="0" eaLnBrk="1" fontAlgn="base" hangingPunct="1">
        <a:spcBef>
          <a:spcPct val="0"/>
        </a:spcBef>
        <a:spcAft>
          <a:spcPct val="0"/>
        </a:spcAft>
        <a:defRPr sz="2800" kern="1200">
          <a:solidFill>
            <a:srgbClr val="9A090C"/>
          </a:solidFill>
          <a:latin typeface="HelveticaNeueLT Std" pitchFamily="34" charset="0"/>
          <a:ea typeface="+mj-ea"/>
          <a:cs typeface="+mj-cs"/>
        </a:defRPr>
      </a:lvl1pPr>
      <a:lvl2pPr algn="l" rtl="0" eaLnBrk="1" fontAlgn="base" hangingPunct="1">
        <a:spcBef>
          <a:spcPct val="0"/>
        </a:spcBef>
        <a:spcAft>
          <a:spcPct val="0"/>
        </a:spcAft>
        <a:defRPr sz="2800">
          <a:solidFill>
            <a:srgbClr val="9A090C"/>
          </a:solidFill>
          <a:latin typeface="HelveticaNeueLT Std" pitchFamily="34" charset="0"/>
        </a:defRPr>
      </a:lvl2pPr>
      <a:lvl3pPr algn="l" rtl="0" eaLnBrk="1" fontAlgn="base" hangingPunct="1">
        <a:spcBef>
          <a:spcPct val="0"/>
        </a:spcBef>
        <a:spcAft>
          <a:spcPct val="0"/>
        </a:spcAft>
        <a:defRPr sz="2800">
          <a:solidFill>
            <a:srgbClr val="9A090C"/>
          </a:solidFill>
          <a:latin typeface="HelveticaNeueLT Std" pitchFamily="34" charset="0"/>
        </a:defRPr>
      </a:lvl3pPr>
      <a:lvl4pPr algn="l" rtl="0" eaLnBrk="1" fontAlgn="base" hangingPunct="1">
        <a:spcBef>
          <a:spcPct val="0"/>
        </a:spcBef>
        <a:spcAft>
          <a:spcPct val="0"/>
        </a:spcAft>
        <a:defRPr sz="2800">
          <a:solidFill>
            <a:srgbClr val="9A090C"/>
          </a:solidFill>
          <a:latin typeface="HelveticaNeueLT Std" pitchFamily="34" charset="0"/>
        </a:defRPr>
      </a:lvl4pPr>
      <a:lvl5pPr algn="l" rtl="0" eaLnBrk="1" fontAlgn="base" hangingPunct="1">
        <a:spcBef>
          <a:spcPct val="0"/>
        </a:spcBef>
        <a:spcAft>
          <a:spcPct val="0"/>
        </a:spcAft>
        <a:defRPr sz="2800">
          <a:solidFill>
            <a:srgbClr val="9A090C"/>
          </a:solidFill>
          <a:latin typeface="HelveticaNeueLT Std" pitchFamily="34" charset="0"/>
        </a:defRPr>
      </a:lvl5pPr>
      <a:lvl6pPr marL="457200" algn="l" rtl="0" eaLnBrk="1" fontAlgn="base" hangingPunct="1">
        <a:spcBef>
          <a:spcPct val="0"/>
        </a:spcBef>
        <a:spcAft>
          <a:spcPct val="0"/>
        </a:spcAft>
        <a:defRPr sz="2800">
          <a:solidFill>
            <a:srgbClr val="9A090C"/>
          </a:solidFill>
          <a:latin typeface="Helvetica"/>
        </a:defRPr>
      </a:lvl6pPr>
      <a:lvl7pPr marL="914400" algn="l" rtl="0" eaLnBrk="1" fontAlgn="base" hangingPunct="1">
        <a:spcBef>
          <a:spcPct val="0"/>
        </a:spcBef>
        <a:spcAft>
          <a:spcPct val="0"/>
        </a:spcAft>
        <a:defRPr sz="2800">
          <a:solidFill>
            <a:srgbClr val="9A090C"/>
          </a:solidFill>
          <a:latin typeface="Helvetica"/>
        </a:defRPr>
      </a:lvl7pPr>
      <a:lvl8pPr marL="1371600" algn="l" rtl="0" eaLnBrk="1" fontAlgn="base" hangingPunct="1">
        <a:spcBef>
          <a:spcPct val="0"/>
        </a:spcBef>
        <a:spcAft>
          <a:spcPct val="0"/>
        </a:spcAft>
        <a:defRPr sz="2800">
          <a:solidFill>
            <a:srgbClr val="9A090C"/>
          </a:solidFill>
          <a:latin typeface="Helvetica"/>
        </a:defRPr>
      </a:lvl8pPr>
      <a:lvl9pPr marL="1828800" algn="l" rtl="0" eaLnBrk="1" fontAlgn="base" hangingPunct="1">
        <a:spcBef>
          <a:spcPct val="0"/>
        </a:spcBef>
        <a:spcAft>
          <a:spcPct val="0"/>
        </a:spcAft>
        <a:defRPr sz="2800">
          <a:solidFill>
            <a:srgbClr val="9A090C"/>
          </a:solidFill>
          <a:latin typeface="Helvetica"/>
        </a:defRPr>
      </a:lvl9pPr>
    </p:titleStyle>
    <p:bodyStyle>
      <a:lvl1pPr marL="179388" indent="-179388" algn="l" rtl="0" eaLnBrk="1" fontAlgn="base" hangingPunct="1">
        <a:spcBef>
          <a:spcPct val="20000"/>
        </a:spcBef>
        <a:spcAft>
          <a:spcPct val="0"/>
        </a:spcAft>
        <a:buClr>
          <a:srgbClr val="9A090C"/>
        </a:buClr>
        <a:buFont typeface="Arial" pitchFamily="34" charset="0"/>
        <a:buChar char="•"/>
        <a:defRPr sz="2400" kern="1200">
          <a:solidFill>
            <a:schemeClr val="tx1"/>
          </a:solidFill>
          <a:latin typeface="HelveticaNeueLT Std" pitchFamily="34" charset="0"/>
          <a:ea typeface="+mn-ea"/>
          <a:cs typeface="Arial" pitchFamily="34" charset="0"/>
        </a:defRPr>
      </a:lvl1pPr>
      <a:lvl2pPr marL="574675" indent="-215900" algn="l" rtl="0" eaLnBrk="1" fontAlgn="base" hangingPunct="1">
        <a:spcBef>
          <a:spcPct val="20000"/>
        </a:spcBef>
        <a:spcAft>
          <a:spcPct val="0"/>
        </a:spcAft>
        <a:buClr>
          <a:srgbClr val="9A090C"/>
        </a:buClr>
        <a:buFont typeface="Arial" pitchFamily="34" charset="0"/>
        <a:buChar char="•"/>
        <a:defRPr sz="2000" kern="1200">
          <a:solidFill>
            <a:schemeClr val="tx1"/>
          </a:solidFill>
          <a:latin typeface="HelveticaNeueLT Std" pitchFamily="34" charset="0"/>
          <a:ea typeface="+mn-ea"/>
          <a:cs typeface="Arial" pitchFamily="34" charset="0"/>
        </a:defRPr>
      </a:lvl2pPr>
      <a:lvl3pPr marL="935038" indent="-215900" algn="l" rtl="0" eaLnBrk="1" fontAlgn="base" hangingPunct="1">
        <a:spcBef>
          <a:spcPct val="20000"/>
        </a:spcBef>
        <a:spcAft>
          <a:spcPct val="0"/>
        </a:spcAft>
        <a:buClr>
          <a:srgbClr val="9A090C"/>
        </a:buClr>
        <a:buFont typeface="Arial" pitchFamily="34" charset="0"/>
        <a:buChar char="•"/>
        <a:defRPr sz="2000" kern="1200">
          <a:solidFill>
            <a:schemeClr val="tx1"/>
          </a:solidFill>
          <a:latin typeface="HelveticaNeueLT Std" pitchFamily="34" charset="0"/>
          <a:ea typeface="+mn-ea"/>
          <a:cs typeface="Arial" pitchFamily="34" charset="0"/>
        </a:defRPr>
      </a:lvl3pPr>
      <a:lvl4pPr marL="1295400" indent="-215900" algn="l" rtl="0" eaLnBrk="1" fontAlgn="base" hangingPunct="1">
        <a:spcBef>
          <a:spcPct val="20000"/>
        </a:spcBef>
        <a:spcAft>
          <a:spcPct val="0"/>
        </a:spcAft>
        <a:buClr>
          <a:srgbClr val="9A090C"/>
        </a:buClr>
        <a:buFont typeface="Arial" pitchFamily="34" charset="0"/>
        <a:buChar char="•"/>
        <a:defRPr sz="2000" kern="1200">
          <a:solidFill>
            <a:schemeClr val="tx1"/>
          </a:solidFill>
          <a:latin typeface="HelveticaNeueLT Std" pitchFamily="34" charset="0"/>
          <a:ea typeface="+mn-ea"/>
          <a:cs typeface="Arial" pitchFamily="34" charset="0"/>
        </a:defRPr>
      </a:lvl4pPr>
      <a:lvl5pPr marL="1655763" indent="-215900" algn="l" rtl="0" eaLnBrk="1" fontAlgn="base" hangingPunct="1">
        <a:spcBef>
          <a:spcPct val="20000"/>
        </a:spcBef>
        <a:spcAft>
          <a:spcPct val="0"/>
        </a:spcAft>
        <a:buClr>
          <a:srgbClr val="9A090C"/>
        </a:buClr>
        <a:buFont typeface="Arial" pitchFamily="34" charset="0"/>
        <a:buChar char="•"/>
        <a:defRPr kern="1200">
          <a:solidFill>
            <a:schemeClr val="tx1"/>
          </a:solidFill>
          <a:latin typeface="HelveticaNeueLT Std"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7.jpg"/><Relationship Id="rId5"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gif"/><Relationship Id="rId3" Type="http://schemas.openxmlformats.org/officeDocument/2006/relationships/image" Target="../media/image1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image" Target="../media/image13.png"/><Relationship Id="rId10" Type="http://schemas.openxmlformats.org/officeDocument/2006/relationships/image" Target="../media/image14.png"/><Relationship Id="rId1" Type="http://schemas.openxmlformats.org/officeDocument/2006/relationships/tags" Target="../tags/tag1.xml"/><Relationship Id="rId2"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emf"/><Relationship Id="rId3" Type="http://schemas.openxmlformats.org/officeDocument/2006/relationships/image" Target="../media/image1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4.xml"/><Relationship Id="rId5" Type="http://schemas.openxmlformats.org/officeDocument/2006/relationships/image" Target="../media/image20.png"/><Relationship Id="rId1" Type="http://schemas.microsoft.com/office/2007/relationships/media" Target="../media/media1.mp4"/><Relationship Id="rId2" Type="http://schemas.openxmlformats.org/officeDocument/2006/relationships/video" Target="../media/media1.mp4"/></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5.xml"/><Relationship Id="rId5" Type="http://schemas.openxmlformats.org/officeDocument/2006/relationships/image" Target="../media/image21.png"/><Relationship Id="rId1" Type="http://schemas.microsoft.com/office/2007/relationships/media" Target="../media/media2.mp4"/><Relationship Id="rId2" Type="http://schemas.openxmlformats.org/officeDocument/2006/relationships/video" Target="../media/media2.mp4"/></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2.png"/><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4.png"/><Relationship Id="rId3"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0.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6.emf"/></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folk.uio.no/kent-and/karen_thesi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304800" y="381000"/>
            <a:ext cx="7943850" cy="2438400"/>
          </a:xfrm>
        </p:spPr>
        <p:txBody>
          <a:bodyPr/>
          <a:lstStyle/>
          <a:p>
            <a:r>
              <a:rPr lang="en-GB" dirty="0" smtClean="0"/>
              <a:t>Computational modelling of the biomechanics in the central nervous system </a:t>
            </a:r>
            <a:br>
              <a:rPr lang="en-GB" dirty="0" smtClean="0"/>
            </a:br>
            <a:r>
              <a:rPr lang="en-GB" dirty="0"/>
              <a:t> </a:t>
            </a:r>
            <a:r>
              <a:rPr lang="en-GB" dirty="0" smtClean="0"/>
              <a:t>            </a:t>
            </a:r>
            <a:r>
              <a:rPr lang="en-US" dirty="0" smtClean="0"/>
              <a:t>–</a:t>
            </a:r>
            <a:r>
              <a:rPr lang="en-GB" dirty="0" smtClean="0"/>
              <a:t> </a:t>
            </a:r>
            <a:r>
              <a:rPr lang="en-GB" dirty="0" err="1" smtClean="0"/>
              <a:t>Chiari</a:t>
            </a:r>
            <a:r>
              <a:rPr lang="en-GB" dirty="0" smtClean="0"/>
              <a:t> and </a:t>
            </a:r>
            <a:r>
              <a:rPr lang="en-GB" dirty="0" err="1" smtClean="0"/>
              <a:t>syringomyelia</a:t>
            </a:r>
            <a:r>
              <a:rPr lang="en-GB" dirty="0" smtClean="0"/>
              <a:t> </a:t>
            </a:r>
          </a:p>
        </p:txBody>
      </p:sp>
      <p:sp>
        <p:nvSpPr>
          <p:cNvPr id="3" name="Subtitle 2"/>
          <p:cNvSpPr>
            <a:spLocks noGrp="1"/>
          </p:cNvSpPr>
          <p:nvPr>
            <p:ph type="subTitle" idx="1"/>
          </p:nvPr>
        </p:nvSpPr>
        <p:spPr>
          <a:xfrm>
            <a:off x="1295400" y="3124200"/>
            <a:ext cx="7000875" cy="2590800"/>
          </a:xfrm>
        </p:spPr>
        <p:txBody>
          <a:bodyPr/>
          <a:lstStyle/>
          <a:p>
            <a:pPr eaLnBrk="1" hangingPunct="1">
              <a:defRPr/>
            </a:pPr>
            <a:endParaRPr lang="nb-NO" dirty="0" smtClean="0"/>
          </a:p>
          <a:p>
            <a:pPr eaLnBrk="1" hangingPunct="1">
              <a:defRPr/>
            </a:pPr>
            <a:r>
              <a:rPr lang="nb-NO" dirty="0" smtClean="0">
                <a:solidFill>
                  <a:schemeClr val="tx1"/>
                </a:solidFill>
              </a:rPr>
              <a:t>Kent-Andre Mardal</a:t>
            </a:r>
          </a:p>
          <a:p>
            <a:pPr>
              <a:defRPr/>
            </a:pPr>
            <a:r>
              <a:rPr lang="nb-NO" dirty="0">
                <a:solidFill>
                  <a:schemeClr val="tx1"/>
                </a:solidFill>
              </a:rPr>
              <a:t>Dept. </a:t>
            </a:r>
            <a:r>
              <a:rPr lang="nb-NO" dirty="0" err="1">
                <a:solidFill>
                  <a:schemeClr val="tx1"/>
                </a:solidFill>
              </a:rPr>
              <a:t>of</a:t>
            </a:r>
            <a:r>
              <a:rPr lang="nb-NO" dirty="0">
                <a:solidFill>
                  <a:schemeClr val="tx1"/>
                </a:solidFill>
              </a:rPr>
              <a:t> </a:t>
            </a:r>
            <a:r>
              <a:rPr lang="nb-NO" dirty="0" err="1">
                <a:solidFill>
                  <a:schemeClr val="tx1"/>
                </a:solidFill>
              </a:rPr>
              <a:t>Mathematics</a:t>
            </a:r>
            <a:r>
              <a:rPr lang="nb-NO" dirty="0">
                <a:solidFill>
                  <a:schemeClr val="tx1"/>
                </a:solidFill>
              </a:rPr>
              <a:t>, </a:t>
            </a:r>
          </a:p>
          <a:p>
            <a:pPr>
              <a:defRPr/>
            </a:pPr>
            <a:r>
              <a:rPr lang="nb-NO" dirty="0" err="1">
                <a:solidFill>
                  <a:schemeClr val="tx1"/>
                </a:solidFill>
              </a:rPr>
              <a:t>University</a:t>
            </a:r>
            <a:r>
              <a:rPr lang="nb-NO" dirty="0">
                <a:solidFill>
                  <a:schemeClr val="tx1"/>
                </a:solidFill>
              </a:rPr>
              <a:t> </a:t>
            </a:r>
            <a:r>
              <a:rPr lang="nb-NO" dirty="0" err="1">
                <a:solidFill>
                  <a:schemeClr val="tx1"/>
                </a:solidFill>
              </a:rPr>
              <a:t>of</a:t>
            </a:r>
            <a:r>
              <a:rPr lang="nb-NO" dirty="0">
                <a:solidFill>
                  <a:schemeClr val="tx1"/>
                </a:solidFill>
              </a:rPr>
              <a:t> </a:t>
            </a:r>
            <a:r>
              <a:rPr lang="nb-NO" dirty="0" smtClean="0">
                <a:solidFill>
                  <a:schemeClr val="tx1"/>
                </a:solidFill>
              </a:rPr>
              <a:t>Oslo / </a:t>
            </a:r>
            <a:endParaRPr lang="nb-NO" dirty="0">
              <a:solidFill>
                <a:schemeClr val="tx1"/>
              </a:solidFill>
            </a:endParaRPr>
          </a:p>
          <a:p>
            <a:pPr eaLnBrk="1" hangingPunct="1">
              <a:defRPr/>
            </a:pPr>
            <a:r>
              <a:rPr lang="nb-NO" dirty="0" smtClean="0">
                <a:solidFill>
                  <a:schemeClr val="tx1"/>
                </a:solidFill>
              </a:rPr>
              <a:t>Center of Biomedical Computing, </a:t>
            </a:r>
          </a:p>
          <a:p>
            <a:pPr eaLnBrk="1" hangingPunct="1">
              <a:defRPr/>
            </a:pPr>
            <a:r>
              <a:rPr lang="nb-NO" dirty="0" smtClean="0">
                <a:solidFill>
                  <a:schemeClr val="tx1"/>
                </a:solidFill>
              </a:rPr>
              <a:t>Simula Research Laboratory </a:t>
            </a:r>
          </a:p>
        </p:txBody>
      </p:sp>
      <p:pic>
        <p:nvPicPr>
          <p:cNvPr id="8196" name="Picture 5" descr="C:\Users\erlend\Desktop\CBC Powerpoint\Powerpoint_Mal\ny\cbc_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533400"/>
            <a:ext cx="3259931"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76200"/>
            <a:ext cx="7029472" cy="1214446"/>
          </a:xfrm>
        </p:spPr>
        <p:txBody>
          <a:bodyPr/>
          <a:lstStyle/>
          <a:p>
            <a:r>
              <a:rPr lang="nb-NO" dirty="0" smtClean="0"/>
              <a:t>Outline</a:t>
            </a:r>
            <a:endParaRPr lang="nb-NO" dirty="0"/>
          </a:p>
        </p:txBody>
      </p:sp>
      <p:sp>
        <p:nvSpPr>
          <p:cNvPr id="3" name="Subtitle 2"/>
          <p:cNvSpPr>
            <a:spLocks noGrp="1"/>
          </p:cNvSpPr>
          <p:nvPr>
            <p:ph type="subTitle" idx="1"/>
          </p:nvPr>
        </p:nvSpPr>
        <p:spPr>
          <a:xfrm>
            <a:off x="1428728" y="1447800"/>
            <a:ext cx="7000924" cy="4572000"/>
          </a:xfrm>
        </p:spPr>
        <p:txBody>
          <a:bodyPr/>
          <a:lstStyle/>
          <a:p>
            <a:r>
              <a:rPr lang="en-US" sz="2000" dirty="0" smtClean="0">
                <a:solidFill>
                  <a:schemeClr val="tx1"/>
                </a:solidFill>
              </a:rPr>
              <a:t>Grand Challenge: mechanical remodeling (plasticity) of the central nervous system (as a function of time, age or pathological condition)</a:t>
            </a:r>
          </a:p>
          <a:p>
            <a:endParaRPr lang="en-US" sz="2000" dirty="0">
              <a:solidFill>
                <a:schemeClr val="tx1"/>
              </a:solidFill>
            </a:endParaRPr>
          </a:p>
          <a:p>
            <a:r>
              <a:rPr lang="en-US" sz="2000" dirty="0" smtClean="0">
                <a:solidFill>
                  <a:schemeClr val="tx1"/>
                </a:solidFill>
              </a:rPr>
              <a:t>Why the </a:t>
            </a:r>
            <a:r>
              <a:rPr lang="en-US" sz="2000" dirty="0" err="1" smtClean="0">
                <a:solidFill>
                  <a:schemeClr val="tx1"/>
                </a:solidFill>
              </a:rPr>
              <a:t>Chiari</a:t>
            </a:r>
            <a:r>
              <a:rPr lang="en-US" sz="2000" dirty="0" smtClean="0">
                <a:solidFill>
                  <a:schemeClr val="tx1"/>
                </a:solidFill>
              </a:rPr>
              <a:t> malformation is a good starting point and why we believe it is mechanically driven</a:t>
            </a:r>
          </a:p>
          <a:p>
            <a:endParaRPr lang="en-US" sz="2000" dirty="0">
              <a:solidFill>
                <a:schemeClr val="tx1"/>
              </a:solidFill>
            </a:endParaRPr>
          </a:p>
          <a:p>
            <a:r>
              <a:rPr lang="en-US" sz="2000" dirty="0" smtClean="0">
                <a:solidFill>
                  <a:schemeClr val="tx1"/>
                </a:solidFill>
              </a:rPr>
              <a:t>The computational problems are complicated: </a:t>
            </a:r>
          </a:p>
          <a:p>
            <a:r>
              <a:rPr lang="en-US" sz="2000" dirty="0" smtClean="0">
                <a:solidFill>
                  <a:schemeClr val="tx1"/>
                </a:solidFill>
              </a:rPr>
              <a:t>    - transition </a:t>
            </a:r>
          </a:p>
          <a:p>
            <a:r>
              <a:rPr lang="en-US" sz="2000" dirty="0" smtClean="0">
                <a:solidFill>
                  <a:schemeClr val="tx1"/>
                </a:solidFill>
              </a:rPr>
              <a:t>    - </a:t>
            </a:r>
            <a:r>
              <a:rPr lang="en-US" sz="2000" dirty="0" err="1" smtClean="0">
                <a:solidFill>
                  <a:schemeClr val="tx1"/>
                </a:solidFill>
              </a:rPr>
              <a:t>poro</a:t>
            </a:r>
            <a:r>
              <a:rPr lang="en-US" sz="2000" dirty="0" smtClean="0">
                <a:solidFill>
                  <a:schemeClr val="tx1"/>
                </a:solidFill>
              </a:rPr>
              <a:t>-</a:t>
            </a:r>
            <a:r>
              <a:rPr lang="en-US" sz="2000" dirty="0" err="1" smtClean="0">
                <a:solidFill>
                  <a:schemeClr val="tx1"/>
                </a:solidFill>
              </a:rPr>
              <a:t>visco</a:t>
            </a:r>
            <a:r>
              <a:rPr lang="en-US" sz="2000" dirty="0" smtClean="0">
                <a:solidFill>
                  <a:schemeClr val="tx1"/>
                </a:solidFill>
              </a:rPr>
              <a:t>-elastic deformations </a:t>
            </a:r>
          </a:p>
          <a:p>
            <a:r>
              <a:rPr lang="en-US" sz="2000" dirty="0" smtClean="0">
                <a:solidFill>
                  <a:schemeClr val="tx1"/>
                </a:solidFill>
              </a:rPr>
              <a:t>    - coupling between the viscous and porous flow</a:t>
            </a:r>
          </a:p>
          <a:p>
            <a:endParaRPr lang="en-US" sz="2000" dirty="0">
              <a:solidFill>
                <a:schemeClr val="tx1"/>
              </a:solidFill>
            </a:endParaRPr>
          </a:p>
          <a:p>
            <a:r>
              <a:rPr lang="en-US" sz="2000" dirty="0" smtClean="0">
                <a:solidFill>
                  <a:schemeClr val="tx1"/>
                </a:solidFill>
              </a:rPr>
              <a:t>Some comments about the missing pieces of the puzzle</a:t>
            </a:r>
            <a:r>
              <a:rPr lang="en-US" sz="2000" dirty="0" smtClean="0"/>
              <a:t> </a:t>
            </a:r>
          </a:p>
        </p:txBody>
      </p:sp>
    </p:spTree>
    <p:extLst>
      <p:ext uri="{BB962C8B-B14F-4D97-AF65-F5344CB8AC3E}">
        <p14:creationId xmlns:p14="http://schemas.microsoft.com/office/powerpoint/2010/main" val="36792382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yl_you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181100"/>
            <a:ext cx="2997200" cy="3771900"/>
          </a:xfrm>
          <a:prstGeom prst="rect">
            <a:avLst/>
          </a:prstGeom>
        </p:spPr>
      </p:pic>
      <p:sp>
        <p:nvSpPr>
          <p:cNvPr id="5" name="Title 4"/>
          <p:cNvSpPr>
            <a:spLocks noGrp="1"/>
          </p:cNvSpPr>
          <p:nvPr>
            <p:ph type="ctrTitle"/>
          </p:nvPr>
        </p:nvSpPr>
        <p:spPr>
          <a:xfrm>
            <a:off x="1428728" y="152400"/>
            <a:ext cx="7029472" cy="757246"/>
          </a:xfrm>
        </p:spPr>
        <p:txBody>
          <a:bodyPr/>
          <a:lstStyle/>
          <a:p>
            <a:r>
              <a:rPr lang="en-US" dirty="0" smtClean="0"/>
              <a:t>Remodeling occur as we age </a:t>
            </a:r>
            <a:endParaRPr lang="en-US" dirty="0"/>
          </a:p>
        </p:txBody>
      </p:sp>
      <p:pic>
        <p:nvPicPr>
          <p:cNvPr id="6" name="Picture 5" descr="syl_ol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1524000"/>
            <a:ext cx="3492500" cy="2324100"/>
          </a:xfrm>
          <a:prstGeom prst="rect">
            <a:avLst/>
          </a:prstGeom>
        </p:spPr>
      </p:pic>
      <p:sp>
        <p:nvSpPr>
          <p:cNvPr id="7" name="Title 1"/>
          <p:cNvSpPr>
            <a:spLocks noGrp="1"/>
          </p:cNvSpPr>
          <p:nvPr>
            <p:ph type="subTitle" idx="1"/>
          </p:nvPr>
        </p:nvSpPr>
        <p:spPr>
          <a:xfrm>
            <a:off x="1219201" y="5029200"/>
            <a:ext cx="3276600" cy="1143000"/>
          </a:xfrm>
        </p:spPr>
        <p:txBody>
          <a:bodyPr/>
          <a:lstStyle/>
          <a:p>
            <a:r>
              <a:rPr lang="en-US" sz="1400" dirty="0" smtClean="0">
                <a:solidFill>
                  <a:schemeClr val="tx1"/>
                </a:solidFill>
              </a:rPr>
              <a:t>Ventricular volume increase                    </a:t>
            </a:r>
          </a:p>
          <a:p>
            <a:r>
              <a:rPr lang="en-US" sz="1400" dirty="0" smtClean="0">
                <a:solidFill>
                  <a:schemeClr val="tx1"/>
                </a:solidFill>
              </a:rPr>
              <a:t>Grey matter thickness decrease              </a:t>
            </a:r>
          </a:p>
          <a:p>
            <a:r>
              <a:rPr lang="en-US" sz="1400" dirty="0" smtClean="0">
                <a:solidFill>
                  <a:schemeClr val="tx1"/>
                </a:solidFill>
              </a:rPr>
              <a:t>Changes in folding </a:t>
            </a:r>
          </a:p>
          <a:p>
            <a:endParaRPr lang="en-US" sz="1400" dirty="0">
              <a:solidFill>
                <a:schemeClr val="tx1"/>
              </a:solidFill>
            </a:endParaRPr>
          </a:p>
        </p:txBody>
      </p:sp>
      <p:sp>
        <p:nvSpPr>
          <p:cNvPr id="10" name="Title 1"/>
          <p:cNvSpPr txBox="1">
            <a:spLocks/>
          </p:cNvSpPr>
          <p:nvPr/>
        </p:nvSpPr>
        <p:spPr bwMode="auto">
          <a:xfrm>
            <a:off x="4419600" y="5029200"/>
            <a:ext cx="3276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9A090C"/>
              </a:buClr>
              <a:buFont typeface="Arial" pitchFamily="34" charset="0"/>
              <a:buNone/>
              <a:defRPr sz="2400" kern="1200">
                <a:solidFill>
                  <a:schemeClr val="tx1">
                    <a:tint val="75000"/>
                  </a:schemeClr>
                </a:solidFill>
                <a:latin typeface="HelveticaNeueLT Std" pitchFamily="34" charset="0"/>
                <a:ea typeface="+mn-ea"/>
                <a:cs typeface="Arial" pitchFamily="34" charset="0"/>
              </a:defRPr>
            </a:lvl1pPr>
            <a:lvl2pPr marL="457200" indent="0" algn="ctr" rtl="0" eaLnBrk="1" fontAlgn="base" hangingPunct="1">
              <a:spcBef>
                <a:spcPct val="20000"/>
              </a:spcBef>
              <a:spcAft>
                <a:spcPct val="0"/>
              </a:spcAft>
              <a:buClr>
                <a:srgbClr val="9A090C"/>
              </a:buClr>
              <a:buFont typeface="Arial" pitchFamily="34" charset="0"/>
              <a:buNone/>
              <a:defRPr sz="2000" kern="1200">
                <a:solidFill>
                  <a:schemeClr val="tx1">
                    <a:tint val="75000"/>
                  </a:schemeClr>
                </a:solidFill>
                <a:latin typeface="HelveticaNeueLT Std" pitchFamily="34" charset="0"/>
                <a:ea typeface="+mn-ea"/>
                <a:cs typeface="Arial" pitchFamily="34" charset="0"/>
              </a:defRPr>
            </a:lvl2pPr>
            <a:lvl3pPr marL="914400" indent="0" algn="ctr" rtl="0" eaLnBrk="1" fontAlgn="base" hangingPunct="1">
              <a:spcBef>
                <a:spcPct val="20000"/>
              </a:spcBef>
              <a:spcAft>
                <a:spcPct val="0"/>
              </a:spcAft>
              <a:buClr>
                <a:srgbClr val="9A090C"/>
              </a:buClr>
              <a:buFont typeface="Arial" pitchFamily="34" charset="0"/>
              <a:buNone/>
              <a:defRPr sz="2000" kern="1200">
                <a:solidFill>
                  <a:schemeClr val="tx1">
                    <a:tint val="75000"/>
                  </a:schemeClr>
                </a:solidFill>
                <a:latin typeface="HelveticaNeueLT Std" pitchFamily="34" charset="0"/>
                <a:ea typeface="+mn-ea"/>
                <a:cs typeface="Arial" pitchFamily="34" charset="0"/>
              </a:defRPr>
            </a:lvl3pPr>
            <a:lvl4pPr marL="1371600" indent="0" algn="ctr" rtl="0" eaLnBrk="1" fontAlgn="base" hangingPunct="1">
              <a:spcBef>
                <a:spcPct val="20000"/>
              </a:spcBef>
              <a:spcAft>
                <a:spcPct val="0"/>
              </a:spcAft>
              <a:buClr>
                <a:srgbClr val="9A090C"/>
              </a:buClr>
              <a:buFont typeface="Arial" pitchFamily="34" charset="0"/>
              <a:buNone/>
              <a:defRPr sz="2000" kern="1200">
                <a:solidFill>
                  <a:schemeClr val="tx1">
                    <a:tint val="75000"/>
                  </a:schemeClr>
                </a:solidFill>
                <a:latin typeface="HelveticaNeueLT Std" pitchFamily="34" charset="0"/>
                <a:ea typeface="+mn-ea"/>
                <a:cs typeface="Arial" pitchFamily="34" charset="0"/>
              </a:defRPr>
            </a:lvl4pPr>
            <a:lvl5pPr marL="1828800" indent="0" algn="ctr" rtl="0" eaLnBrk="1" fontAlgn="base" hangingPunct="1">
              <a:spcBef>
                <a:spcPct val="20000"/>
              </a:spcBef>
              <a:spcAft>
                <a:spcPct val="0"/>
              </a:spcAft>
              <a:buClr>
                <a:srgbClr val="9A090C"/>
              </a:buClr>
              <a:buFont typeface="Arial" pitchFamily="34" charset="0"/>
              <a:buNone/>
              <a:defRPr kern="1200">
                <a:solidFill>
                  <a:schemeClr val="tx1">
                    <a:tint val="75000"/>
                  </a:schemeClr>
                </a:solidFill>
                <a:latin typeface="HelveticaNeueLT Std"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400" dirty="0">
                <a:solidFill>
                  <a:schemeClr val="tx1"/>
                </a:solidFill>
              </a:rPr>
              <a:t>T</a:t>
            </a:r>
            <a:r>
              <a:rPr lang="en-US" sz="1400" dirty="0" smtClean="0">
                <a:solidFill>
                  <a:schemeClr val="tx1"/>
                </a:solidFill>
              </a:rPr>
              <a:t>issue stiffens </a:t>
            </a:r>
          </a:p>
          <a:p>
            <a:r>
              <a:rPr lang="en-US" sz="1400" dirty="0">
                <a:solidFill>
                  <a:schemeClr val="tx1"/>
                </a:solidFill>
              </a:rPr>
              <a:t>P</a:t>
            </a:r>
            <a:r>
              <a:rPr lang="en-US" sz="1400" dirty="0" smtClean="0">
                <a:solidFill>
                  <a:schemeClr val="tx1"/>
                </a:solidFill>
              </a:rPr>
              <a:t>ermeability decreases</a:t>
            </a:r>
            <a:endParaRPr lang="en-US" sz="1400" dirty="0">
              <a:solidFill>
                <a:schemeClr val="tx1"/>
              </a:solidFill>
            </a:endParaRPr>
          </a:p>
          <a:p>
            <a:r>
              <a:rPr lang="en-US" sz="1400" dirty="0" smtClean="0">
                <a:solidFill>
                  <a:schemeClr val="tx1"/>
                </a:solidFill>
              </a:rPr>
              <a:t>CSF flow changes </a:t>
            </a:r>
          </a:p>
        </p:txBody>
      </p:sp>
    </p:spTree>
    <p:extLst>
      <p:ext uri="{BB962C8B-B14F-4D97-AF65-F5344CB8AC3E}">
        <p14:creationId xmlns:p14="http://schemas.microsoft.com/office/powerpoint/2010/main" val="3855000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228600"/>
            <a:ext cx="7029472" cy="685800"/>
          </a:xfrm>
        </p:spPr>
        <p:txBody>
          <a:bodyPr/>
          <a:lstStyle/>
          <a:p>
            <a:r>
              <a:rPr lang="en-US" dirty="0" smtClean="0"/>
              <a:t>There are individual differences </a:t>
            </a:r>
            <a:endParaRPr lang="en-US" dirty="0"/>
          </a:p>
        </p:txBody>
      </p:sp>
      <p:pic>
        <p:nvPicPr>
          <p:cNvPr id="4" name="Picture 3" descr="allen_you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990600"/>
            <a:ext cx="2247900" cy="2514600"/>
          </a:xfrm>
          <a:prstGeom prst="rect">
            <a:avLst/>
          </a:prstGeom>
        </p:spPr>
      </p:pic>
      <p:pic>
        <p:nvPicPr>
          <p:cNvPr id="5" name="Picture 4" descr="allen_ol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0300" y="3390900"/>
            <a:ext cx="2451100" cy="3314700"/>
          </a:xfrm>
          <a:prstGeom prst="rect">
            <a:avLst/>
          </a:prstGeom>
        </p:spPr>
      </p:pic>
      <p:pic>
        <p:nvPicPr>
          <p:cNvPr id="6" name="Picture 5" descr="syl_ol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4152900"/>
            <a:ext cx="3492500" cy="2324100"/>
          </a:xfrm>
          <a:prstGeom prst="rect">
            <a:avLst/>
          </a:prstGeom>
        </p:spPr>
      </p:pic>
      <p:pic>
        <p:nvPicPr>
          <p:cNvPr id="7" name="Picture 6" descr="syl_youn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0119" y="990600"/>
            <a:ext cx="2300881" cy="2895600"/>
          </a:xfrm>
          <a:prstGeom prst="rect">
            <a:avLst/>
          </a:prstGeom>
        </p:spPr>
      </p:pic>
    </p:spTree>
    <p:extLst>
      <p:ext uri="{BB962C8B-B14F-4D97-AF65-F5344CB8AC3E}">
        <p14:creationId xmlns:p14="http://schemas.microsoft.com/office/powerpoint/2010/main" val="27860744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152400"/>
            <a:ext cx="7029472" cy="1214446"/>
          </a:xfrm>
        </p:spPr>
        <p:txBody>
          <a:bodyPr/>
          <a:lstStyle/>
          <a:p>
            <a:r>
              <a:rPr lang="nb-NO" dirty="0" smtClean="0"/>
              <a:t>Small </a:t>
            </a:r>
            <a:r>
              <a:rPr lang="nb-NO" dirty="0" err="1" smtClean="0"/>
              <a:t>volume</a:t>
            </a:r>
            <a:r>
              <a:rPr lang="nb-NO" dirty="0" smtClean="0"/>
              <a:t> </a:t>
            </a:r>
            <a:r>
              <a:rPr lang="nb-NO" dirty="0" err="1" smtClean="0"/>
              <a:t>changes</a:t>
            </a:r>
            <a:r>
              <a:rPr lang="nb-NO" dirty="0" smtClean="0"/>
              <a:t> </a:t>
            </a:r>
            <a:r>
              <a:rPr lang="nb-NO" dirty="0" err="1" smtClean="0"/>
              <a:t>may</a:t>
            </a:r>
            <a:r>
              <a:rPr lang="nb-NO" dirty="0" smtClean="0"/>
              <a:t> lead to </a:t>
            </a:r>
            <a:r>
              <a:rPr lang="nb-NO" dirty="0" err="1" smtClean="0"/>
              <a:t>large</a:t>
            </a:r>
            <a:r>
              <a:rPr lang="nb-NO" dirty="0" smtClean="0"/>
              <a:t> </a:t>
            </a:r>
            <a:r>
              <a:rPr lang="nb-NO" dirty="0" err="1" smtClean="0"/>
              <a:t>pressure</a:t>
            </a:r>
            <a:r>
              <a:rPr lang="nb-NO" dirty="0" smtClean="0"/>
              <a:t> </a:t>
            </a:r>
            <a:r>
              <a:rPr lang="nb-NO" dirty="0" err="1" smtClean="0"/>
              <a:t>changes</a:t>
            </a:r>
            <a:r>
              <a:rPr lang="nb-NO" dirty="0" smtClean="0"/>
              <a:t> in </a:t>
            </a:r>
            <a:r>
              <a:rPr lang="nb-NO" dirty="0" err="1" smtClean="0"/>
              <a:t>the</a:t>
            </a:r>
            <a:r>
              <a:rPr lang="nb-NO" dirty="0" smtClean="0"/>
              <a:t> </a:t>
            </a:r>
            <a:r>
              <a:rPr lang="nb-NO" dirty="0" err="1" smtClean="0"/>
              <a:t>brain</a:t>
            </a:r>
            <a:endParaRPr lang="nb-NO"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752600"/>
            <a:ext cx="3048000" cy="304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681415"/>
            <a:ext cx="3119185" cy="3119185"/>
          </a:xfrm>
          <a:prstGeom prst="rect">
            <a:avLst/>
          </a:prstGeom>
        </p:spPr>
      </p:pic>
      <p:sp>
        <p:nvSpPr>
          <p:cNvPr id="5" name="TextBox 4"/>
          <p:cNvSpPr txBox="1"/>
          <p:nvPr/>
        </p:nvSpPr>
        <p:spPr>
          <a:xfrm>
            <a:off x="914400" y="5029200"/>
            <a:ext cx="7467600" cy="1477328"/>
          </a:xfrm>
          <a:prstGeom prst="rect">
            <a:avLst/>
          </a:prstGeom>
          <a:noFill/>
        </p:spPr>
        <p:txBody>
          <a:bodyPr wrap="square" rtlCol="0">
            <a:spAutoFit/>
          </a:bodyPr>
          <a:lstStyle/>
          <a:p>
            <a:pPr marL="285750" indent="-285750">
              <a:buFontTx/>
              <a:buChar char="-"/>
            </a:pPr>
            <a:r>
              <a:rPr lang="en-US" dirty="0" smtClean="0"/>
              <a:t>The brain, its arteries and veins pulsate during the cardiac cycle volume changes are ~ 1 ml/s </a:t>
            </a:r>
          </a:p>
          <a:p>
            <a:pPr marL="285750" indent="-285750">
              <a:buFontTx/>
              <a:buChar char="-"/>
            </a:pPr>
            <a:r>
              <a:rPr lang="en-US" dirty="0" smtClean="0"/>
              <a:t>The skull is rigid and changes in volumes causes pressure pulsation</a:t>
            </a:r>
          </a:p>
          <a:p>
            <a:pPr marL="285750" indent="-285750">
              <a:buFontTx/>
              <a:buChar char="-"/>
            </a:pPr>
            <a:r>
              <a:rPr lang="en-US" dirty="0" smtClean="0"/>
              <a:t>The cerebrospinal fluid (water) compensates pressure pulsation by oscillating between the cranium and cervical cavities</a:t>
            </a:r>
            <a:endParaRPr lang="en-US" dirty="0"/>
          </a:p>
        </p:txBody>
      </p:sp>
    </p:spTree>
    <p:extLst>
      <p:ext uri="{BB962C8B-B14F-4D97-AF65-F5344CB8AC3E}">
        <p14:creationId xmlns:p14="http://schemas.microsoft.com/office/powerpoint/2010/main" val="169490299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304800"/>
            <a:ext cx="7029472" cy="1214446"/>
          </a:xfrm>
        </p:spPr>
        <p:txBody>
          <a:bodyPr/>
          <a:lstStyle/>
          <a:p>
            <a:pPr algn="ctr"/>
            <a:r>
              <a:rPr lang="en-US" dirty="0" smtClean="0"/>
              <a:t>Alzheimer disease  / Normal pressure hydrocephalus </a:t>
            </a:r>
            <a:endParaRPr lang="en-US" dirty="0"/>
          </a:p>
        </p:txBody>
      </p:sp>
      <p:pic>
        <p:nvPicPr>
          <p:cNvPr id="4" name="Picture 3" descr="A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066800"/>
            <a:ext cx="8159347" cy="3788598"/>
          </a:xfrm>
          <a:prstGeom prst="rect">
            <a:avLst/>
          </a:prstGeom>
        </p:spPr>
      </p:pic>
      <p:sp>
        <p:nvSpPr>
          <p:cNvPr id="5" name="Title 1"/>
          <p:cNvSpPr>
            <a:spLocks noGrp="1"/>
          </p:cNvSpPr>
          <p:nvPr>
            <p:ph type="subTitle" idx="1"/>
          </p:nvPr>
        </p:nvSpPr>
        <p:spPr>
          <a:xfrm>
            <a:off x="914400" y="5029192"/>
            <a:ext cx="7000924" cy="1143008"/>
          </a:xfrm>
        </p:spPr>
        <p:txBody>
          <a:bodyPr/>
          <a:lstStyle/>
          <a:p>
            <a:r>
              <a:rPr lang="en-US" sz="1400" dirty="0" smtClean="0">
                <a:solidFill>
                  <a:schemeClr val="tx1"/>
                </a:solidFill>
              </a:rPr>
              <a:t>Ventricular volume increase                    </a:t>
            </a:r>
          </a:p>
          <a:p>
            <a:r>
              <a:rPr lang="en-US" sz="1400" dirty="0" err="1" smtClean="0">
                <a:solidFill>
                  <a:schemeClr val="tx1"/>
                </a:solidFill>
              </a:rPr>
              <a:t>Permability</a:t>
            </a:r>
            <a:r>
              <a:rPr lang="en-US" sz="1400" dirty="0" smtClean="0">
                <a:solidFill>
                  <a:schemeClr val="tx1"/>
                </a:solidFill>
              </a:rPr>
              <a:t> and stiffness changes </a:t>
            </a:r>
          </a:p>
          <a:p>
            <a:r>
              <a:rPr lang="en-US" sz="1400" dirty="0" smtClean="0">
                <a:solidFill>
                  <a:schemeClr val="tx1"/>
                </a:solidFill>
              </a:rPr>
              <a:t>Accumulation of plaque (amyloid-beta protein) </a:t>
            </a:r>
          </a:p>
          <a:p>
            <a:r>
              <a:rPr lang="en-US" sz="1400" dirty="0" smtClean="0">
                <a:solidFill>
                  <a:schemeClr val="tx1"/>
                </a:solidFill>
              </a:rPr>
              <a:t>Hyperkinetic flow </a:t>
            </a:r>
          </a:p>
          <a:p>
            <a:r>
              <a:rPr lang="en-US" sz="1400" dirty="0" smtClean="0">
                <a:solidFill>
                  <a:schemeClr val="tx1"/>
                </a:solidFill>
              </a:rPr>
              <a:t>Abnormal intracranial pressure pulsation</a:t>
            </a:r>
            <a:endParaRPr lang="en-US" sz="1400" dirty="0" smtClean="0">
              <a:solidFill>
                <a:schemeClr val="tx1"/>
              </a:solidFill>
            </a:endParaRPr>
          </a:p>
          <a:p>
            <a:endParaRPr lang="en-US" sz="1400" dirty="0">
              <a:solidFill>
                <a:schemeClr val="tx1"/>
              </a:solidFill>
            </a:endParaRPr>
          </a:p>
        </p:txBody>
      </p:sp>
    </p:spTree>
    <p:extLst>
      <p:ext uri="{BB962C8B-B14F-4D97-AF65-F5344CB8AC3E}">
        <p14:creationId xmlns:p14="http://schemas.microsoft.com/office/powerpoint/2010/main" val="204760274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14354"/>
            <a:ext cx="7029472" cy="1214446"/>
          </a:xfrm>
        </p:spPr>
        <p:txBody>
          <a:bodyPr/>
          <a:lstStyle/>
          <a:p>
            <a:r>
              <a:rPr lang="en-US" dirty="0" smtClean="0"/>
              <a:t>Some examples of mechanically driven remodeling (</a:t>
            </a:r>
            <a:r>
              <a:rPr lang="en-US" dirty="0" err="1" smtClean="0"/>
              <a:t>Mechanotransduction</a:t>
            </a:r>
            <a:r>
              <a:rPr lang="en-US" dirty="0" smtClean="0"/>
              <a:t>):</a:t>
            </a:r>
            <a:endParaRPr lang="en-US" dirty="0"/>
          </a:p>
        </p:txBody>
      </p:sp>
      <p:sp>
        <p:nvSpPr>
          <p:cNvPr id="4" name="TextBox 3"/>
          <p:cNvSpPr txBox="1"/>
          <p:nvPr/>
        </p:nvSpPr>
        <p:spPr>
          <a:xfrm>
            <a:off x="1219200" y="2057400"/>
            <a:ext cx="7084053" cy="3139321"/>
          </a:xfrm>
          <a:prstGeom prst="rect">
            <a:avLst/>
          </a:prstGeom>
          <a:noFill/>
        </p:spPr>
        <p:txBody>
          <a:bodyPr wrap="none" rtlCol="0">
            <a:spAutoFit/>
          </a:bodyPr>
          <a:lstStyle/>
          <a:p>
            <a:r>
              <a:rPr lang="en-US" dirty="0" smtClean="0"/>
              <a:t>Examples of </a:t>
            </a:r>
            <a:r>
              <a:rPr lang="en-US" dirty="0" err="1" smtClean="0"/>
              <a:t>mechanotransduction</a:t>
            </a:r>
            <a:r>
              <a:rPr lang="en-US" dirty="0" smtClean="0"/>
              <a:t>: </a:t>
            </a:r>
          </a:p>
          <a:p>
            <a:pPr marL="285750" indent="-285750">
              <a:buFontTx/>
              <a:buChar char="-"/>
            </a:pPr>
            <a:r>
              <a:rPr lang="en-US" dirty="0" smtClean="0"/>
              <a:t>Bone grows under stress  </a:t>
            </a:r>
          </a:p>
          <a:p>
            <a:pPr marL="285750" indent="-285750">
              <a:buFontTx/>
              <a:buChar char="-"/>
            </a:pPr>
            <a:r>
              <a:rPr lang="en-US" dirty="0" smtClean="0"/>
              <a:t>Arteries grow stiff (the wall thickens) under high blood pressure </a:t>
            </a:r>
          </a:p>
          <a:p>
            <a:pPr marL="285750" indent="-285750">
              <a:buFontTx/>
              <a:buChar char="-"/>
            </a:pPr>
            <a:r>
              <a:rPr lang="en-US" dirty="0" smtClean="0"/>
              <a:t>Arteries expand radially under high flow velocities (high shear)</a:t>
            </a:r>
          </a:p>
          <a:p>
            <a:pPr marL="285750" indent="-285750">
              <a:buFontTx/>
              <a:buChar char="-"/>
            </a:pPr>
            <a:endParaRPr lang="en-US" dirty="0" smtClean="0"/>
          </a:p>
          <a:p>
            <a:endParaRPr lang="en-US" dirty="0" smtClean="0"/>
          </a:p>
          <a:p>
            <a:r>
              <a:rPr lang="en-US" dirty="0" smtClean="0"/>
              <a:t>Little is known about the biomechanical remodeling of tissue in the </a:t>
            </a:r>
          </a:p>
          <a:p>
            <a:r>
              <a:rPr lang="en-US" dirty="0" smtClean="0"/>
              <a:t>central nervous system </a:t>
            </a:r>
          </a:p>
          <a:p>
            <a:r>
              <a:rPr lang="en-US" dirty="0" smtClean="0"/>
              <a:t>(although we know that there is a general shrinkage, stiffening and </a:t>
            </a:r>
          </a:p>
          <a:p>
            <a:r>
              <a:rPr lang="en-US" dirty="0"/>
              <a:t> </a:t>
            </a:r>
            <a:r>
              <a:rPr lang="en-US" dirty="0" smtClean="0"/>
              <a:t>reduction of porosity as we age)</a:t>
            </a:r>
          </a:p>
          <a:p>
            <a:endParaRPr lang="en-US" dirty="0"/>
          </a:p>
        </p:txBody>
      </p:sp>
    </p:spTree>
    <p:extLst>
      <p:ext uri="{BB962C8B-B14F-4D97-AF65-F5344CB8AC3E}">
        <p14:creationId xmlns:p14="http://schemas.microsoft.com/office/powerpoint/2010/main" val="15171777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t>Chiari</a:t>
            </a:r>
            <a:r>
              <a:rPr lang="en-US" dirty="0" smtClean="0"/>
              <a:t> I is a medical condition where part of the brain is displaced into the spinal canal</a:t>
            </a:r>
            <a:endParaRPr lang="nb-NO" dirty="0"/>
          </a:p>
        </p:txBody>
      </p:sp>
      <p:sp>
        <p:nvSpPr>
          <p:cNvPr id="3" name="Text Box 5"/>
          <p:cNvSpPr txBox="1">
            <a:spLocks noChangeArrowheads="1"/>
          </p:cNvSpPr>
          <p:nvPr/>
        </p:nvSpPr>
        <p:spPr bwMode="auto">
          <a:xfrm>
            <a:off x="0" y="1196752"/>
            <a:ext cx="8997950" cy="954107"/>
          </a:xfrm>
          <a:prstGeom prst="rect">
            <a:avLst/>
          </a:prstGeom>
          <a:noFill/>
          <a:ln w="9525">
            <a:noFill/>
            <a:miter lim="800000"/>
            <a:headEnd/>
            <a:tailEnd/>
          </a:ln>
        </p:spPr>
        <p:txBody>
          <a:bodyPr wrap="square">
            <a:spAutoFit/>
          </a:bodyPr>
          <a:lstStyle/>
          <a:p>
            <a:pPr eaLnBrk="0" hangingPunct="0"/>
            <a:r>
              <a:rPr lang="en-US" sz="2800" dirty="0" smtClean="0"/>
              <a:t/>
            </a:r>
            <a:br>
              <a:rPr lang="en-US" sz="2800" dirty="0" smtClean="0"/>
            </a:br>
            <a:endParaRPr lang="en-US" sz="2800" dirty="0">
              <a:solidFill>
                <a:srgbClr val="000000"/>
              </a:solidFill>
            </a:endParaRPr>
          </a:p>
        </p:txBody>
      </p:sp>
      <p:graphicFrame>
        <p:nvGraphicFramePr>
          <p:cNvPr id="5" name="Content Placeholder 24"/>
          <p:cNvGraphicFramePr>
            <a:graphicFrameLocks noGrp="1"/>
          </p:cNvGraphicFramePr>
          <p:nvPr>
            <p:ph idx="1"/>
          </p:nvPr>
        </p:nvGraphicFramePr>
        <p:xfrm>
          <a:off x="323528" y="5517232"/>
          <a:ext cx="7992888" cy="841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0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1371600"/>
            <a:ext cx="33213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1371600"/>
            <a:ext cx="336192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0394105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A healthy person and a Chiari patient with syrinxes</a:t>
            </a:r>
            <a:endParaRPr lang="nb-NO" dirty="0"/>
          </a:p>
        </p:txBody>
      </p:sp>
      <p:pic>
        <p:nvPicPr>
          <p:cNvPr id="11" name="Content Placeholder 10"/>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214438"/>
            <a:ext cx="3381283" cy="5072062"/>
          </a:xfrm>
          <a:prstGeom prst="rect">
            <a:avLst/>
          </a:prstGeom>
          <a:solidFill>
            <a:srgbClr val="FFFFFF"/>
          </a:solidFill>
          <a:ln>
            <a:noFill/>
          </a:ln>
        </p:spPr>
      </p:pic>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219200"/>
            <a:ext cx="3124200" cy="4991100"/>
          </a:xfrm>
          <a:prstGeom prst="rect">
            <a:avLst/>
          </a:prstGeom>
          <a:solidFill>
            <a:srgbClr val="FFFFFF"/>
          </a:solidFill>
          <a:ln>
            <a:noFill/>
          </a:ln>
        </p:spPr>
      </p:pic>
      <p:sp>
        <p:nvSpPr>
          <p:cNvPr id="3" name="TextBox 2"/>
          <p:cNvSpPr txBox="1"/>
          <p:nvPr/>
        </p:nvSpPr>
        <p:spPr>
          <a:xfrm>
            <a:off x="685800" y="6211669"/>
            <a:ext cx="7760996" cy="646331"/>
          </a:xfrm>
          <a:prstGeom prst="rect">
            <a:avLst/>
          </a:prstGeom>
          <a:noFill/>
        </p:spPr>
        <p:txBody>
          <a:bodyPr wrap="none" rtlCol="0">
            <a:spAutoFit/>
          </a:bodyPr>
          <a:lstStyle/>
          <a:p>
            <a:r>
              <a:rPr lang="en-US" dirty="0" smtClean="0"/>
              <a:t>Prevalence of </a:t>
            </a:r>
            <a:r>
              <a:rPr lang="en-US" dirty="0" err="1" smtClean="0"/>
              <a:t>Chiari</a:t>
            </a:r>
            <a:r>
              <a:rPr lang="en-US" dirty="0" smtClean="0"/>
              <a:t> ~ almost 1% according to some studies, but numbers</a:t>
            </a:r>
          </a:p>
          <a:p>
            <a:r>
              <a:rPr lang="en-US" dirty="0"/>
              <a:t>v</a:t>
            </a:r>
            <a:r>
              <a:rPr lang="en-US" dirty="0" smtClean="0"/>
              <a:t>ary and the condition appears to be under-diagnosed</a:t>
            </a:r>
            <a:endParaRPr lang="en-US" dirty="0"/>
          </a:p>
        </p:txBody>
      </p:sp>
    </p:spTree>
    <p:extLst>
      <p:ext uri="{BB962C8B-B14F-4D97-AF65-F5344CB8AC3E}">
        <p14:creationId xmlns:p14="http://schemas.microsoft.com/office/powerpoint/2010/main" val="51467200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Chiari Symptoms </a:t>
            </a:r>
            <a:endParaRPr lang="nb-NO" dirty="0"/>
          </a:p>
        </p:txBody>
      </p:sp>
      <p:sp>
        <p:nvSpPr>
          <p:cNvPr id="3" name="Content Placeholder 2"/>
          <p:cNvSpPr>
            <a:spLocks noGrp="1"/>
          </p:cNvSpPr>
          <p:nvPr>
            <p:ph idx="1"/>
          </p:nvPr>
        </p:nvSpPr>
        <p:spPr>
          <a:xfrm>
            <a:off x="457200" y="1214422"/>
            <a:ext cx="3505200" cy="6938978"/>
          </a:xfrm>
        </p:spPr>
        <p:txBody>
          <a:bodyPr>
            <a:noAutofit/>
          </a:bodyPr>
          <a:lstStyle/>
          <a:p>
            <a:r>
              <a:rPr lang="en-US" sz="1400" dirty="0" smtClean="0"/>
              <a:t>Headache </a:t>
            </a:r>
            <a:r>
              <a:rPr lang="en-US" sz="1400" dirty="0"/>
              <a:t>(esp. if daily or at lower back of head</a:t>
            </a:r>
            <a:r>
              <a:rPr lang="en-US" sz="1400" dirty="0" smtClean="0"/>
              <a:t>)</a:t>
            </a:r>
          </a:p>
          <a:p>
            <a:r>
              <a:rPr lang="en-US" sz="1400" dirty="0" smtClean="0"/>
              <a:t>Painful </a:t>
            </a:r>
            <a:r>
              <a:rPr lang="en-US" sz="1400" dirty="0"/>
              <a:t>tension in </a:t>
            </a:r>
            <a:r>
              <a:rPr lang="en-US" sz="1400" dirty="0" smtClean="0"/>
              <a:t>neck</a:t>
            </a:r>
          </a:p>
          <a:p>
            <a:r>
              <a:rPr lang="en-US" sz="1400" dirty="0" smtClean="0"/>
              <a:t>Fatigue</a:t>
            </a:r>
          </a:p>
          <a:p>
            <a:r>
              <a:rPr lang="en-US" sz="1400" dirty="0" smtClean="0"/>
              <a:t>Migraines</a:t>
            </a:r>
          </a:p>
          <a:p>
            <a:r>
              <a:rPr lang="en-US" sz="1400" dirty="0" smtClean="0"/>
              <a:t>Dizziness</a:t>
            </a:r>
            <a:endParaRPr lang="en-US" sz="1400" dirty="0"/>
          </a:p>
          <a:p>
            <a:r>
              <a:rPr lang="en-US" sz="1400" dirty="0" smtClean="0"/>
              <a:t>Visual </a:t>
            </a:r>
            <a:r>
              <a:rPr lang="en-US" sz="1400" dirty="0"/>
              <a:t>disturbances / loss of vision / spots in vision / double vision / seeing spots or "halos" / </a:t>
            </a:r>
            <a:r>
              <a:rPr lang="en-US" sz="1400" dirty="0" smtClean="0"/>
              <a:t>nystagmus</a:t>
            </a:r>
          </a:p>
          <a:p>
            <a:r>
              <a:rPr lang="en-US" sz="1400" dirty="0" smtClean="0"/>
              <a:t>Tingling </a:t>
            </a:r>
            <a:r>
              <a:rPr lang="en-US" sz="1400" dirty="0"/>
              <a:t>/ numbness in the </a:t>
            </a:r>
            <a:r>
              <a:rPr lang="en-US" sz="1400" dirty="0" smtClean="0"/>
              <a:t>extremities</a:t>
            </a:r>
          </a:p>
          <a:p>
            <a:r>
              <a:rPr lang="en-US" sz="1400" dirty="0" smtClean="0"/>
              <a:t>General </a:t>
            </a:r>
            <a:r>
              <a:rPr lang="en-US" sz="1400" dirty="0"/>
              <a:t>imbalance / </a:t>
            </a:r>
            <a:r>
              <a:rPr lang="en-US" sz="1400" dirty="0" smtClean="0"/>
              <a:t>clumsiness</a:t>
            </a:r>
          </a:p>
          <a:p>
            <a:r>
              <a:rPr lang="en-US" sz="1400" dirty="0" smtClean="0"/>
              <a:t>Memory loss</a:t>
            </a:r>
          </a:p>
          <a:p>
            <a:r>
              <a:rPr lang="en-US" sz="1400" dirty="0" smtClean="0"/>
              <a:t>Restricted movement</a:t>
            </a:r>
          </a:p>
          <a:p>
            <a:r>
              <a:rPr lang="en-US" sz="1400" dirty="0" smtClean="0"/>
              <a:t>Intolerance </a:t>
            </a:r>
            <a:r>
              <a:rPr lang="en-US" sz="1400" dirty="0"/>
              <a:t>to bright light / difficulty adjusting to light </a:t>
            </a:r>
            <a:r>
              <a:rPr lang="en-US" sz="1400" dirty="0" smtClean="0"/>
              <a:t>change</a:t>
            </a:r>
          </a:p>
          <a:p>
            <a:r>
              <a:rPr lang="en-US" sz="1400" dirty="0" smtClean="0"/>
              <a:t>Vertigo </a:t>
            </a:r>
            <a:r>
              <a:rPr lang="en-US" sz="1400" dirty="0"/>
              <a:t>from position change or sudden </a:t>
            </a:r>
            <a:r>
              <a:rPr lang="en-US" sz="1400" dirty="0" smtClean="0"/>
              <a:t>standing</a:t>
            </a:r>
          </a:p>
          <a:p>
            <a:r>
              <a:rPr lang="en-US" sz="1400" dirty="0" smtClean="0"/>
              <a:t>Poor </a:t>
            </a:r>
            <a:r>
              <a:rPr lang="en-US" sz="1400" dirty="0"/>
              <a:t>/ degraded motor </a:t>
            </a:r>
            <a:r>
              <a:rPr lang="en-US" sz="1400" dirty="0" smtClean="0"/>
              <a:t>skills</a:t>
            </a:r>
          </a:p>
          <a:p>
            <a:r>
              <a:rPr lang="en-US" sz="1400" dirty="0" smtClean="0"/>
              <a:t>Sleep apnea </a:t>
            </a:r>
          </a:p>
        </p:txBody>
      </p:sp>
      <p:sp>
        <p:nvSpPr>
          <p:cNvPr id="4" name="TextBox 3"/>
          <p:cNvSpPr txBox="1"/>
          <p:nvPr/>
        </p:nvSpPr>
        <p:spPr>
          <a:xfrm>
            <a:off x="4572000" y="304800"/>
            <a:ext cx="3962400" cy="6494088"/>
          </a:xfrm>
          <a:prstGeom prst="rect">
            <a:avLst/>
          </a:prstGeom>
          <a:noFill/>
        </p:spPr>
        <p:txBody>
          <a:bodyPr wrap="square" rtlCol="0">
            <a:spAutoFit/>
          </a:bodyPr>
          <a:lstStyle/>
          <a:p>
            <a:r>
              <a:rPr lang="en-US" sz="800" dirty="0"/>
              <a:t> -Difficulty driving _ Difficulty negotiating </a:t>
            </a:r>
            <a:r>
              <a:rPr lang="en-US" sz="800" dirty="0" err="1"/>
              <a:t>steps,Pressure</a:t>
            </a:r>
            <a:r>
              <a:rPr lang="en-US" sz="800" dirty="0"/>
              <a:t> / pain in the neck _ Pressure / pain behind the eyes (soreness in the eyeballs) _ Back pain _ Neck spasms _ Insomnia _ Ringing in ears (like the tone heard in a hearing test) _ Swaying _ Pain when changing position _ Tingling / crawling feeling on scalp _ Intolerance to loud / confusing sounds	 _ Decreased sensitivity to temperature _ Pain &amp; tension along ear / eye / jawline _ Difficulty swallowing / lump in throat / sore throat / swollen lymph nodes _ Drooling _ Spontaneous vertigo _ Hand tremors _ Poor blood circulation / cold hands &amp; feet _ Sinus / mucous problems _ Sleep apnea _ Decreased muscle tone _ Pressure in ears / ears feel stopped up _ Nausea _ Difficulty reading / focusing on text _ Depth perception problems _ Burning sensation in extremities / shoulder blades _ Menstrual problems / severe cramping during period _ Fluid-like sound in ears (like water running) _ Loss of sexual interest / lack of sensation in pelvic area _ Pulling sensation while sitting / standing _ Intense itchiness w/profuse sweating _ Slurred speech _ Gag reflex problems / lack of gag reflex _ Pressure / tightness in chest _ Loss of bladder control _ Frequent urination _ Dehydration / excessive thirst _ Electric like burning sensations _ Unequal pupil size _ Loss of taste _ Popping / cracking sounds in neck or upper back when stretching _ Dizziness _ Loss of smell / problems with sense of smell _ Dry skin and lips _ Sudden / abrupt changes in blood pressure due to awkward position of head _ Hiccups associated with drinking carbonated beverages _ Skin problems Other: migraines, </a:t>
            </a:r>
            <a:r>
              <a:rPr lang="en-US" sz="800" dirty="0" err="1"/>
              <a:t>oscillopsia</a:t>
            </a:r>
            <a:r>
              <a:rPr lang="en-US" sz="800" dirty="0"/>
              <a:t>, lump in throat, </a:t>
            </a:r>
            <a:r>
              <a:rPr lang="en-US" sz="800" dirty="0" err="1"/>
              <a:t>colour</a:t>
            </a:r>
            <a:r>
              <a:rPr lang="en-US" sz="800" dirty="0"/>
              <a:t> blindness, albinism, visual floaters, astigmatism, thinning hair, hear heartbeat in ears, throat closes when lying flat, vomit in sleep, swollen face, low body temperature, low blood pressure, legs feel heavy, "strangling" feeling, "floating" sensation, thickening of finger joints.</a:t>
            </a:r>
            <a:endParaRPr lang="nb-NO" sz="800" dirty="0"/>
          </a:p>
          <a:p>
            <a:endParaRPr lang="en-US" sz="800" dirty="0"/>
          </a:p>
        </p:txBody>
      </p:sp>
    </p:spTree>
    <p:extLst>
      <p:ext uri="{BB962C8B-B14F-4D97-AF65-F5344CB8AC3E}">
        <p14:creationId xmlns:p14="http://schemas.microsoft.com/office/powerpoint/2010/main" val="29199096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Cavalier King Charles </a:t>
            </a:r>
            <a:r>
              <a:rPr lang="fr-FR" dirty="0" err="1" smtClean="0"/>
              <a:t>Spaniel</a:t>
            </a:r>
            <a:r>
              <a:rPr lang="fr-FR" dirty="0"/>
              <a:t> </a:t>
            </a:r>
            <a:r>
              <a:rPr lang="fr-FR" dirty="0" smtClean="0"/>
              <a:t>(about 50% have </a:t>
            </a:r>
            <a:r>
              <a:rPr lang="fr-FR" dirty="0" err="1" smtClean="0"/>
              <a:t>syringomyelia</a:t>
            </a:r>
            <a:r>
              <a:rPr lang="fr-FR" dirty="0" smtClean="0"/>
              <a:t>)</a:t>
            </a:r>
            <a:endParaRPr lang="en-US" dirty="0"/>
          </a:p>
        </p:txBody>
      </p:sp>
      <p:pic>
        <p:nvPicPr>
          <p:cNvPr id="4" name="Content Placeholder 3" descr="55520-cavalier-king-charles-spaniel-puppies.jpg"/>
          <p:cNvPicPr>
            <a:picLocks noGrp="1" noChangeAspect="1"/>
          </p:cNvPicPr>
          <p:nvPr>
            <p:ph idx="1"/>
          </p:nvPr>
        </p:nvPicPr>
        <p:blipFill>
          <a:blip r:embed="rId2" cstate="print">
            <a:extLst>
              <a:ext uri="{28A0092B-C50C-407E-A947-70E740481C1C}">
                <a14:useLocalDpi xmlns:a14="http://schemas.microsoft.com/office/drawing/2010/main" val="0"/>
              </a:ext>
            </a:extLst>
          </a:blip>
          <a:srcRect t="8989" b="8989"/>
          <a:stretch>
            <a:fillRect/>
          </a:stretch>
        </p:blipFill>
        <p:spPr/>
      </p:pic>
    </p:spTree>
    <p:extLst>
      <p:ext uri="{BB962C8B-B14F-4D97-AF65-F5344CB8AC3E}">
        <p14:creationId xmlns:p14="http://schemas.microsoft.com/office/powerpoint/2010/main" val="409067837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reconstruct the SAS and ventricles from MR-images using the level set method (VMTK)</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648200" y="1676400"/>
            <a:ext cx="3573497" cy="3962400"/>
          </a:xfr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1665514"/>
            <a:ext cx="3646875" cy="3962400"/>
          </a:xfrm>
          <a:prstGeom prst="rect">
            <a:avLst/>
          </a:prstGeom>
        </p:spPr>
      </p:pic>
      <p:sp>
        <p:nvSpPr>
          <p:cNvPr id="7" name="TextBox 6"/>
          <p:cNvSpPr txBox="1"/>
          <p:nvPr/>
        </p:nvSpPr>
        <p:spPr>
          <a:xfrm>
            <a:off x="1524000" y="5791200"/>
            <a:ext cx="1447800" cy="369332"/>
          </a:xfrm>
          <a:prstGeom prst="rect">
            <a:avLst/>
          </a:prstGeom>
          <a:noFill/>
        </p:spPr>
        <p:txBody>
          <a:bodyPr wrap="square" rtlCol="0">
            <a:spAutoFit/>
          </a:bodyPr>
          <a:lstStyle/>
          <a:p>
            <a:r>
              <a:rPr lang="en-US" dirty="0" smtClean="0"/>
              <a:t>Volunteer 1</a:t>
            </a:r>
            <a:endParaRPr lang="en-US" dirty="0"/>
          </a:p>
        </p:txBody>
      </p:sp>
      <p:sp>
        <p:nvSpPr>
          <p:cNvPr id="9" name="TextBox 8"/>
          <p:cNvSpPr txBox="1"/>
          <p:nvPr/>
        </p:nvSpPr>
        <p:spPr>
          <a:xfrm>
            <a:off x="5562600" y="5791200"/>
            <a:ext cx="1219200" cy="369332"/>
          </a:xfrm>
          <a:prstGeom prst="rect">
            <a:avLst/>
          </a:prstGeom>
          <a:noFill/>
        </p:spPr>
        <p:txBody>
          <a:bodyPr wrap="square" rtlCol="0">
            <a:spAutoFit/>
          </a:bodyPr>
          <a:lstStyle/>
          <a:p>
            <a:r>
              <a:rPr lang="en-US" dirty="0" smtClean="0"/>
              <a:t>Patient 4</a:t>
            </a:r>
            <a:endParaRPr lang="en-US" dirty="0"/>
          </a:p>
        </p:txBody>
      </p:sp>
    </p:spTree>
    <p:extLst>
      <p:ext uri="{BB962C8B-B14F-4D97-AF65-F5344CB8AC3E}">
        <p14:creationId xmlns:p14="http://schemas.microsoft.com/office/powerpoint/2010/main" val="37330585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The Cerebrospinal fluid </a:t>
            </a:r>
            <a:r>
              <a:rPr lang="nb-NO" dirty="0" err="1" smtClean="0"/>
              <a:t>flow</a:t>
            </a:r>
            <a:r>
              <a:rPr lang="nb-NO" dirty="0" smtClean="0"/>
              <a:t> is ´</a:t>
            </a:r>
            <a:r>
              <a:rPr lang="nb-NO" dirty="0" err="1" smtClean="0"/>
              <a:t>hyperkinetic</a:t>
            </a:r>
            <a:r>
              <a:rPr lang="nb-NO" dirty="0" smtClean="0"/>
              <a:t>´-- </a:t>
            </a:r>
            <a:r>
              <a:rPr lang="nb-NO" dirty="0" err="1" smtClean="0"/>
              <a:t>with</a:t>
            </a:r>
            <a:r>
              <a:rPr lang="nb-NO" dirty="0" smtClean="0"/>
              <a:t> </a:t>
            </a:r>
            <a:r>
              <a:rPr lang="nb-NO" dirty="0" err="1" smtClean="0"/>
              <a:t>abnormally</a:t>
            </a:r>
            <a:r>
              <a:rPr lang="nb-NO" dirty="0" smtClean="0"/>
              <a:t> </a:t>
            </a:r>
            <a:r>
              <a:rPr lang="nb-NO" dirty="0" err="1" smtClean="0"/>
              <a:t>high</a:t>
            </a:r>
            <a:r>
              <a:rPr lang="nb-NO" dirty="0" smtClean="0"/>
              <a:t> </a:t>
            </a:r>
            <a:r>
              <a:rPr lang="nb-NO" dirty="0" err="1" smtClean="0"/>
              <a:t>velocities</a:t>
            </a:r>
            <a:r>
              <a:rPr lang="nb-NO" dirty="0" smtClean="0"/>
              <a:t> and </a:t>
            </a:r>
            <a:r>
              <a:rPr lang="nb-NO" dirty="0" err="1" smtClean="0"/>
              <a:t>pressure</a:t>
            </a:r>
            <a:r>
              <a:rPr lang="nb-NO" dirty="0" smtClean="0"/>
              <a:t> gradients </a:t>
            </a:r>
            <a:endParaRPr lang="nb-NO" dirty="0"/>
          </a:p>
        </p:txBody>
      </p:sp>
      <p:sp>
        <p:nvSpPr>
          <p:cNvPr id="3" name="Content Placeholder 2"/>
          <p:cNvSpPr>
            <a:spLocks noGrp="1"/>
          </p:cNvSpPr>
          <p:nvPr>
            <p:ph idx="1"/>
          </p:nvPr>
        </p:nvSpPr>
        <p:spPr/>
        <p:txBody>
          <a:bodyPr/>
          <a:lstStyle/>
          <a:p>
            <a:endParaRPr lang="nb-NO" dirty="0" smtClean="0"/>
          </a:p>
          <a:p>
            <a:r>
              <a:rPr lang="nb-NO" dirty="0" smtClean="0"/>
              <a:t>Cerebrospinal fluid is basically water </a:t>
            </a:r>
          </a:p>
          <a:p>
            <a:pPr marL="0" indent="0">
              <a:buNone/>
            </a:pPr>
            <a:r>
              <a:rPr lang="nb-NO" dirty="0" smtClean="0"/>
              <a:t>  (and so is the extra-cellular fluid)</a:t>
            </a:r>
          </a:p>
          <a:p>
            <a:r>
              <a:rPr lang="nb-NO" dirty="0" smtClean="0"/>
              <a:t>Reynolds number ~ 100-500</a:t>
            </a:r>
          </a:p>
          <a:p>
            <a:r>
              <a:rPr lang="nb-NO" dirty="0" smtClean="0"/>
              <a:t>Womersly number ~ 1-5</a:t>
            </a:r>
          </a:p>
          <a:p>
            <a:r>
              <a:rPr lang="nb-NO" dirty="0" smtClean="0"/>
              <a:t>Structures of mm scale</a:t>
            </a:r>
          </a:p>
          <a:p>
            <a:r>
              <a:rPr lang="nb-NO" dirty="0" smtClean="0"/>
              <a:t>The complete compartment is around 1m long</a:t>
            </a:r>
          </a:p>
          <a:p>
            <a:r>
              <a:rPr lang="nb-NO" dirty="0" smtClean="0"/>
              <a:t>Around 1 cm^3 flows up and down per second</a:t>
            </a:r>
          </a:p>
          <a:p>
            <a:r>
              <a:rPr lang="nb-NO" dirty="0" smtClean="0"/>
              <a:t>Driven by the pulsation of brain, arteries and veins</a:t>
            </a:r>
          </a:p>
          <a:p>
            <a:r>
              <a:rPr lang="nb-NO" dirty="0" smtClean="0"/>
              <a:t>Interacts with tissue –  rigid motion, deformation and porous media flow </a:t>
            </a:r>
            <a:endParaRPr lang="nb-NO" dirty="0"/>
          </a:p>
        </p:txBody>
      </p:sp>
    </p:spTree>
    <p:extLst>
      <p:ext uri="{BB962C8B-B14F-4D97-AF65-F5344CB8AC3E}">
        <p14:creationId xmlns:p14="http://schemas.microsoft.com/office/powerpoint/2010/main" val="211925985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81000" y="274638"/>
            <a:ext cx="8686800" cy="868362"/>
          </a:xfrm>
        </p:spPr>
        <p:txBody>
          <a:bodyPr/>
          <a:lstStyle/>
          <a:p>
            <a:r>
              <a:rPr lang="en-GB" dirty="0" smtClean="0"/>
              <a:t>We simulated pulsatile flow through the 4</a:t>
            </a:r>
            <a:r>
              <a:rPr lang="en-GB" baseline="30000" dirty="0" smtClean="0"/>
              <a:t>th</a:t>
            </a:r>
            <a:r>
              <a:rPr lang="en-GB" dirty="0" smtClean="0"/>
              <a:t> ventricle and CSF space in one control and two </a:t>
            </a:r>
            <a:r>
              <a:rPr lang="en-GB" dirty="0" err="1" smtClean="0"/>
              <a:t>Chiari</a:t>
            </a:r>
            <a:r>
              <a:rPr lang="en-GB" dirty="0" smtClean="0"/>
              <a:t> patients</a:t>
            </a:r>
          </a:p>
        </p:txBody>
      </p:sp>
      <p:sp>
        <p:nvSpPr>
          <p:cNvPr id="4" name="Rectangle 3"/>
          <p:cNvSpPr/>
          <p:nvPr/>
        </p:nvSpPr>
        <p:spPr>
          <a:xfrm>
            <a:off x="3018064" y="2710543"/>
            <a:ext cx="533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86000" y="5892225"/>
            <a:ext cx="1600200" cy="584775"/>
          </a:xfrm>
          <a:prstGeom prst="rect">
            <a:avLst/>
          </a:prstGeom>
          <a:noFill/>
        </p:spPr>
        <p:txBody>
          <a:bodyPr wrap="square" rtlCol="0">
            <a:spAutoFit/>
          </a:bodyPr>
          <a:lstStyle/>
          <a:p>
            <a:r>
              <a:rPr lang="en-US" sz="3200" dirty="0" smtClean="0"/>
              <a:t>Control</a:t>
            </a:r>
            <a:endParaRPr lang="en-US" dirty="0"/>
          </a:p>
        </p:txBody>
      </p:sp>
      <p:pic>
        <p:nvPicPr>
          <p:cNvPr id="6" name="velocity_vol1_warp.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190625" y="1214438"/>
            <a:ext cx="6124575" cy="4593431"/>
          </a:xfrm>
        </p:spPr>
      </p:pic>
      <p:sp>
        <p:nvSpPr>
          <p:cNvPr id="2" name="TextBox 1"/>
          <p:cNvSpPr txBox="1"/>
          <p:nvPr/>
        </p:nvSpPr>
        <p:spPr>
          <a:xfrm>
            <a:off x="4038600" y="5498068"/>
            <a:ext cx="2133918" cy="369332"/>
          </a:xfrm>
          <a:prstGeom prst="rect">
            <a:avLst/>
          </a:prstGeom>
          <a:noFill/>
        </p:spPr>
        <p:txBody>
          <a:bodyPr wrap="none" rtlCol="0">
            <a:spAutoFit/>
          </a:bodyPr>
          <a:lstStyle/>
          <a:p>
            <a:r>
              <a:rPr lang="nb-NO" dirty="0" smtClean="0"/>
              <a:t>By Karen Støverud</a:t>
            </a:r>
            <a:endParaRPr lang="nb-NO" dirty="0"/>
          </a:p>
        </p:txBody>
      </p:sp>
    </p:spTree>
    <p:extLst>
      <p:ext uri="{BB962C8B-B14F-4D97-AF65-F5344CB8AC3E}">
        <p14:creationId xmlns:p14="http://schemas.microsoft.com/office/powerpoint/2010/main" val="1545161884"/>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228600" y="274638"/>
            <a:ext cx="87630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800" kern="1200">
                <a:solidFill>
                  <a:srgbClr val="9A090C"/>
                </a:solidFill>
                <a:latin typeface="HelveticaNeueLT Std" pitchFamily="34" charset="0"/>
                <a:ea typeface="+mj-ea"/>
                <a:cs typeface="+mj-cs"/>
              </a:defRPr>
            </a:lvl1pPr>
            <a:lvl2pPr algn="l" rtl="0" eaLnBrk="1" fontAlgn="base" hangingPunct="1">
              <a:spcBef>
                <a:spcPct val="0"/>
              </a:spcBef>
              <a:spcAft>
                <a:spcPct val="0"/>
              </a:spcAft>
              <a:defRPr sz="2800">
                <a:solidFill>
                  <a:srgbClr val="9A090C"/>
                </a:solidFill>
                <a:latin typeface="HelveticaNeueLT Std" pitchFamily="34" charset="0"/>
              </a:defRPr>
            </a:lvl2pPr>
            <a:lvl3pPr algn="l" rtl="0" eaLnBrk="1" fontAlgn="base" hangingPunct="1">
              <a:spcBef>
                <a:spcPct val="0"/>
              </a:spcBef>
              <a:spcAft>
                <a:spcPct val="0"/>
              </a:spcAft>
              <a:defRPr sz="2800">
                <a:solidFill>
                  <a:srgbClr val="9A090C"/>
                </a:solidFill>
                <a:latin typeface="HelveticaNeueLT Std" pitchFamily="34" charset="0"/>
              </a:defRPr>
            </a:lvl3pPr>
            <a:lvl4pPr algn="l" rtl="0" eaLnBrk="1" fontAlgn="base" hangingPunct="1">
              <a:spcBef>
                <a:spcPct val="0"/>
              </a:spcBef>
              <a:spcAft>
                <a:spcPct val="0"/>
              </a:spcAft>
              <a:defRPr sz="2800">
                <a:solidFill>
                  <a:srgbClr val="9A090C"/>
                </a:solidFill>
                <a:latin typeface="HelveticaNeueLT Std" pitchFamily="34" charset="0"/>
              </a:defRPr>
            </a:lvl4pPr>
            <a:lvl5pPr algn="l" rtl="0" eaLnBrk="1" fontAlgn="base" hangingPunct="1">
              <a:spcBef>
                <a:spcPct val="0"/>
              </a:spcBef>
              <a:spcAft>
                <a:spcPct val="0"/>
              </a:spcAft>
              <a:defRPr sz="2800">
                <a:solidFill>
                  <a:srgbClr val="9A090C"/>
                </a:solidFill>
                <a:latin typeface="HelveticaNeueLT Std" pitchFamily="34" charset="0"/>
              </a:defRPr>
            </a:lvl5pPr>
            <a:lvl6pPr marL="457200" algn="l" rtl="0" eaLnBrk="1" fontAlgn="base" hangingPunct="1">
              <a:spcBef>
                <a:spcPct val="0"/>
              </a:spcBef>
              <a:spcAft>
                <a:spcPct val="0"/>
              </a:spcAft>
              <a:defRPr sz="2800">
                <a:solidFill>
                  <a:srgbClr val="9A090C"/>
                </a:solidFill>
                <a:latin typeface="Helvetica"/>
              </a:defRPr>
            </a:lvl6pPr>
            <a:lvl7pPr marL="914400" algn="l" rtl="0" eaLnBrk="1" fontAlgn="base" hangingPunct="1">
              <a:spcBef>
                <a:spcPct val="0"/>
              </a:spcBef>
              <a:spcAft>
                <a:spcPct val="0"/>
              </a:spcAft>
              <a:defRPr sz="2800">
                <a:solidFill>
                  <a:srgbClr val="9A090C"/>
                </a:solidFill>
                <a:latin typeface="Helvetica"/>
              </a:defRPr>
            </a:lvl7pPr>
            <a:lvl8pPr marL="1371600" algn="l" rtl="0" eaLnBrk="1" fontAlgn="base" hangingPunct="1">
              <a:spcBef>
                <a:spcPct val="0"/>
              </a:spcBef>
              <a:spcAft>
                <a:spcPct val="0"/>
              </a:spcAft>
              <a:defRPr sz="2800">
                <a:solidFill>
                  <a:srgbClr val="9A090C"/>
                </a:solidFill>
                <a:latin typeface="Helvetica"/>
              </a:defRPr>
            </a:lvl8pPr>
            <a:lvl9pPr marL="1828800" algn="l" rtl="0" eaLnBrk="1" fontAlgn="base" hangingPunct="1">
              <a:spcBef>
                <a:spcPct val="0"/>
              </a:spcBef>
              <a:spcAft>
                <a:spcPct val="0"/>
              </a:spcAft>
              <a:defRPr sz="2800">
                <a:solidFill>
                  <a:srgbClr val="9A090C"/>
                </a:solidFill>
                <a:latin typeface="Helvetica"/>
              </a:defRPr>
            </a:lvl9pPr>
          </a:lstStyle>
          <a:p>
            <a:r>
              <a:rPr lang="en-GB" dirty="0" smtClean="0"/>
              <a:t>We simulated pulsatile flow through the 4</a:t>
            </a:r>
            <a:r>
              <a:rPr lang="en-GB" baseline="30000" dirty="0" smtClean="0"/>
              <a:t>th</a:t>
            </a:r>
            <a:r>
              <a:rPr lang="en-GB" dirty="0" smtClean="0"/>
              <a:t> ventricle and CSF space in one control and two </a:t>
            </a:r>
            <a:r>
              <a:rPr lang="en-GB" dirty="0" err="1" smtClean="0"/>
              <a:t>Chiari</a:t>
            </a:r>
            <a:r>
              <a:rPr lang="en-GB" dirty="0" smtClean="0"/>
              <a:t> patients</a:t>
            </a:r>
          </a:p>
        </p:txBody>
      </p:sp>
      <p:sp>
        <p:nvSpPr>
          <p:cNvPr id="6" name="TextBox 5"/>
          <p:cNvSpPr txBox="1"/>
          <p:nvPr/>
        </p:nvSpPr>
        <p:spPr>
          <a:xfrm>
            <a:off x="609600" y="5968424"/>
            <a:ext cx="7620000" cy="584776"/>
          </a:xfrm>
          <a:prstGeom prst="rect">
            <a:avLst/>
          </a:prstGeom>
          <a:noFill/>
        </p:spPr>
        <p:txBody>
          <a:bodyPr wrap="square" rtlCol="0">
            <a:spAutoFit/>
          </a:bodyPr>
          <a:lstStyle/>
          <a:p>
            <a:r>
              <a:rPr lang="en-US" sz="3200" dirty="0" smtClean="0"/>
              <a:t>Patient with severe </a:t>
            </a:r>
            <a:r>
              <a:rPr lang="en-US" sz="3200" dirty="0" err="1" smtClean="0"/>
              <a:t>Chiari</a:t>
            </a:r>
            <a:r>
              <a:rPr lang="en-US" sz="3200" dirty="0" smtClean="0"/>
              <a:t> malformation</a:t>
            </a:r>
            <a:endParaRPr lang="en-US" dirty="0"/>
          </a:p>
        </p:txBody>
      </p:sp>
      <p:pic>
        <p:nvPicPr>
          <p:cNvPr id="3" name="velocity_p4_warp.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190625" y="1214439"/>
            <a:ext cx="6581775" cy="4424362"/>
          </a:xfrm>
        </p:spPr>
      </p:pic>
      <p:sp>
        <p:nvSpPr>
          <p:cNvPr id="7" name="TextBox 6"/>
          <p:cNvSpPr txBox="1"/>
          <p:nvPr/>
        </p:nvSpPr>
        <p:spPr>
          <a:xfrm>
            <a:off x="3962400" y="5257800"/>
            <a:ext cx="2133918" cy="369332"/>
          </a:xfrm>
          <a:prstGeom prst="rect">
            <a:avLst/>
          </a:prstGeom>
          <a:noFill/>
        </p:spPr>
        <p:txBody>
          <a:bodyPr wrap="none" rtlCol="0">
            <a:spAutoFit/>
          </a:bodyPr>
          <a:lstStyle/>
          <a:p>
            <a:r>
              <a:rPr lang="nb-NO" dirty="0" smtClean="0"/>
              <a:t>By Karen Støverud</a:t>
            </a:r>
            <a:endParaRPr lang="nb-NO" dirty="0"/>
          </a:p>
        </p:txBody>
      </p:sp>
    </p:spTree>
    <p:extLst>
      <p:ext uri="{BB962C8B-B14F-4D97-AF65-F5344CB8AC3E}">
        <p14:creationId xmlns:p14="http://schemas.microsoft.com/office/powerpoint/2010/main" val="344930165"/>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Main </a:t>
            </a:r>
            <a:r>
              <a:rPr lang="nb-NO" dirty="0" err="1" smtClean="0"/>
              <a:t>results</a:t>
            </a:r>
            <a:r>
              <a:rPr lang="nb-NO" dirty="0" smtClean="0"/>
              <a:t> from CFD </a:t>
            </a:r>
            <a:r>
              <a:rPr lang="nb-NO" dirty="0" err="1" smtClean="0"/>
              <a:t>simulations</a:t>
            </a:r>
            <a:endParaRPr lang="nb-NO" dirty="0"/>
          </a:p>
        </p:txBody>
      </p:sp>
      <p:sp>
        <p:nvSpPr>
          <p:cNvPr id="3" name="Content Placeholder 2"/>
          <p:cNvSpPr>
            <a:spLocks noGrp="1"/>
          </p:cNvSpPr>
          <p:nvPr>
            <p:ph idx="1"/>
          </p:nvPr>
        </p:nvSpPr>
        <p:spPr>
          <a:xfrm>
            <a:off x="457200" y="5105400"/>
            <a:ext cx="8229600" cy="1181120"/>
          </a:xfrm>
        </p:spPr>
        <p:txBody>
          <a:bodyPr>
            <a:normAutofit fontScale="55000" lnSpcReduction="20000"/>
          </a:bodyPr>
          <a:lstStyle/>
          <a:p>
            <a:endParaRPr lang="nb-NO" dirty="0" smtClean="0"/>
          </a:p>
          <a:p>
            <a:r>
              <a:rPr lang="nb-NO" dirty="0" err="1" smtClean="0"/>
              <a:t>Pressure</a:t>
            </a:r>
            <a:r>
              <a:rPr lang="nb-NO" dirty="0" smtClean="0"/>
              <a:t> </a:t>
            </a:r>
            <a:r>
              <a:rPr lang="nb-NO" dirty="0" err="1" smtClean="0"/>
              <a:t>drop</a:t>
            </a:r>
            <a:r>
              <a:rPr lang="nb-NO" dirty="0" smtClean="0"/>
              <a:t> : 2-3 as </a:t>
            </a:r>
            <a:r>
              <a:rPr lang="nb-NO" dirty="0" err="1" smtClean="0"/>
              <a:t>high</a:t>
            </a:r>
            <a:r>
              <a:rPr lang="nb-NO" dirty="0" smtClean="0"/>
              <a:t> in </a:t>
            </a:r>
            <a:r>
              <a:rPr lang="nb-NO" dirty="0" err="1" smtClean="0"/>
              <a:t>Chiari</a:t>
            </a:r>
            <a:r>
              <a:rPr lang="nb-NO" dirty="0" smtClean="0"/>
              <a:t> </a:t>
            </a:r>
            <a:r>
              <a:rPr lang="nb-NO" dirty="0" err="1" smtClean="0"/>
              <a:t>patients</a:t>
            </a:r>
            <a:endParaRPr lang="nb-NO" dirty="0" smtClean="0"/>
          </a:p>
          <a:p>
            <a:r>
              <a:rPr lang="nb-NO" dirty="0" err="1" smtClean="0"/>
              <a:t>Velocities</a:t>
            </a:r>
            <a:r>
              <a:rPr lang="nb-NO" dirty="0" smtClean="0"/>
              <a:t> </a:t>
            </a:r>
            <a:r>
              <a:rPr lang="nb-NO" dirty="0" err="1" smtClean="0"/>
              <a:t>were</a:t>
            </a:r>
            <a:r>
              <a:rPr lang="nb-NO" dirty="0" smtClean="0"/>
              <a:t> up to 15 times </a:t>
            </a:r>
            <a:r>
              <a:rPr lang="nb-NO" dirty="0" err="1" smtClean="0"/>
              <a:t>higher</a:t>
            </a:r>
            <a:endParaRPr lang="nb-NO" dirty="0" smtClean="0"/>
          </a:p>
          <a:p>
            <a:r>
              <a:rPr lang="nb-NO" dirty="0" err="1" smtClean="0"/>
              <a:t>Flux</a:t>
            </a:r>
            <a:r>
              <a:rPr lang="nb-NO" dirty="0" smtClean="0"/>
              <a:t> </a:t>
            </a:r>
            <a:r>
              <a:rPr lang="nb-NO" dirty="0" err="1" smtClean="0"/>
              <a:t>almost</a:t>
            </a:r>
            <a:r>
              <a:rPr lang="nb-NO" dirty="0" smtClean="0"/>
              <a:t> </a:t>
            </a:r>
            <a:r>
              <a:rPr lang="nb-NO" dirty="0" err="1" smtClean="0"/>
              <a:t>the</a:t>
            </a:r>
            <a:r>
              <a:rPr lang="nb-NO" dirty="0" smtClean="0"/>
              <a:t> same</a:t>
            </a:r>
          </a:p>
          <a:p>
            <a:r>
              <a:rPr lang="nb-NO" dirty="0" err="1" smtClean="0"/>
              <a:t>Phase</a:t>
            </a:r>
            <a:r>
              <a:rPr lang="nb-NO" dirty="0"/>
              <a:t> </a:t>
            </a:r>
            <a:r>
              <a:rPr lang="nb-NO" dirty="0" err="1" smtClean="0"/>
              <a:t>difference</a:t>
            </a:r>
            <a:r>
              <a:rPr lang="nb-NO" dirty="0" smtClean="0"/>
              <a:t> </a:t>
            </a:r>
            <a:r>
              <a:rPr lang="nb-NO" dirty="0" err="1" smtClean="0"/>
              <a:t>between</a:t>
            </a:r>
            <a:r>
              <a:rPr lang="nb-NO" dirty="0" smtClean="0"/>
              <a:t> </a:t>
            </a:r>
            <a:r>
              <a:rPr lang="nb-NO" dirty="0" err="1" smtClean="0"/>
              <a:t>patients</a:t>
            </a:r>
            <a:r>
              <a:rPr lang="nb-NO" dirty="0" smtClean="0"/>
              <a:t> and normals</a:t>
            </a:r>
          </a:p>
          <a:p>
            <a:endParaRPr lang="nb-NO" dirty="0" smtClean="0"/>
          </a:p>
          <a:p>
            <a:endParaRPr lang="nb-NO" dirty="0" smtClean="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35" r="2835"/>
          <a:stretch/>
        </p:blipFill>
        <p:spPr bwMode="auto">
          <a:xfrm>
            <a:off x="4444230" y="1752600"/>
            <a:ext cx="477597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52" y="1524000"/>
            <a:ext cx="4622799"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623468" y="4355068"/>
            <a:ext cx="967332" cy="369332"/>
          </a:xfrm>
          <a:prstGeom prst="rect">
            <a:avLst/>
          </a:prstGeom>
          <a:noFill/>
        </p:spPr>
        <p:txBody>
          <a:bodyPr wrap="none" rtlCol="0">
            <a:spAutoFit/>
          </a:bodyPr>
          <a:lstStyle/>
          <a:p>
            <a:r>
              <a:rPr lang="en-US" dirty="0" smtClean="0"/>
              <a:t>Healthy </a:t>
            </a:r>
            <a:endParaRPr lang="en-US" dirty="0"/>
          </a:p>
        </p:txBody>
      </p:sp>
      <p:sp>
        <p:nvSpPr>
          <p:cNvPr id="7" name="TextBox 6"/>
          <p:cNvSpPr txBox="1"/>
          <p:nvPr/>
        </p:nvSpPr>
        <p:spPr>
          <a:xfrm>
            <a:off x="5962847" y="5867400"/>
            <a:ext cx="1352353" cy="369332"/>
          </a:xfrm>
          <a:prstGeom prst="rect">
            <a:avLst/>
          </a:prstGeom>
          <a:noFill/>
        </p:spPr>
        <p:txBody>
          <a:bodyPr wrap="none" rtlCol="0">
            <a:spAutoFit/>
          </a:bodyPr>
          <a:lstStyle/>
          <a:p>
            <a:r>
              <a:rPr lang="en-US" dirty="0" smtClean="0"/>
              <a:t>Not healthy</a:t>
            </a:r>
            <a:endParaRPr lang="en-US" dirty="0"/>
          </a:p>
        </p:txBody>
      </p:sp>
    </p:spTree>
    <p:extLst>
      <p:ext uri="{BB962C8B-B14F-4D97-AF65-F5344CB8AC3E}">
        <p14:creationId xmlns:p14="http://schemas.microsoft.com/office/powerpoint/2010/main" val="273828521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868362"/>
          </a:xfrm>
        </p:spPr>
        <p:txBody>
          <a:bodyPr/>
          <a:lstStyle/>
          <a:p>
            <a:r>
              <a:rPr lang="en-US" dirty="0" smtClean="0"/>
              <a:t>Software: </a:t>
            </a:r>
            <a:r>
              <a:rPr lang="en-US" dirty="0" err="1" smtClean="0"/>
              <a:t>FEniCS</a:t>
            </a:r>
            <a:r>
              <a:rPr lang="en-US" dirty="0" smtClean="0"/>
              <a:t> + VMTK</a:t>
            </a:r>
            <a:endParaRPr lang="en-US" dirty="0"/>
          </a:p>
        </p:txBody>
      </p:sp>
      <p:pic>
        <p:nvPicPr>
          <p:cNvPr id="5" name="Picture 4" descr="ipc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980728"/>
            <a:ext cx="5184576" cy="3666569"/>
          </a:xfrm>
          <a:prstGeom prst="rect">
            <a:avLst/>
          </a:prstGeom>
        </p:spPr>
      </p:pic>
      <p:sp>
        <p:nvSpPr>
          <p:cNvPr id="6" name="TextBox 5"/>
          <p:cNvSpPr txBox="1"/>
          <p:nvPr/>
        </p:nvSpPr>
        <p:spPr>
          <a:xfrm>
            <a:off x="539552" y="4495800"/>
            <a:ext cx="6623248" cy="3046988"/>
          </a:xfrm>
          <a:prstGeom prst="rect">
            <a:avLst/>
          </a:prstGeom>
          <a:noFill/>
        </p:spPr>
        <p:txBody>
          <a:bodyPr wrap="square" rtlCol="0">
            <a:spAutoFit/>
          </a:bodyPr>
          <a:lstStyle/>
          <a:p>
            <a:endParaRPr lang="en-US" sz="1600" dirty="0" smtClean="0"/>
          </a:p>
          <a:p>
            <a:r>
              <a:rPr lang="nb-NO" sz="1600" dirty="0"/>
              <a:t>Simulator </a:t>
            </a:r>
            <a:r>
              <a:rPr lang="nb-NO" sz="1600" dirty="0" err="1"/>
              <a:t>implemented</a:t>
            </a:r>
            <a:r>
              <a:rPr lang="nb-NO" sz="1600" dirty="0"/>
              <a:t> in </a:t>
            </a:r>
            <a:r>
              <a:rPr lang="nb-NO" sz="1600" dirty="0" err="1" smtClean="0"/>
              <a:t>FEniCS</a:t>
            </a:r>
            <a:endParaRPr lang="nb-NO" sz="1600" dirty="0" smtClean="0"/>
          </a:p>
          <a:p>
            <a:r>
              <a:rPr lang="nb-NO" sz="1600" dirty="0" smtClean="0"/>
              <a:t>(</a:t>
            </a:r>
            <a:r>
              <a:rPr lang="nb-NO" sz="1600" dirty="0" err="1"/>
              <a:t>can</a:t>
            </a:r>
            <a:r>
              <a:rPr lang="nb-NO" sz="1600" dirty="0"/>
              <a:t> be </a:t>
            </a:r>
            <a:r>
              <a:rPr lang="nb-NO" sz="1600" dirty="0" err="1"/>
              <a:t>found</a:t>
            </a:r>
            <a:r>
              <a:rPr lang="nb-NO" sz="1600" dirty="0"/>
              <a:t> at </a:t>
            </a:r>
            <a:r>
              <a:rPr lang="nb-NO" sz="1600" dirty="0" err="1"/>
              <a:t>bitbucket.org</a:t>
            </a:r>
            <a:r>
              <a:rPr lang="nb-NO" sz="1600" dirty="0"/>
              <a:t>/</a:t>
            </a:r>
            <a:r>
              <a:rPr lang="nb-NO" sz="1600" dirty="0" err="1"/>
              <a:t>cbcflow</a:t>
            </a:r>
            <a:r>
              <a:rPr lang="nb-NO" sz="1600" dirty="0" smtClean="0"/>
              <a:t>)</a:t>
            </a:r>
          </a:p>
          <a:p>
            <a:endParaRPr lang="nb-NO" sz="1600" dirty="0"/>
          </a:p>
          <a:p>
            <a:r>
              <a:rPr lang="nb-NO" sz="1600" dirty="0" err="1"/>
              <a:t>Incremental</a:t>
            </a:r>
            <a:r>
              <a:rPr lang="nb-NO" sz="1600" dirty="0"/>
              <a:t> </a:t>
            </a:r>
            <a:r>
              <a:rPr lang="nb-NO" sz="1600" dirty="0" err="1"/>
              <a:t>pressure</a:t>
            </a:r>
            <a:r>
              <a:rPr lang="nb-NO" sz="1600" dirty="0"/>
              <a:t> </a:t>
            </a:r>
            <a:r>
              <a:rPr lang="nb-NO" sz="1600" dirty="0" err="1"/>
              <a:t>correction</a:t>
            </a:r>
            <a:r>
              <a:rPr lang="nb-NO" sz="1600" dirty="0"/>
              <a:t> </a:t>
            </a:r>
            <a:r>
              <a:rPr lang="nb-NO" sz="1600" dirty="0" err="1"/>
              <a:t>scheme</a:t>
            </a:r>
            <a:r>
              <a:rPr lang="nb-NO" sz="1600" dirty="0"/>
              <a:t> </a:t>
            </a:r>
            <a:endParaRPr lang="nb-NO" sz="1600" dirty="0" smtClean="0"/>
          </a:p>
          <a:p>
            <a:endParaRPr lang="nb-NO" sz="1600" dirty="0" smtClean="0"/>
          </a:p>
          <a:p>
            <a:r>
              <a:rPr lang="nb-NO" sz="1600" i="1" dirty="0" smtClean="0"/>
              <a:t>The simulator is as </a:t>
            </a:r>
            <a:r>
              <a:rPr lang="nb-NO" sz="1600" i="1" dirty="0" err="1" smtClean="0"/>
              <a:t>efficient</a:t>
            </a:r>
            <a:r>
              <a:rPr lang="nb-NO" sz="1600" i="1" dirty="0" smtClean="0"/>
              <a:t> as </a:t>
            </a:r>
            <a:r>
              <a:rPr lang="nb-NO" sz="1600" i="1" dirty="0" err="1" smtClean="0"/>
              <a:t>can</a:t>
            </a:r>
            <a:r>
              <a:rPr lang="nb-NO" sz="1600" i="1" dirty="0" smtClean="0"/>
              <a:t> be! </a:t>
            </a:r>
            <a:endParaRPr lang="nb-NO" sz="1600" i="1" dirty="0"/>
          </a:p>
          <a:p>
            <a:endParaRPr lang="nb-NO" sz="1600" dirty="0" smtClean="0"/>
          </a:p>
          <a:p>
            <a:r>
              <a:rPr lang="nb-NO" sz="1600" dirty="0" err="1" smtClean="0"/>
              <a:t>Current</a:t>
            </a:r>
            <a:r>
              <a:rPr lang="nb-NO" sz="1600" dirty="0" smtClean="0"/>
              <a:t> </a:t>
            </a:r>
            <a:r>
              <a:rPr lang="nb-NO" sz="1600" dirty="0" err="1" smtClean="0"/>
              <a:t>simulation</a:t>
            </a:r>
            <a:r>
              <a:rPr lang="nb-NO" sz="1600" dirty="0" smtClean="0"/>
              <a:t>: ~ </a:t>
            </a:r>
            <a:r>
              <a:rPr lang="nb-NO" sz="1600" dirty="0"/>
              <a:t>20 M </a:t>
            </a:r>
            <a:r>
              <a:rPr lang="nb-NO" sz="1600" dirty="0" err="1" smtClean="0"/>
              <a:t>cells</a:t>
            </a:r>
            <a:r>
              <a:rPr lang="nb-NO" sz="1600" dirty="0" smtClean="0"/>
              <a:t>, 10 </a:t>
            </a:r>
            <a:r>
              <a:rPr lang="nb-NO" sz="1600" dirty="0"/>
              <a:t>K time </a:t>
            </a:r>
            <a:r>
              <a:rPr lang="nb-NO" sz="1600" dirty="0" err="1"/>
              <a:t>steps</a:t>
            </a:r>
            <a:r>
              <a:rPr lang="nb-NO" sz="1600" dirty="0"/>
              <a:t> per </a:t>
            </a:r>
            <a:r>
              <a:rPr lang="nb-NO" sz="1600" dirty="0" err="1"/>
              <a:t>second</a:t>
            </a:r>
            <a:endParaRPr lang="nb-NO" sz="1600" dirty="0"/>
          </a:p>
          <a:p>
            <a:endParaRPr lang="en-US" sz="1600" dirty="0"/>
          </a:p>
          <a:p>
            <a:endParaRPr lang="en-US" sz="1600" dirty="0" smtClean="0"/>
          </a:p>
          <a:p>
            <a:endParaRPr lang="en-US" sz="1600" dirty="0"/>
          </a:p>
        </p:txBody>
      </p:sp>
      <p:pic>
        <p:nvPicPr>
          <p:cNvPr id="7" name="Picture 6" descr="0020cbeb_mediu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1866" y="980728"/>
            <a:ext cx="3235933" cy="4353272"/>
          </a:xfrm>
          <a:prstGeom prst="rect">
            <a:avLst/>
          </a:prstGeom>
        </p:spPr>
      </p:pic>
    </p:spTree>
    <p:extLst>
      <p:ext uri="{BB962C8B-B14F-4D97-AF65-F5344CB8AC3E}">
        <p14:creationId xmlns:p14="http://schemas.microsoft.com/office/powerpoint/2010/main" val="101214906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152400"/>
            <a:ext cx="7029472" cy="1214446"/>
          </a:xfrm>
        </p:spPr>
        <p:txBody>
          <a:bodyPr/>
          <a:lstStyle/>
          <a:p>
            <a:r>
              <a:rPr lang="en-US" dirty="0" smtClean="0"/>
              <a:t>Adding complexity …… the tissue of the spinal cord </a:t>
            </a:r>
            <a:endParaRPr lang="en-US" dirty="0"/>
          </a:p>
        </p:txBody>
      </p:sp>
      <p:pic>
        <p:nvPicPr>
          <p:cNvPr id="7" name="Picture 6" descr="figure_1b.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1447800"/>
            <a:ext cx="4254500" cy="4343400"/>
          </a:xfrm>
          <a:prstGeom prst="rect">
            <a:avLst/>
          </a:prstGeom>
        </p:spPr>
      </p:pic>
    </p:spTree>
    <p:extLst>
      <p:ext uri="{BB962C8B-B14F-4D97-AF65-F5344CB8AC3E}">
        <p14:creationId xmlns:p14="http://schemas.microsoft.com/office/powerpoint/2010/main" val="198906779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3400" y="2207482"/>
            <a:ext cx="2222500" cy="3812318"/>
          </a:xfrm>
        </p:spPr>
      </p:pic>
      <p:sp>
        <p:nvSpPr>
          <p:cNvPr id="4" name="Title 6"/>
          <p:cNvSpPr>
            <a:spLocks noGrp="1"/>
          </p:cNvSpPr>
          <p:nvPr>
            <p:ph type="title"/>
          </p:nvPr>
        </p:nvSpPr>
        <p:spPr/>
        <p:txBody>
          <a:bodyPr/>
          <a:lstStyle/>
          <a:p>
            <a:r>
              <a:rPr lang="en-US" dirty="0" smtClean="0"/>
              <a:t>The tissue of the central nervous system is </a:t>
            </a:r>
            <a:r>
              <a:rPr lang="en-US" dirty="0"/>
              <a:t>modeled as a </a:t>
            </a:r>
            <a:r>
              <a:rPr lang="en-US" dirty="0" err="1"/>
              <a:t>poro</a:t>
            </a:r>
            <a:r>
              <a:rPr lang="en-US" dirty="0"/>
              <a:t>-elastic </a:t>
            </a:r>
            <a:r>
              <a:rPr lang="en-US" dirty="0" smtClean="0"/>
              <a:t>medium</a:t>
            </a:r>
            <a:endParaRPr lang="nb-NO" dirty="0"/>
          </a:p>
        </p:txBody>
      </p:sp>
      <p:grpSp>
        <p:nvGrpSpPr>
          <p:cNvPr id="38" name="Group 37"/>
          <p:cNvGrpSpPr/>
          <p:nvPr/>
        </p:nvGrpSpPr>
        <p:grpSpPr>
          <a:xfrm>
            <a:off x="3124200" y="2207481"/>
            <a:ext cx="2154631" cy="3733800"/>
            <a:chOff x="4191000" y="2057400"/>
            <a:chExt cx="2286000" cy="3840480"/>
          </a:xfrm>
        </p:grpSpPr>
        <p:sp>
          <p:nvSpPr>
            <p:cNvPr id="7" name="Rectangle 6"/>
            <p:cNvSpPr/>
            <p:nvPr/>
          </p:nvSpPr>
          <p:spPr>
            <a:xfrm>
              <a:off x="4191000" y="2057400"/>
              <a:ext cx="2286000" cy="3840480"/>
            </a:xfrm>
            <a:prstGeom prst="rect">
              <a:avLst/>
            </a:prstGeom>
            <a:solidFill>
              <a:srgbClr val="FFFF99"/>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4302837" y="3810000"/>
              <a:ext cx="1183563"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882286" y="4553266"/>
              <a:ext cx="750637"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5918594" y="4495800"/>
              <a:ext cx="519267"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5653826" y="4534861"/>
              <a:ext cx="244991"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5398446" y="5183574"/>
              <a:ext cx="468954"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958752" y="5257800"/>
              <a:ext cx="386877"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4662230" y="5142487"/>
              <a:ext cx="464776" cy="533400"/>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4229994" y="5410200"/>
              <a:ext cx="386877" cy="4552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4267198" y="4495800"/>
              <a:ext cx="542675"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4882288" y="2193040"/>
              <a:ext cx="750637"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5918596" y="2135574"/>
              <a:ext cx="519267"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5653828" y="2174635"/>
              <a:ext cx="244991"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5398448" y="2823348"/>
              <a:ext cx="468954"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5958754" y="2897574"/>
              <a:ext cx="386877"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4843339" y="2868386"/>
              <a:ext cx="464776" cy="533400"/>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4345100" y="2973774"/>
              <a:ext cx="386877" cy="4552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4267200" y="2135574"/>
              <a:ext cx="542675" cy="607626"/>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5648625" y="4035639"/>
              <a:ext cx="750637" cy="381987"/>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flipV="1">
              <a:off x="5484978" y="3505200"/>
              <a:ext cx="244991" cy="725848"/>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5080798" y="3489364"/>
              <a:ext cx="353615" cy="378039"/>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p:nvPr/>
          </p:nvSpPr>
          <p:spPr>
            <a:xfrm flipH="1">
              <a:off x="5155605" y="5183574"/>
              <a:ext cx="152510" cy="628207"/>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flipH="1">
              <a:off x="4230799" y="3691724"/>
              <a:ext cx="228601" cy="352799"/>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4683221" y="3429000"/>
              <a:ext cx="199065" cy="345848"/>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5847309" y="3656613"/>
              <a:ext cx="542675" cy="303813"/>
            </a:xfrm>
            <a:custGeom>
              <a:avLst/>
              <a:gdLst>
                <a:gd name="connsiteX0" fmla="*/ 1611 w 386877"/>
                <a:gd name="connsiteY0" fmla="*/ 448720 h 607626"/>
                <a:gd name="connsiteX1" fmla="*/ 186668 w 386877"/>
                <a:gd name="connsiteY1" fmla="*/ 2406 h 607626"/>
                <a:gd name="connsiteX2" fmla="*/ 382611 w 386877"/>
                <a:gd name="connsiteY2" fmla="*/ 285435 h 607626"/>
                <a:gd name="connsiteX3" fmla="*/ 295525 w 386877"/>
                <a:gd name="connsiteY3" fmla="*/ 601120 h 607626"/>
                <a:gd name="connsiteX4" fmla="*/ 1611 w 386877"/>
                <a:gd name="connsiteY4" fmla="*/ 448720 h 607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77" h="607626">
                  <a:moveTo>
                    <a:pt x="1611" y="448720"/>
                  </a:moveTo>
                  <a:cubicBezTo>
                    <a:pt x="-16532" y="348934"/>
                    <a:pt x="123168" y="29620"/>
                    <a:pt x="186668" y="2406"/>
                  </a:cubicBezTo>
                  <a:cubicBezTo>
                    <a:pt x="250168" y="-24808"/>
                    <a:pt x="364468" y="185649"/>
                    <a:pt x="382611" y="285435"/>
                  </a:cubicBezTo>
                  <a:cubicBezTo>
                    <a:pt x="400754" y="385221"/>
                    <a:pt x="359025" y="570277"/>
                    <a:pt x="295525" y="601120"/>
                  </a:cubicBezTo>
                  <a:cubicBezTo>
                    <a:pt x="232025" y="631963"/>
                    <a:pt x="19754" y="548506"/>
                    <a:pt x="1611" y="448720"/>
                  </a:cubicBezTo>
                  <a:close/>
                </a:path>
              </a:pathLst>
            </a:custGeom>
            <a:pattFill prst="wdDn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a:off x="4724400" y="2057400"/>
              <a:ext cx="304884" cy="152400"/>
            </a:xfrm>
            <a:custGeom>
              <a:avLst/>
              <a:gdLst>
                <a:gd name="connsiteX0" fmla="*/ 43543 w 304884"/>
                <a:gd name="connsiteY0" fmla="*/ 32657 h 304800"/>
                <a:gd name="connsiteX1" fmla="*/ 43543 w 304884"/>
                <a:gd name="connsiteY1" fmla="*/ 32657 h 304800"/>
                <a:gd name="connsiteX2" fmla="*/ 21771 w 304884"/>
                <a:gd name="connsiteY2" fmla="*/ 141514 h 304800"/>
                <a:gd name="connsiteX3" fmla="*/ 65314 w 304884"/>
                <a:gd name="connsiteY3" fmla="*/ 239486 h 304800"/>
                <a:gd name="connsiteX4" fmla="*/ 87086 w 304884"/>
                <a:gd name="connsiteY4" fmla="*/ 261257 h 304800"/>
                <a:gd name="connsiteX5" fmla="*/ 108857 w 304884"/>
                <a:gd name="connsiteY5" fmla="*/ 293914 h 304800"/>
                <a:gd name="connsiteX6" fmla="*/ 141514 w 304884"/>
                <a:gd name="connsiteY6" fmla="*/ 304800 h 304800"/>
                <a:gd name="connsiteX7" fmla="*/ 250371 w 304884"/>
                <a:gd name="connsiteY7" fmla="*/ 272143 h 304800"/>
                <a:gd name="connsiteX8" fmla="*/ 304800 w 304884"/>
                <a:gd name="connsiteY8" fmla="*/ 228600 h 304800"/>
                <a:gd name="connsiteX9" fmla="*/ 283029 w 304884"/>
                <a:gd name="connsiteY9" fmla="*/ 54429 h 304800"/>
                <a:gd name="connsiteX10" fmla="*/ 250371 w 304884"/>
                <a:gd name="connsiteY10" fmla="*/ 0 h 304800"/>
                <a:gd name="connsiteX11" fmla="*/ 0 w 304884"/>
                <a:gd name="connsiteY11" fmla="*/ 10886 h 304800"/>
                <a:gd name="connsiteX12" fmla="*/ 76200 w 304884"/>
                <a:gd name="connsiteY12" fmla="*/ 43543 h 304800"/>
                <a:gd name="connsiteX13" fmla="*/ 43543 w 304884"/>
                <a:gd name="connsiteY13" fmla="*/ 32657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884" h="304800">
                  <a:moveTo>
                    <a:pt x="43543" y="32657"/>
                  </a:moveTo>
                  <a:lnTo>
                    <a:pt x="43543" y="32657"/>
                  </a:lnTo>
                  <a:cubicBezTo>
                    <a:pt x="36286" y="68943"/>
                    <a:pt x="21771" y="104510"/>
                    <a:pt x="21771" y="141514"/>
                  </a:cubicBezTo>
                  <a:cubicBezTo>
                    <a:pt x="21771" y="171722"/>
                    <a:pt x="45583" y="214823"/>
                    <a:pt x="65314" y="239486"/>
                  </a:cubicBezTo>
                  <a:cubicBezTo>
                    <a:pt x="71725" y="247500"/>
                    <a:pt x="80675" y="253243"/>
                    <a:pt x="87086" y="261257"/>
                  </a:cubicBezTo>
                  <a:cubicBezTo>
                    <a:pt x="95259" y="271473"/>
                    <a:pt x="98641" y="285741"/>
                    <a:pt x="108857" y="293914"/>
                  </a:cubicBezTo>
                  <a:cubicBezTo>
                    <a:pt x="117817" y="301082"/>
                    <a:pt x="130628" y="301171"/>
                    <a:pt x="141514" y="304800"/>
                  </a:cubicBezTo>
                  <a:cubicBezTo>
                    <a:pt x="221022" y="278298"/>
                    <a:pt x="184565" y="288595"/>
                    <a:pt x="250371" y="272143"/>
                  </a:cubicBezTo>
                  <a:cubicBezTo>
                    <a:pt x="253299" y="270191"/>
                    <a:pt x="303799" y="239610"/>
                    <a:pt x="304800" y="228600"/>
                  </a:cubicBezTo>
                  <a:cubicBezTo>
                    <a:pt x="306324" y="211838"/>
                    <a:pt x="286658" y="79830"/>
                    <a:pt x="283029" y="54429"/>
                  </a:cubicBezTo>
                  <a:cubicBezTo>
                    <a:pt x="293246" y="23776"/>
                    <a:pt x="312379" y="2297"/>
                    <a:pt x="250371" y="0"/>
                  </a:cubicBezTo>
                  <a:lnTo>
                    <a:pt x="0" y="10886"/>
                  </a:lnTo>
                  <a:cubicBezTo>
                    <a:pt x="33310" y="19214"/>
                    <a:pt x="51142" y="18485"/>
                    <a:pt x="76200" y="43543"/>
                  </a:cubicBezTo>
                  <a:lnTo>
                    <a:pt x="43543" y="32657"/>
                  </a:lnTo>
                  <a:close/>
                </a:path>
              </a:pathLst>
            </a:custGeom>
            <a:pattFill prst="dkUp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5410116" y="2057400"/>
              <a:ext cx="304884" cy="152400"/>
            </a:xfrm>
            <a:custGeom>
              <a:avLst/>
              <a:gdLst>
                <a:gd name="connsiteX0" fmla="*/ 43543 w 304884"/>
                <a:gd name="connsiteY0" fmla="*/ 32657 h 304800"/>
                <a:gd name="connsiteX1" fmla="*/ 43543 w 304884"/>
                <a:gd name="connsiteY1" fmla="*/ 32657 h 304800"/>
                <a:gd name="connsiteX2" fmla="*/ 21771 w 304884"/>
                <a:gd name="connsiteY2" fmla="*/ 141514 h 304800"/>
                <a:gd name="connsiteX3" fmla="*/ 65314 w 304884"/>
                <a:gd name="connsiteY3" fmla="*/ 239486 h 304800"/>
                <a:gd name="connsiteX4" fmla="*/ 87086 w 304884"/>
                <a:gd name="connsiteY4" fmla="*/ 261257 h 304800"/>
                <a:gd name="connsiteX5" fmla="*/ 108857 w 304884"/>
                <a:gd name="connsiteY5" fmla="*/ 293914 h 304800"/>
                <a:gd name="connsiteX6" fmla="*/ 141514 w 304884"/>
                <a:gd name="connsiteY6" fmla="*/ 304800 h 304800"/>
                <a:gd name="connsiteX7" fmla="*/ 250371 w 304884"/>
                <a:gd name="connsiteY7" fmla="*/ 272143 h 304800"/>
                <a:gd name="connsiteX8" fmla="*/ 304800 w 304884"/>
                <a:gd name="connsiteY8" fmla="*/ 228600 h 304800"/>
                <a:gd name="connsiteX9" fmla="*/ 283029 w 304884"/>
                <a:gd name="connsiteY9" fmla="*/ 54429 h 304800"/>
                <a:gd name="connsiteX10" fmla="*/ 250371 w 304884"/>
                <a:gd name="connsiteY10" fmla="*/ 0 h 304800"/>
                <a:gd name="connsiteX11" fmla="*/ 0 w 304884"/>
                <a:gd name="connsiteY11" fmla="*/ 10886 h 304800"/>
                <a:gd name="connsiteX12" fmla="*/ 76200 w 304884"/>
                <a:gd name="connsiteY12" fmla="*/ 43543 h 304800"/>
                <a:gd name="connsiteX13" fmla="*/ 43543 w 304884"/>
                <a:gd name="connsiteY13" fmla="*/ 32657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884" h="304800">
                  <a:moveTo>
                    <a:pt x="43543" y="32657"/>
                  </a:moveTo>
                  <a:lnTo>
                    <a:pt x="43543" y="32657"/>
                  </a:lnTo>
                  <a:cubicBezTo>
                    <a:pt x="36286" y="68943"/>
                    <a:pt x="21771" y="104510"/>
                    <a:pt x="21771" y="141514"/>
                  </a:cubicBezTo>
                  <a:cubicBezTo>
                    <a:pt x="21771" y="171722"/>
                    <a:pt x="45583" y="214823"/>
                    <a:pt x="65314" y="239486"/>
                  </a:cubicBezTo>
                  <a:cubicBezTo>
                    <a:pt x="71725" y="247500"/>
                    <a:pt x="80675" y="253243"/>
                    <a:pt x="87086" y="261257"/>
                  </a:cubicBezTo>
                  <a:cubicBezTo>
                    <a:pt x="95259" y="271473"/>
                    <a:pt x="98641" y="285741"/>
                    <a:pt x="108857" y="293914"/>
                  </a:cubicBezTo>
                  <a:cubicBezTo>
                    <a:pt x="117817" y="301082"/>
                    <a:pt x="130628" y="301171"/>
                    <a:pt x="141514" y="304800"/>
                  </a:cubicBezTo>
                  <a:cubicBezTo>
                    <a:pt x="221022" y="278298"/>
                    <a:pt x="184565" y="288595"/>
                    <a:pt x="250371" y="272143"/>
                  </a:cubicBezTo>
                  <a:cubicBezTo>
                    <a:pt x="253299" y="270191"/>
                    <a:pt x="303799" y="239610"/>
                    <a:pt x="304800" y="228600"/>
                  </a:cubicBezTo>
                  <a:cubicBezTo>
                    <a:pt x="306324" y="211838"/>
                    <a:pt x="286658" y="79830"/>
                    <a:pt x="283029" y="54429"/>
                  </a:cubicBezTo>
                  <a:cubicBezTo>
                    <a:pt x="293246" y="23776"/>
                    <a:pt x="312379" y="2297"/>
                    <a:pt x="250371" y="0"/>
                  </a:cubicBezTo>
                  <a:lnTo>
                    <a:pt x="0" y="10886"/>
                  </a:lnTo>
                  <a:cubicBezTo>
                    <a:pt x="33310" y="19214"/>
                    <a:pt x="51142" y="18485"/>
                    <a:pt x="76200" y="43543"/>
                  </a:cubicBezTo>
                  <a:lnTo>
                    <a:pt x="43543" y="32657"/>
                  </a:lnTo>
                  <a:close/>
                </a:path>
              </a:pathLst>
            </a:custGeom>
            <a:pattFill prst="dkUpDiag">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1" name="Diagram 40"/>
          <p:cNvGraphicFramePr/>
          <p:nvPr>
            <p:extLst/>
          </p:nvPr>
        </p:nvGraphicFramePr>
        <p:xfrm>
          <a:off x="5638800" y="2207481"/>
          <a:ext cx="3352800" cy="2832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1244986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a:t>The </a:t>
            </a:r>
            <a:r>
              <a:rPr lang="en-US" dirty="0" err="1"/>
              <a:t>Biot</a:t>
            </a:r>
            <a:r>
              <a:rPr lang="en-US" dirty="0"/>
              <a:t> equations for incompressible solid and fluid phase</a:t>
            </a:r>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b="63844"/>
          <a:stretch/>
        </p:blipFill>
        <p:spPr>
          <a:xfrm>
            <a:off x="304800" y="3389903"/>
            <a:ext cx="5486400" cy="801097"/>
          </a:xfrm>
        </p:spPr>
      </p:pic>
      <p:pic>
        <p:nvPicPr>
          <p:cNvPr id="5"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54125"/>
          <a:stretch/>
        </p:blipFill>
        <p:spPr bwMode="auto">
          <a:xfrm>
            <a:off x="304800" y="1817132"/>
            <a:ext cx="5486400" cy="101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54000"/>
          <a:stretch/>
        </p:blipFill>
        <p:spPr>
          <a:xfrm>
            <a:off x="1981200" y="5402394"/>
            <a:ext cx="3200400" cy="846006"/>
          </a:xfrm>
          <a:prstGeom prst="rect">
            <a:avLst/>
          </a:prstGeom>
        </p:spPr>
      </p:pic>
      <p:sp>
        <p:nvSpPr>
          <p:cNvPr id="8" name="TextBox 7"/>
          <p:cNvSpPr txBox="1"/>
          <p:nvPr/>
        </p:nvSpPr>
        <p:spPr>
          <a:xfrm>
            <a:off x="457200" y="3053228"/>
            <a:ext cx="2705533" cy="400110"/>
          </a:xfrm>
          <a:prstGeom prst="rect">
            <a:avLst/>
          </a:prstGeom>
          <a:noFill/>
        </p:spPr>
        <p:txBody>
          <a:bodyPr wrap="square" rtlCol="0">
            <a:spAutoFit/>
          </a:bodyPr>
          <a:lstStyle/>
          <a:p>
            <a:r>
              <a:rPr lang="en-US" sz="2000" dirty="0" smtClean="0">
                <a:solidFill>
                  <a:srgbClr val="626366"/>
                </a:solidFill>
              </a:rPr>
              <a:t>Momentum balance</a:t>
            </a:r>
            <a:r>
              <a:rPr lang="en-US" dirty="0" smtClean="0">
                <a:solidFill>
                  <a:srgbClr val="626366"/>
                </a:solidFill>
              </a:rPr>
              <a:t>:</a:t>
            </a:r>
            <a:endParaRPr lang="en-US" dirty="0">
              <a:solidFill>
                <a:srgbClr val="626366"/>
              </a:solidFill>
            </a:endParaRPr>
          </a:p>
        </p:txBody>
      </p:sp>
      <p:sp>
        <p:nvSpPr>
          <p:cNvPr id="9" name="TextBox 8"/>
          <p:cNvSpPr txBox="1"/>
          <p:nvPr/>
        </p:nvSpPr>
        <p:spPr>
          <a:xfrm>
            <a:off x="457200" y="1371600"/>
            <a:ext cx="2705533" cy="400110"/>
          </a:xfrm>
          <a:prstGeom prst="rect">
            <a:avLst/>
          </a:prstGeom>
          <a:noFill/>
        </p:spPr>
        <p:txBody>
          <a:bodyPr wrap="square" rtlCol="0">
            <a:spAutoFit/>
          </a:bodyPr>
          <a:lstStyle/>
          <a:p>
            <a:r>
              <a:rPr lang="en-US" sz="2000" dirty="0" smtClean="0">
                <a:solidFill>
                  <a:srgbClr val="626366"/>
                </a:solidFill>
              </a:rPr>
              <a:t>Volume balance:</a:t>
            </a:r>
            <a:endParaRPr lang="en-US" sz="2000" dirty="0">
              <a:solidFill>
                <a:srgbClr val="626366"/>
              </a:solidFill>
            </a:endParaRPr>
          </a:p>
        </p:txBody>
      </p:sp>
      <p:sp>
        <p:nvSpPr>
          <p:cNvPr id="10" name="TextBox 9"/>
          <p:cNvSpPr txBox="1"/>
          <p:nvPr/>
        </p:nvSpPr>
        <p:spPr>
          <a:xfrm>
            <a:off x="457200" y="4267200"/>
            <a:ext cx="2705533" cy="400110"/>
          </a:xfrm>
          <a:prstGeom prst="rect">
            <a:avLst/>
          </a:prstGeom>
          <a:noFill/>
        </p:spPr>
        <p:txBody>
          <a:bodyPr wrap="square" rtlCol="0">
            <a:spAutoFit/>
          </a:bodyPr>
          <a:lstStyle/>
          <a:p>
            <a:r>
              <a:rPr lang="en-US" sz="2000" dirty="0" smtClean="0">
                <a:solidFill>
                  <a:srgbClr val="626366"/>
                </a:solidFill>
              </a:rPr>
              <a:t>Stress tensor:</a:t>
            </a:r>
            <a:endParaRPr lang="en-US" sz="2000" dirty="0">
              <a:solidFill>
                <a:srgbClr val="626366"/>
              </a:solidFill>
            </a:endParaRPr>
          </a:p>
        </p:txBody>
      </p:sp>
      <p:sp>
        <p:nvSpPr>
          <p:cNvPr id="11" name="TextBox 10"/>
          <p:cNvSpPr txBox="1"/>
          <p:nvPr/>
        </p:nvSpPr>
        <p:spPr>
          <a:xfrm>
            <a:off x="457200" y="5105400"/>
            <a:ext cx="2705533" cy="400110"/>
          </a:xfrm>
          <a:prstGeom prst="rect">
            <a:avLst/>
          </a:prstGeom>
          <a:noFill/>
        </p:spPr>
        <p:txBody>
          <a:bodyPr wrap="square" rtlCol="0">
            <a:spAutoFit/>
          </a:bodyPr>
          <a:lstStyle/>
          <a:p>
            <a:r>
              <a:rPr lang="en-US" sz="2000" dirty="0" smtClean="0">
                <a:solidFill>
                  <a:srgbClr val="626366"/>
                </a:solidFill>
              </a:rPr>
              <a:t>Strain tensor:</a:t>
            </a:r>
            <a:endParaRPr lang="en-US" sz="2000" dirty="0">
              <a:solidFill>
                <a:srgbClr val="626366"/>
              </a:solidFill>
            </a:endParaRP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b="76934"/>
          <a:stretch/>
        </p:blipFill>
        <p:spPr>
          <a:xfrm>
            <a:off x="1981200" y="4604980"/>
            <a:ext cx="3200400" cy="424220"/>
          </a:xfrm>
          <a:prstGeom prst="rect">
            <a:avLst/>
          </a:prstGeom>
        </p:spPr>
      </p:pic>
      <p:sp>
        <p:nvSpPr>
          <p:cNvPr id="13" name="Rounded Rectangle 12"/>
          <p:cNvSpPr/>
          <p:nvPr/>
        </p:nvSpPr>
        <p:spPr>
          <a:xfrm>
            <a:off x="2438400" y="1893332"/>
            <a:ext cx="457200" cy="40684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2438400" y="2452578"/>
            <a:ext cx="1676400" cy="2576622"/>
            <a:chOff x="2438400" y="2452578"/>
            <a:chExt cx="1676400" cy="2576622"/>
          </a:xfrm>
        </p:grpSpPr>
        <p:sp>
          <p:nvSpPr>
            <p:cNvPr id="14" name="Rounded Rectangle 13"/>
            <p:cNvSpPr/>
            <p:nvPr/>
          </p:nvSpPr>
          <p:spPr>
            <a:xfrm>
              <a:off x="3048000" y="4604980"/>
              <a:ext cx="228600" cy="42422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3810000" y="4604980"/>
              <a:ext cx="304800" cy="42422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2438400" y="2452578"/>
              <a:ext cx="457200" cy="424220"/>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9157" y="5105400"/>
            <a:ext cx="1986643" cy="106427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69204" y="4054257"/>
            <a:ext cx="2737339" cy="974943"/>
          </a:xfrm>
          <a:prstGeom prst="rect">
            <a:avLst/>
          </a:prstGeom>
        </p:spPr>
      </p:pic>
    </p:spTree>
    <p:extLst>
      <p:ext uri="{BB962C8B-B14F-4D97-AF65-F5344CB8AC3E}">
        <p14:creationId xmlns:p14="http://schemas.microsoft.com/office/powerpoint/2010/main" val="345787266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681980"/>
            <a:ext cx="4267200" cy="5718820"/>
          </a:xfrm>
          <a:prstGeom prst="rect">
            <a:avLst/>
          </a:prstGeom>
        </p:spPr>
      </p:pic>
      <p:sp>
        <p:nvSpPr>
          <p:cNvPr id="3" name="Content Placeholder 2"/>
          <p:cNvSpPr>
            <a:spLocks noGrp="1"/>
          </p:cNvSpPr>
          <p:nvPr>
            <p:ph idx="1"/>
          </p:nvPr>
        </p:nvSpPr>
        <p:spPr>
          <a:xfrm>
            <a:off x="457200" y="1981200"/>
            <a:ext cx="4572000" cy="4305320"/>
          </a:xfrm>
        </p:spPr>
        <p:txBody>
          <a:bodyPr>
            <a:normAutofit/>
          </a:bodyPr>
          <a:lstStyle/>
          <a:p>
            <a:r>
              <a:rPr lang="nb-NO" dirty="0" smtClean="0"/>
              <a:t>Is poro-elasticity needed or is elasticity sufficient?</a:t>
            </a:r>
          </a:p>
          <a:p>
            <a:r>
              <a:rPr lang="nb-NO" dirty="0" smtClean="0"/>
              <a:t>Is the distinction between white and grey matter needed?</a:t>
            </a:r>
          </a:p>
          <a:p>
            <a:r>
              <a:rPr lang="nb-NO" dirty="0" smtClean="0"/>
              <a:t>What about the central canal?</a:t>
            </a:r>
          </a:p>
          <a:p>
            <a:r>
              <a:rPr lang="nb-NO" dirty="0" smtClean="0"/>
              <a:t>Or the median fissure?</a:t>
            </a:r>
          </a:p>
          <a:p>
            <a:r>
              <a:rPr lang="nb-NO" dirty="0" smtClean="0"/>
              <a:t>Or the pia membrane?</a:t>
            </a:r>
          </a:p>
          <a:p>
            <a:r>
              <a:rPr lang="nb-NO" dirty="0" smtClean="0"/>
              <a:t>Or the uncertainties in Lame parameters, anisotropic permeability, permeability etc? </a:t>
            </a:r>
            <a:endParaRPr lang="nb-NO" dirty="0"/>
          </a:p>
        </p:txBody>
      </p:sp>
      <p:sp>
        <p:nvSpPr>
          <p:cNvPr id="2" name="Title 1"/>
          <p:cNvSpPr>
            <a:spLocks noGrp="1"/>
          </p:cNvSpPr>
          <p:nvPr>
            <p:ph type="title"/>
          </p:nvPr>
        </p:nvSpPr>
        <p:spPr/>
        <p:txBody>
          <a:bodyPr/>
          <a:lstStyle/>
          <a:p>
            <a:r>
              <a:rPr lang="nb-NO" dirty="0" smtClean="0"/>
              <a:t>Significant features of the spinal cord </a:t>
            </a:r>
            <a:endParaRPr lang="nb-NO" dirty="0"/>
          </a:p>
        </p:txBody>
      </p:sp>
    </p:spTree>
    <p:extLst>
      <p:ext uri="{BB962C8B-B14F-4D97-AF65-F5344CB8AC3E}">
        <p14:creationId xmlns:p14="http://schemas.microsoft.com/office/powerpoint/2010/main" val="378956923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Discretization</a:t>
            </a:r>
            <a:endParaRPr lang="nb-NO" dirty="0"/>
          </a:p>
        </p:txBody>
      </p:sp>
      <p:sp>
        <p:nvSpPr>
          <p:cNvPr id="3" name="Content Placeholder 2"/>
          <p:cNvSpPr>
            <a:spLocks noGrp="1"/>
          </p:cNvSpPr>
          <p:nvPr>
            <p:ph idx="1"/>
          </p:nvPr>
        </p:nvSpPr>
        <p:spPr/>
        <p:txBody>
          <a:bodyPr/>
          <a:lstStyle/>
          <a:p>
            <a:r>
              <a:rPr lang="nb-NO" dirty="0" smtClean="0"/>
              <a:t>Linear finite elements with stabilization</a:t>
            </a:r>
          </a:p>
          <a:p>
            <a:r>
              <a:rPr lang="nb-NO" dirty="0" smtClean="0"/>
              <a:t>Up to 3 M cells</a:t>
            </a:r>
          </a:p>
          <a:p>
            <a:r>
              <a:rPr lang="nb-NO" smtClean="0"/>
              <a:t>Up to 10 </a:t>
            </a:r>
            <a:r>
              <a:rPr lang="nb-NO" dirty="0" smtClean="0"/>
              <a:t>K time steps per second</a:t>
            </a:r>
          </a:p>
          <a:p>
            <a:r>
              <a:rPr lang="nb-NO" dirty="0" smtClean="0"/>
              <a:t>Around 22 CPU years due to direct solvers (all models + grid convergence etc)</a:t>
            </a:r>
          </a:p>
          <a:p>
            <a:r>
              <a:rPr lang="nb-NO" dirty="0" smtClean="0"/>
              <a:t>Need better preconditioners ... </a:t>
            </a:r>
            <a:endParaRPr lang="nb-NO" dirty="0"/>
          </a:p>
        </p:txBody>
      </p:sp>
    </p:spTree>
    <p:extLst>
      <p:ext uri="{BB962C8B-B14F-4D97-AF65-F5344CB8AC3E}">
        <p14:creationId xmlns:p14="http://schemas.microsoft.com/office/powerpoint/2010/main" val="119270018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create a geometry of the spinal </a:t>
            </a:r>
            <a:r>
              <a:rPr lang="en-US" dirty="0"/>
              <a:t>cord based on </a:t>
            </a:r>
            <a:r>
              <a:rPr lang="en-US" dirty="0" smtClean="0"/>
              <a:t>DT-images </a:t>
            </a:r>
            <a:r>
              <a:rPr lang="en-US" dirty="0"/>
              <a:t>of </a:t>
            </a:r>
            <a:r>
              <a:rPr lang="en-US" dirty="0" smtClean="0"/>
              <a:t>a sheep </a:t>
            </a:r>
            <a:r>
              <a:rPr lang="en-US" dirty="0"/>
              <a:t>spinal </a:t>
            </a:r>
            <a:r>
              <a:rPr lang="en-US" dirty="0" smtClean="0"/>
              <a:t>cord</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38200" y="1491347"/>
            <a:ext cx="3200400" cy="2022683"/>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1491347"/>
            <a:ext cx="3200400" cy="2022682"/>
          </a:xfrm>
          <a:prstGeom prst="rect">
            <a:avLst/>
          </a:prstGeom>
        </p:spPr>
      </p:pic>
      <p:grpSp>
        <p:nvGrpSpPr>
          <p:cNvPr id="6" name="Group 5"/>
          <p:cNvGrpSpPr/>
          <p:nvPr/>
        </p:nvGrpSpPr>
        <p:grpSpPr>
          <a:xfrm>
            <a:off x="838200" y="3842657"/>
            <a:ext cx="7361545" cy="2819400"/>
            <a:chOff x="838200" y="3842657"/>
            <a:chExt cx="7361545" cy="2819400"/>
          </a:xfrm>
        </p:grpSpPr>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0" y="3842657"/>
              <a:ext cx="2103746" cy="28194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3842657"/>
              <a:ext cx="2103745" cy="281940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82655" y="3842657"/>
              <a:ext cx="2103745" cy="2819400"/>
            </a:xfrm>
            <a:prstGeom prst="rect">
              <a:avLst/>
            </a:prstGeom>
          </p:spPr>
        </p:pic>
      </p:grpSp>
    </p:spTree>
    <p:extLst>
      <p:ext uri="{BB962C8B-B14F-4D97-AF65-F5344CB8AC3E}">
        <p14:creationId xmlns:p14="http://schemas.microsoft.com/office/powerpoint/2010/main" val="34002698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apply a pressure wave based on in vivo measurement along the walls of the geometry</a:t>
            </a:r>
            <a:endParaRPr lang="en-US" dirty="0"/>
          </a:p>
        </p:txBody>
      </p:sp>
      <p:sp>
        <p:nvSpPr>
          <p:cNvPr id="8" name="TextBox 7"/>
          <p:cNvSpPr txBox="1"/>
          <p:nvPr/>
        </p:nvSpPr>
        <p:spPr>
          <a:xfrm>
            <a:off x="457200" y="3867090"/>
            <a:ext cx="2705533" cy="400110"/>
          </a:xfrm>
          <a:prstGeom prst="rect">
            <a:avLst/>
          </a:prstGeom>
          <a:noFill/>
        </p:spPr>
        <p:txBody>
          <a:bodyPr wrap="square" rtlCol="0">
            <a:spAutoFit/>
          </a:bodyPr>
          <a:lstStyle/>
          <a:p>
            <a:r>
              <a:rPr lang="en-US" sz="2000" u="sng" dirty="0" smtClean="0">
                <a:solidFill>
                  <a:srgbClr val="626366"/>
                </a:solidFill>
              </a:rPr>
              <a:t>Momentum balance</a:t>
            </a:r>
            <a:r>
              <a:rPr lang="en-US" dirty="0" smtClean="0">
                <a:solidFill>
                  <a:srgbClr val="626366"/>
                </a:solidFill>
              </a:rPr>
              <a:t>:</a:t>
            </a:r>
            <a:endParaRPr lang="en-US" dirty="0">
              <a:solidFill>
                <a:srgbClr val="626366"/>
              </a:solidFill>
            </a:endParaRPr>
          </a:p>
        </p:txBody>
      </p:sp>
      <p:sp>
        <p:nvSpPr>
          <p:cNvPr id="9" name="TextBox 8"/>
          <p:cNvSpPr txBox="1"/>
          <p:nvPr/>
        </p:nvSpPr>
        <p:spPr>
          <a:xfrm>
            <a:off x="533400" y="1869610"/>
            <a:ext cx="2705533" cy="400110"/>
          </a:xfrm>
          <a:prstGeom prst="rect">
            <a:avLst/>
          </a:prstGeom>
          <a:noFill/>
        </p:spPr>
        <p:txBody>
          <a:bodyPr wrap="square" rtlCol="0">
            <a:spAutoFit/>
          </a:bodyPr>
          <a:lstStyle/>
          <a:p>
            <a:r>
              <a:rPr lang="en-US" sz="2000" u="sng" dirty="0" smtClean="0">
                <a:solidFill>
                  <a:srgbClr val="626366"/>
                </a:solidFill>
              </a:rPr>
              <a:t>Volume balance:</a:t>
            </a:r>
            <a:endParaRPr lang="en-US" sz="2000" u="sng" dirty="0">
              <a:solidFill>
                <a:srgbClr val="626366"/>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500" y="3867090"/>
            <a:ext cx="2057400" cy="2757288"/>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5000" y="1312261"/>
            <a:ext cx="3200400" cy="256032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133" y="4343400"/>
            <a:ext cx="4914467" cy="2141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34" y="2269720"/>
            <a:ext cx="5302437" cy="1374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035697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Default parameters </a:t>
            </a:r>
            <a:endParaRPr lang="nb-NO" dirty="0"/>
          </a:p>
        </p:txBody>
      </p:sp>
      <p:pic>
        <p:nvPicPr>
          <p:cNvPr id="4" name="Content Placeholder 3"/>
          <p:cNvPicPr>
            <a:picLocks noGrp="1" noChangeAspect="1"/>
          </p:cNvPicPr>
          <p:nvPr>
            <p:ph idx="1"/>
          </p:nvPr>
        </p:nvPicPr>
        <p:blipFill>
          <a:blip r:embed="rId2"/>
          <a:stretch>
            <a:fillRect/>
          </a:stretch>
        </p:blipFill>
        <p:spPr>
          <a:xfrm>
            <a:off x="457200" y="1847927"/>
            <a:ext cx="8229600" cy="3805083"/>
          </a:xfrm>
          <a:prstGeom prst="rect">
            <a:avLst/>
          </a:prstGeom>
        </p:spPr>
      </p:pic>
    </p:spTree>
    <p:extLst>
      <p:ext uri="{BB962C8B-B14F-4D97-AF65-F5344CB8AC3E}">
        <p14:creationId xmlns:p14="http://schemas.microsoft.com/office/powerpoint/2010/main" val="6328652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Variations of parameters </a:t>
            </a:r>
            <a:endParaRPr lang="nb-NO" dirty="0"/>
          </a:p>
        </p:txBody>
      </p:sp>
      <p:pic>
        <p:nvPicPr>
          <p:cNvPr id="4" name="Content Placeholder 3"/>
          <p:cNvPicPr>
            <a:picLocks noGrp="1" noChangeAspect="1"/>
          </p:cNvPicPr>
          <p:nvPr>
            <p:ph idx="1"/>
          </p:nvPr>
        </p:nvPicPr>
        <p:blipFill>
          <a:blip r:embed="rId2"/>
          <a:stretch>
            <a:fillRect/>
          </a:stretch>
        </p:blipFill>
        <p:spPr>
          <a:xfrm>
            <a:off x="609787" y="1214438"/>
            <a:ext cx="7924426" cy="5072062"/>
          </a:xfrm>
          <a:prstGeom prst="rect">
            <a:avLst/>
          </a:prstGeom>
        </p:spPr>
      </p:pic>
    </p:spTree>
    <p:extLst>
      <p:ext uri="{BB962C8B-B14F-4D97-AF65-F5344CB8AC3E}">
        <p14:creationId xmlns:p14="http://schemas.microsoft.com/office/powerpoint/2010/main" val="175067700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spinal cord tissue </a:t>
            </a:r>
            <a:r>
              <a:rPr lang="en-US" dirty="0"/>
              <a:t>is compressed by the pressure </a:t>
            </a:r>
            <a:r>
              <a:rPr lang="en-US" dirty="0" smtClean="0"/>
              <a:t>wave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514600"/>
            <a:ext cx="4488872" cy="3657600"/>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2673" y="2400300"/>
            <a:ext cx="4488873" cy="3657600"/>
          </a:xfrm>
          <a:prstGeom prst="rect">
            <a:avLst/>
          </a:prstGeom>
        </p:spPr>
      </p:pic>
      <p:sp>
        <p:nvSpPr>
          <p:cNvPr id="6" name="TextBox 5"/>
          <p:cNvSpPr txBox="1"/>
          <p:nvPr/>
        </p:nvSpPr>
        <p:spPr>
          <a:xfrm>
            <a:off x="533400" y="1828800"/>
            <a:ext cx="1943100" cy="400110"/>
          </a:xfrm>
          <a:prstGeom prst="rect">
            <a:avLst/>
          </a:prstGeom>
          <a:noFill/>
        </p:spPr>
        <p:txBody>
          <a:bodyPr wrap="square" rtlCol="0">
            <a:spAutoFit/>
          </a:bodyPr>
          <a:lstStyle/>
          <a:p>
            <a:r>
              <a:rPr lang="en-US" sz="2000" dirty="0" err="1" smtClean="0">
                <a:solidFill>
                  <a:srgbClr val="626366"/>
                </a:solidFill>
              </a:rPr>
              <a:t>Poro</a:t>
            </a:r>
            <a:r>
              <a:rPr lang="en-US" sz="2000" dirty="0" smtClean="0">
                <a:solidFill>
                  <a:srgbClr val="626366"/>
                </a:solidFill>
              </a:rPr>
              <a:t>-elasticity</a:t>
            </a:r>
            <a:endParaRPr lang="en-US" sz="2000" dirty="0">
              <a:solidFill>
                <a:srgbClr val="626366"/>
              </a:solidFill>
            </a:endParaRPr>
          </a:p>
        </p:txBody>
      </p:sp>
      <p:sp>
        <p:nvSpPr>
          <p:cNvPr id="7" name="TextBox 6"/>
          <p:cNvSpPr txBox="1"/>
          <p:nvPr/>
        </p:nvSpPr>
        <p:spPr>
          <a:xfrm>
            <a:off x="4869873" y="1828800"/>
            <a:ext cx="2259419" cy="400110"/>
          </a:xfrm>
          <a:prstGeom prst="rect">
            <a:avLst/>
          </a:prstGeom>
          <a:noFill/>
        </p:spPr>
        <p:txBody>
          <a:bodyPr wrap="square" rtlCol="0">
            <a:spAutoFit/>
          </a:bodyPr>
          <a:lstStyle/>
          <a:p>
            <a:r>
              <a:rPr lang="en-US" sz="2000" dirty="0" smtClean="0">
                <a:solidFill>
                  <a:srgbClr val="626366"/>
                </a:solidFill>
              </a:rPr>
              <a:t>Linear elasticity</a:t>
            </a:r>
            <a:endParaRPr lang="en-US" sz="2000" dirty="0">
              <a:solidFill>
                <a:srgbClr val="626366"/>
              </a:solidFill>
            </a:endParaRPr>
          </a:p>
        </p:txBody>
      </p:sp>
      <p:pic>
        <p:nvPicPr>
          <p:cNvPr id="35" name="Content Placeholder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7086600" y="762000"/>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Straight Connector 35"/>
          <p:cNvCxnSpPr/>
          <p:nvPr/>
        </p:nvCxnSpPr>
        <p:spPr>
          <a:xfrm>
            <a:off x="8134927" y="914400"/>
            <a:ext cx="0" cy="12192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89264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Snapshot of pressure </a:t>
            </a:r>
            <a:r>
              <a:rPr lang="en-US" smtClean="0"/>
              <a:t>in the spinal </a:t>
            </a:r>
            <a:r>
              <a:rPr lang="en-US" dirty="0" smtClean="0"/>
              <a:t>card</a:t>
            </a:r>
            <a:endParaRPr lang="en-US" dirty="0"/>
          </a:p>
        </p:txBody>
      </p:sp>
      <p:sp>
        <p:nvSpPr>
          <p:cNvPr id="3" name="Content Placeholder 2"/>
          <p:cNvSpPr>
            <a:spLocks noGrp="1"/>
          </p:cNvSpPr>
          <p:nvPr>
            <p:ph idx="1"/>
          </p:nvPr>
        </p:nvSpPr>
        <p:spPr>
          <a:xfrm>
            <a:off x="914400" y="1371600"/>
            <a:ext cx="3581400" cy="4525963"/>
          </a:xfrm>
        </p:spPr>
        <p:txBody>
          <a:bodyPr>
            <a:normAutofit/>
          </a:bodyPr>
          <a:lstStyle/>
          <a:p>
            <a:endParaRPr lang="en-US" dirty="0" smtClean="0"/>
          </a:p>
          <a:p>
            <a:r>
              <a:rPr lang="en-US" dirty="0" smtClean="0"/>
              <a:t>Sharp gradients associated with the boundary</a:t>
            </a:r>
          </a:p>
          <a:p>
            <a:r>
              <a:rPr lang="en-US" dirty="0" smtClean="0"/>
              <a:t>Radial pressure gradients</a:t>
            </a:r>
          </a:p>
          <a:p>
            <a:r>
              <a:rPr lang="en-US" dirty="0" smtClean="0"/>
              <a:t>Central canal display almost no variation in z-direction (because of incompressibility of water)</a:t>
            </a:r>
          </a:p>
        </p:txBody>
      </p:sp>
      <p:pic>
        <p:nvPicPr>
          <p:cNvPr id="4" name="Picture 3"/>
          <p:cNvPicPr/>
          <p:nvPr/>
        </p:nvPicPr>
        <p:blipFill>
          <a:blip r:embed="rId2"/>
          <a:srcRect/>
          <a:stretch>
            <a:fillRect/>
          </a:stretch>
        </p:blipFill>
        <p:spPr bwMode="auto">
          <a:xfrm>
            <a:off x="5334000" y="1640205"/>
            <a:ext cx="3048000" cy="3922395"/>
          </a:xfrm>
          <a:prstGeom prst="rect">
            <a:avLst/>
          </a:prstGeom>
          <a:noFill/>
          <a:ln w="9525">
            <a:noFill/>
            <a:miter lim="800000"/>
            <a:headEnd/>
            <a:tailEnd/>
          </a:ln>
        </p:spPr>
      </p:pic>
    </p:spTree>
    <p:extLst>
      <p:ext uri="{BB962C8B-B14F-4D97-AF65-F5344CB8AC3E}">
        <p14:creationId xmlns:p14="http://schemas.microsoft.com/office/powerpoint/2010/main" val="297536669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761979" y="1752600"/>
            <a:ext cx="4458221" cy="334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smtClean="0"/>
              <a:t>A stiff and thick </a:t>
            </a:r>
            <a:r>
              <a:rPr lang="en-US" dirty="0" err="1" smtClean="0"/>
              <a:t>pia</a:t>
            </a:r>
            <a:r>
              <a:rPr lang="en-US" dirty="0" smtClean="0"/>
              <a:t> and central canal affects the centripetal pressure gradient and fluid velocity</a:t>
            </a:r>
            <a:endParaRPr lang="en-US"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90435" y="2067504"/>
            <a:ext cx="1892468" cy="1828800"/>
          </a:xfr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1800" y="1981200"/>
            <a:ext cx="1892341" cy="182880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540000">
            <a:off x="76200" y="3232275"/>
            <a:ext cx="717279" cy="2025525"/>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71800" y="4103914"/>
            <a:ext cx="1892341" cy="1828800"/>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4658" y="4223266"/>
            <a:ext cx="1892342" cy="1828800"/>
          </a:xfrm>
          <a:prstGeom prst="rect">
            <a:avLst/>
          </a:prstGeom>
        </p:spPr>
      </p:pic>
      <p:sp>
        <p:nvSpPr>
          <p:cNvPr id="9" name="TextBox 8"/>
          <p:cNvSpPr txBox="1"/>
          <p:nvPr/>
        </p:nvSpPr>
        <p:spPr>
          <a:xfrm>
            <a:off x="1295400" y="1840468"/>
            <a:ext cx="1371600" cy="369332"/>
          </a:xfrm>
          <a:prstGeom prst="rect">
            <a:avLst/>
          </a:prstGeom>
          <a:noFill/>
        </p:spPr>
        <p:txBody>
          <a:bodyPr wrap="square" rtlCol="0">
            <a:spAutoFit/>
          </a:bodyPr>
          <a:lstStyle/>
          <a:p>
            <a:r>
              <a:rPr lang="en-US" dirty="0" smtClean="0"/>
              <a:t>Reference</a:t>
            </a:r>
            <a:endParaRPr lang="en-US" dirty="0"/>
          </a:p>
        </p:txBody>
      </p:sp>
      <p:sp>
        <p:nvSpPr>
          <p:cNvPr id="10" name="TextBox 9"/>
          <p:cNvSpPr txBox="1"/>
          <p:nvPr/>
        </p:nvSpPr>
        <p:spPr>
          <a:xfrm>
            <a:off x="3429000" y="1840468"/>
            <a:ext cx="1028700" cy="369332"/>
          </a:xfrm>
          <a:prstGeom prst="rect">
            <a:avLst/>
          </a:prstGeom>
          <a:noFill/>
        </p:spPr>
        <p:txBody>
          <a:bodyPr wrap="square" rtlCol="0">
            <a:spAutoFit/>
          </a:bodyPr>
          <a:lstStyle/>
          <a:p>
            <a:r>
              <a:rPr lang="en-US" dirty="0" smtClean="0"/>
              <a:t>Stiff </a:t>
            </a:r>
            <a:r>
              <a:rPr lang="en-US" dirty="0" err="1" smtClean="0"/>
              <a:t>pia</a:t>
            </a:r>
            <a:endParaRPr lang="en-US" dirty="0"/>
          </a:p>
        </p:txBody>
      </p:sp>
      <p:sp>
        <p:nvSpPr>
          <p:cNvPr id="11" name="TextBox 10"/>
          <p:cNvSpPr txBox="1"/>
          <p:nvPr/>
        </p:nvSpPr>
        <p:spPr>
          <a:xfrm>
            <a:off x="761716" y="4038600"/>
            <a:ext cx="2210084" cy="369332"/>
          </a:xfrm>
          <a:prstGeom prst="rect">
            <a:avLst/>
          </a:prstGeom>
          <a:noFill/>
        </p:spPr>
        <p:txBody>
          <a:bodyPr wrap="square" rtlCol="0">
            <a:spAutoFit/>
          </a:bodyPr>
          <a:lstStyle/>
          <a:p>
            <a:pPr algn="ctr"/>
            <a:r>
              <a:rPr lang="en-US" dirty="0" smtClean="0"/>
              <a:t>Without fissure</a:t>
            </a:r>
            <a:endParaRPr lang="en-US" dirty="0"/>
          </a:p>
        </p:txBody>
      </p:sp>
      <p:sp>
        <p:nvSpPr>
          <p:cNvPr id="12" name="TextBox 11"/>
          <p:cNvSpPr txBox="1"/>
          <p:nvPr/>
        </p:nvSpPr>
        <p:spPr>
          <a:xfrm>
            <a:off x="2819400" y="4038600"/>
            <a:ext cx="2286000" cy="369332"/>
          </a:xfrm>
          <a:prstGeom prst="rect">
            <a:avLst/>
          </a:prstGeom>
          <a:noFill/>
        </p:spPr>
        <p:txBody>
          <a:bodyPr wrap="square" rtlCol="0">
            <a:spAutoFit/>
          </a:bodyPr>
          <a:lstStyle/>
          <a:p>
            <a:pPr algn="ctr"/>
            <a:r>
              <a:rPr lang="en-US" dirty="0" smtClean="0"/>
              <a:t>No central canal</a:t>
            </a:r>
            <a:endParaRPr lang="en-US" dirty="0"/>
          </a:p>
        </p:txBody>
      </p:sp>
      <p:cxnSp>
        <p:nvCxnSpPr>
          <p:cNvPr id="14" name="Straight Arrow Connector 13"/>
          <p:cNvCxnSpPr/>
          <p:nvPr/>
        </p:nvCxnSpPr>
        <p:spPr>
          <a:xfrm flipH="1">
            <a:off x="5881224" y="3962400"/>
            <a:ext cx="367176" cy="0"/>
          </a:xfrm>
          <a:prstGeom prst="straightConnector1">
            <a:avLst/>
          </a:prstGeom>
          <a:ln w="76200">
            <a:solidFill>
              <a:srgbClr val="9A090C"/>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34000" y="5410200"/>
            <a:ext cx="3733800" cy="369332"/>
          </a:xfrm>
          <a:prstGeom prst="rect">
            <a:avLst/>
          </a:prstGeom>
          <a:noFill/>
          <a:ln>
            <a:solidFill>
              <a:srgbClr val="9A090C"/>
            </a:solidFill>
          </a:ln>
        </p:spPr>
        <p:txBody>
          <a:bodyPr wrap="square" rtlCol="0">
            <a:spAutoFit/>
          </a:bodyPr>
          <a:lstStyle/>
          <a:p>
            <a:r>
              <a:rPr lang="en-US" dirty="0" smtClean="0"/>
              <a:t>Increased flow	 Syrinx formation </a:t>
            </a:r>
            <a:endParaRPr lang="en-US" dirty="0"/>
          </a:p>
        </p:txBody>
      </p:sp>
      <p:sp>
        <p:nvSpPr>
          <p:cNvPr id="17" name="Right Arrow 16"/>
          <p:cNvSpPr/>
          <p:nvPr/>
        </p:nvSpPr>
        <p:spPr>
          <a:xfrm>
            <a:off x="6991089" y="5578733"/>
            <a:ext cx="247911" cy="60067"/>
          </a:xfrm>
          <a:prstGeom prst="rightArrow">
            <a:avLst/>
          </a:prstGeom>
          <a:noFill/>
          <a:ln>
            <a:solidFill>
              <a:srgbClr val="9A09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184842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findings (so far…)</a:t>
            </a:r>
            <a:endParaRPr lang="en-US" dirty="0"/>
          </a:p>
        </p:txBody>
      </p:sp>
      <p:sp>
        <p:nvSpPr>
          <p:cNvPr id="3" name="Content Placeholder 2"/>
          <p:cNvSpPr>
            <a:spLocks noGrp="1"/>
          </p:cNvSpPr>
          <p:nvPr>
            <p:ph idx="1"/>
          </p:nvPr>
        </p:nvSpPr>
        <p:spPr/>
        <p:txBody>
          <a:bodyPr>
            <a:normAutofit/>
          </a:bodyPr>
          <a:lstStyle/>
          <a:p>
            <a:r>
              <a:rPr lang="en-US" dirty="0" smtClean="0"/>
              <a:t>We have a reasonable understanding of the pulsating flow </a:t>
            </a:r>
          </a:p>
          <a:p>
            <a:r>
              <a:rPr lang="en-US" dirty="0" smtClean="0"/>
              <a:t>Flow pattern distinguish healthy from pathological conditions (so does anatomical considerations)</a:t>
            </a:r>
          </a:p>
          <a:p>
            <a:r>
              <a:rPr lang="en-US" dirty="0" smtClean="0"/>
              <a:t>Different established models for grey/white matter mechanics show quantitatively different </a:t>
            </a:r>
            <a:r>
              <a:rPr lang="en-US" dirty="0" err="1" smtClean="0"/>
              <a:t>behaviour</a:t>
            </a:r>
            <a:r>
              <a:rPr lang="en-US" dirty="0" smtClean="0"/>
              <a:t>  -- which one should we use ??? </a:t>
            </a:r>
          </a:p>
          <a:p>
            <a:r>
              <a:rPr lang="en-US" dirty="0" smtClean="0"/>
              <a:t>We now have (or are close to having) the computational means to perform simulations of the human brain from a mechanical perspective</a:t>
            </a:r>
          </a:p>
          <a:p>
            <a:r>
              <a:rPr lang="en-US" dirty="0" smtClean="0"/>
              <a:t>Life is complex -&gt; “realistic” computational models tend to grow </a:t>
            </a:r>
            <a:r>
              <a:rPr lang="en-US" dirty="0" smtClean="0">
                <a:solidFill>
                  <a:srgbClr val="800000"/>
                </a:solidFill>
              </a:rPr>
              <a:t>BIG</a:t>
            </a:r>
            <a:r>
              <a:rPr lang="en-US" dirty="0" smtClean="0"/>
              <a:t> </a:t>
            </a:r>
          </a:p>
          <a:p>
            <a:pPr marL="0" indent="0">
              <a:buNone/>
            </a:pPr>
            <a:r>
              <a:rPr lang="en-US" dirty="0"/>
              <a:t> </a:t>
            </a:r>
            <a:r>
              <a:rPr lang="en-US" dirty="0" smtClean="0"/>
              <a:t> (a couple of cm of spinal cord -&gt; 2 M cells) </a:t>
            </a:r>
            <a:endParaRPr lang="en-US" dirty="0"/>
          </a:p>
        </p:txBody>
      </p:sp>
    </p:spTree>
    <p:extLst>
      <p:ext uri="{BB962C8B-B14F-4D97-AF65-F5344CB8AC3E}">
        <p14:creationId xmlns:p14="http://schemas.microsoft.com/office/powerpoint/2010/main" val="200445110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nb-NO" sz="3600" dirty="0" smtClean="0"/>
              <a:t>Open Questions ?? </a:t>
            </a:r>
            <a:endParaRPr lang="nb-NO" sz="3600" dirty="0"/>
          </a:p>
        </p:txBody>
      </p:sp>
      <p:sp>
        <p:nvSpPr>
          <p:cNvPr id="3" name="Content Placeholder 2"/>
          <p:cNvSpPr>
            <a:spLocks noGrp="1"/>
          </p:cNvSpPr>
          <p:nvPr>
            <p:ph idx="1"/>
          </p:nvPr>
        </p:nvSpPr>
        <p:spPr/>
        <p:txBody>
          <a:bodyPr>
            <a:normAutofit lnSpcReduction="10000"/>
          </a:bodyPr>
          <a:lstStyle/>
          <a:p>
            <a:r>
              <a:rPr lang="en-US" sz="3200" dirty="0" smtClean="0"/>
              <a:t>What are the proper values of the permeability, elasticity ? </a:t>
            </a:r>
          </a:p>
          <a:p>
            <a:r>
              <a:rPr lang="en-US" sz="3200" dirty="0" smtClean="0"/>
              <a:t>How much do this values vary between individuals, species, age, pathologies </a:t>
            </a:r>
            <a:r>
              <a:rPr lang="en-US" sz="3200" dirty="0" err="1" smtClean="0"/>
              <a:t>etc</a:t>
            </a:r>
            <a:r>
              <a:rPr lang="en-US" sz="3200" dirty="0" smtClean="0"/>
              <a:t>?</a:t>
            </a:r>
          </a:p>
          <a:p>
            <a:r>
              <a:rPr lang="en-US" sz="3200" dirty="0" smtClean="0"/>
              <a:t>What laws govern the remodeling of the central nervous system? </a:t>
            </a:r>
          </a:p>
          <a:p>
            <a:r>
              <a:rPr lang="en-US" sz="3200" dirty="0" smtClean="0"/>
              <a:t>The coupling to the </a:t>
            </a:r>
            <a:r>
              <a:rPr lang="en-US" sz="3200" smtClean="0"/>
              <a:t>electrophysiologi</a:t>
            </a:r>
            <a:endParaRPr lang="en-US" sz="3200" dirty="0" smtClean="0"/>
          </a:p>
          <a:p>
            <a:endParaRPr lang="en-US" sz="3200" dirty="0" smtClean="0"/>
          </a:p>
          <a:p>
            <a:r>
              <a:rPr lang="en-US" sz="3200" dirty="0" smtClean="0"/>
              <a:t>Mouse / rat modeling is easier, perhaps a good starting point</a:t>
            </a:r>
          </a:p>
        </p:txBody>
      </p:sp>
    </p:spTree>
    <p:extLst>
      <p:ext uri="{BB962C8B-B14F-4D97-AF65-F5344CB8AC3E}">
        <p14:creationId xmlns:p14="http://schemas.microsoft.com/office/powerpoint/2010/main" val="8628177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728" y="76200"/>
            <a:ext cx="7029472" cy="1214446"/>
          </a:xfrm>
        </p:spPr>
        <p:txBody>
          <a:bodyPr/>
          <a:lstStyle/>
          <a:p>
            <a:r>
              <a:rPr lang="nb-NO" dirty="0" smtClean="0"/>
              <a:t>Acknowledgement</a:t>
            </a:r>
            <a:endParaRPr lang="nb-NO" dirty="0"/>
          </a:p>
        </p:txBody>
      </p:sp>
      <p:sp>
        <p:nvSpPr>
          <p:cNvPr id="3" name="Subtitle 2"/>
          <p:cNvSpPr>
            <a:spLocks noGrp="1"/>
          </p:cNvSpPr>
          <p:nvPr>
            <p:ph type="subTitle" idx="1"/>
          </p:nvPr>
        </p:nvSpPr>
        <p:spPr>
          <a:xfrm>
            <a:off x="1428728" y="1828800"/>
            <a:ext cx="7000924" cy="3600464"/>
          </a:xfrm>
        </p:spPr>
        <p:txBody>
          <a:bodyPr/>
          <a:lstStyle/>
          <a:p>
            <a:r>
              <a:rPr lang="nb-NO" dirty="0" smtClean="0"/>
              <a:t>Karen Støverud, Simula Research Laboratory</a:t>
            </a:r>
          </a:p>
          <a:p>
            <a:r>
              <a:rPr lang="nb-NO" dirty="0" smtClean="0"/>
              <a:t>Victor Haughton, University Hospital of Wisconsin</a:t>
            </a:r>
          </a:p>
          <a:p>
            <a:r>
              <a:rPr lang="nb-NO" dirty="0" smtClean="0"/>
              <a:t>Per Krisitan Eide, University Hosptial of Oslo</a:t>
            </a:r>
          </a:p>
          <a:p>
            <a:r>
              <a:rPr lang="nb-NO" dirty="0" smtClean="0"/>
              <a:t>Geir Ringstad, University Hospital of Oslo</a:t>
            </a:r>
          </a:p>
          <a:p>
            <a:r>
              <a:rPr lang="nb-NO" dirty="0" smtClean="0"/>
              <a:t>Marie Rognes, Simula Research Laboratory</a:t>
            </a:r>
          </a:p>
          <a:p>
            <a:r>
              <a:rPr lang="nb-NO" dirty="0" smtClean="0"/>
              <a:t>Kartik Jain, University of Siegen </a:t>
            </a:r>
          </a:p>
          <a:p>
            <a:r>
              <a:rPr lang="nb-NO" dirty="0" smtClean="0"/>
              <a:t>Hans Petter </a:t>
            </a:r>
            <a:r>
              <a:rPr lang="nb-NO" dirty="0" err="1" smtClean="0"/>
              <a:t>Langtangen</a:t>
            </a:r>
            <a:r>
              <a:rPr lang="nb-NO" dirty="0" smtClean="0"/>
              <a:t>, Simula </a:t>
            </a:r>
            <a:r>
              <a:rPr lang="nb-NO" dirty="0" smtClean="0"/>
              <a:t>Laboratory</a:t>
            </a:r>
          </a:p>
          <a:p>
            <a:endParaRPr lang="nb-NO" dirty="0"/>
          </a:p>
          <a:p>
            <a:r>
              <a:rPr lang="nb-NO" sz="1600" dirty="0" smtClean="0"/>
              <a:t>(</a:t>
            </a:r>
            <a:r>
              <a:rPr lang="en-US" sz="1600" dirty="0"/>
              <a:t>Karen Helene </a:t>
            </a:r>
            <a:r>
              <a:rPr lang="en-US" sz="1600" dirty="0" err="1"/>
              <a:t>Støverud</a:t>
            </a:r>
            <a:r>
              <a:rPr lang="en-US" sz="1600" dirty="0"/>
              <a:t> - </a:t>
            </a:r>
            <a:r>
              <a:rPr lang="en-US" sz="1600" u="sng" dirty="0">
                <a:hlinkClick r:id="rId2"/>
              </a:rPr>
              <a:t>Relation between the Chiari I malformation and syringomyelia from a mechanical perspective, </a:t>
            </a:r>
            <a:r>
              <a:rPr lang="en-US" sz="1600" u="sng" dirty="0" smtClean="0">
                <a:hlinkClick r:id="rId2"/>
              </a:rPr>
              <a:t>PhD thesis, UiO</a:t>
            </a:r>
            <a:r>
              <a:rPr lang="en-US" sz="1600" u="sng" smtClean="0">
                <a:hlinkClick r:id="rId2"/>
              </a:rPr>
              <a:t>, 2014</a:t>
            </a:r>
            <a:r>
              <a:rPr lang="en-US" sz="1600" u="sng" smtClean="0"/>
              <a:t>)</a:t>
            </a:r>
            <a:endParaRPr lang="nb-NO" sz="1600" dirty="0"/>
          </a:p>
        </p:txBody>
      </p:sp>
    </p:spTree>
    <p:extLst>
      <p:ext uri="{BB962C8B-B14F-4D97-AF65-F5344CB8AC3E}">
        <p14:creationId xmlns:p14="http://schemas.microsoft.com/office/powerpoint/2010/main" val="2156943550"/>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3.9"/>
</p:tagLst>
</file>

<file path=ppt/theme/theme1.xml><?xml version="1.0" encoding="utf-8"?>
<a:theme xmlns:a="http://schemas.openxmlformats.org/drawingml/2006/main" name="CBC_powerpoint_m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CBC_powerpoint_mal</Template>
  <TotalTime>4752</TotalTime>
  <Words>2626</Words>
  <Application>Microsoft Macintosh PowerPoint</Application>
  <PresentationFormat>On-screen Show (4:3)</PresentationFormat>
  <Paragraphs>238</Paragraphs>
  <Slides>32</Slides>
  <Notes>11</Notes>
  <HiddenSlides>2</HiddenSlides>
  <MMClips>2</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CBC_powerpoint_mal</vt:lpstr>
      <vt:lpstr>Computational modelling of the biomechanics in the central nervous system               – Chiari and syringomyelia </vt:lpstr>
      <vt:lpstr>Outline</vt:lpstr>
      <vt:lpstr>Remodeling occur as we age </vt:lpstr>
      <vt:lpstr>There are individual differences </vt:lpstr>
      <vt:lpstr>Small volume changes may lead to large pressure changes in the brain</vt:lpstr>
      <vt:lpstr>Alzheimer disease  / Normal pressure hydrocephalus </vt:lpstr>
      <vt:lpstr>Some examples of mechanically driven remodeling (Mechanotransduction):</vt:lpstr>
      <vt:lpstr>Chiari I is a medical condition where part of the brain is displaced into the spinal canal</vt:lpstr>
      <vt:lpstr>A healthy person and a Chiari patient with syrinxes</vt:lpstr>
      <vt:lpstr>Chiari Symptoms </vt:lpstr>
      <vt:lpstr>Cavalier King Charles Spaniel (about 50% have syringomyelia)</vt:lpstr>
      <vt:lpstr>We reconstruct the SAS and ventricles from MR-images using the level set method (VMTK)</vt:lpstr>
      <vt:lpstr>The Cerebrospinal fluid flow is ´hyperkinetic´-- with abnormally high velocities and pressure gradients </vt:lpstr>
      <vt:lpstr>We simulated pulsatile flow through the 4th ventricle and CSF space in one control and two Chiari patients</vt:lpstr>
      <vt:lpstr>PowerPoint Presentation</vt:lpstr>
      <vt:lpstr>Main results from CFD simulations</vt:lpstr>
      <vt:lpstr>Software: FEniCS + VMTK</vt:lpstr>
      <vt:lpstr>Adding complexity …… the tissue of the spinal cord </vt:lpstr>
      <vt:lpstr>The tissue of the central nervous system is modeled as a poro-elastic medium</vt:lpstr>
      <vt:lpstr>The Biot equations for incompressible solid and fluid phase</vt:lpstr>
      <vt:lpstr>Significant features of the spinal cord </vt:lpstr>
      <vt:lpstr>Discretization</vt:lpstr>
      <vt:lpstr>We create a geometry of the spinal cord based on DT-images of a sheep spinal cord</vt:lpstr>
      <vt:lpstr>We apply a pressure wave based on in vivo measurement along the walls of the geometry</vt:lpstr>
      <vt:lpstr>Default parameters </vt:lpstr>
      <vt:lpstr>Variations of parameters </vt:lpstr>
      <vt:lpstr>The spinal cord tissue is compressed by the pressure wave</vt:lpstr>
      <vt:lpstr>Snapshot of pressure in the spinal card</vt:lpstr>
      <vt:lpstr>A stiff and thick pia and central canal affects the centripetal pressure gradient and fluid velocity</vt:lpstr>
      <vt:lpstr>Summary of findings (so far…)</vt:lpstr>
      <vt:lpstr>Open Questions ?? </vt:lpstr>
      <vt:lpstr>Acknowledgement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Kent-Andre Mardal</cp:lastModifiedBy>
  <cp:revision>123</cp:revision>
  <dcterms:created xsi:type="dcterms:W3CDTF">2014-02-19T16:59:50Z</dcterms:created>
  <dcterms:modified xsi:type="dcterms:W3CDTF">2015-06-12T12:37:05Z</dcterms:modified>
</cp:coreProperties>
</file>