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305" r:id="rId6"/>
    <p:sldId id="263" r:id="rId7"/>
    <p:sldId id="261" r:id="rId8"/>
    <p:sldId id="258" r:id="rId9"/>
    <p:sldId id="262" r:id="rId10"/>
    <p:sldId id="264" r:id="rId11"/>
    <p:sldId id="265" r:id="rId12"/>
    <p:sldId id="303" r:id="rId1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93" autoAdjust="0"/>
    <p:restoredTop sz="90161"/>
  </p:normalViewPr>
  <p:slideViewPr>
    <p:cSldViewPr snapToGrid="0">
      <p:cViewPr varScale="1">
        <p:scale>
          <a:sx n="199" d="100"/>
          <a:sy n="199" d="100"/>
        </p:scale>
        <p:origin x="20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4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15.08.2023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Welcome Meeting for Master’s studies at the Department of Mathematics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21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23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studieinfo@math.uio.no" TargetMode="Externa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math/studier/programmer/master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hyperlink" Target="mailto:studieinfo@math.uio.no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about/hse/speak-up/index.html" TargetMode="External"/><Relationship Id="rId2" Type="http://schemas.openxmlformats.org/officeDocument/2006/relationships/hyperlink" Target="https://www.uio.no/om/hms/si-fra/" TargetMode="Externa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Two people writing on a blackboard&#10;&#10;Description automatically generated">
            <a:extLst>
              <a:ext uri="{FF2B5EF4-FFF2-40B4-BE49-F238E27FC236}">
                <a16:creationId xmlns:a16="http://schemas.microsoft.com/office/drawing/2014/main" id="{E4A2706C-AE95-B178-2965-DC3DE8FA555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1" r="11961"/>
          <a:stretch>
            <a:fillRect/>
          </a:stretch>
        </p:blipFill>
        <p:spPr>
          <a:xfrm>
            <a:off x="6210235" y="-1"/>
            <a:ext cx="5981765" cy="6857999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B67563-5A5D-B9C6-6CE5-F0394E1D3B9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77DAB89-EC1D-58B9-EACA-202DA4174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E66438B-8637-BAF7-7381-65DEB2647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442" y="1914522"/>
            <a:ext cx="5611203" cy="757238"/>
          </a:xfrm>
        </p:spPr>
        <p:txBody>
          <a:bodyPr/>
          <a:lstStyle/>
          <a:p>
            <a:r>
              <a:rPr lang="nb-NO" dirty="0" err="1"/>
              <a:t>Welcome</a:t>
            </a:r>
            <a:r>
              <a:rPr lang="nb-NO" dirty="0"/>
              <a:t> </a:t>
            </a:r>
            <a:r>
              <a:rPr lang="nb-NO" dirty="0" err="1"/>
              <a:t>meeting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940704F-2136-E9BF-A775-6886D805C3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53996" y="2671760"/>
            <a:ext cx="5716962" cy="757238"/>
          </a:xfrm>
        </p:spPr>
        <p:txBody>
          <a:bodyPr/>
          <a:lstStyle/>
          <a:p>
            <a:r>
              <a:rPr lang="nb-NO" dirty="0"/>
              <a:t>Master students</a:t>
            </a:r>
          </a:p>
          <a:p>
            <a:r>
              <a:rPr lang="nb-NO" dirty="0"/>
              <a:t>The Department </a:t>
            </a:r>
            <a:r>
              <a:rPr lang="nb-NO" dirty="0" err="1"/>
              <a:t>of</a:t>
            </a:r>
            <a:r>
              <a:rPr lang="nb-NO" dirty="0"/>
              <a:t> Mathematics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4977CEA0-FC92-5AF4-BC16-E827DDBF3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96" y="3802984"/>
            <a:ext cx="2679529" cy="2679529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D05B28F8-13A0-4673-6FFF-D9F11DF9C1E6}"/>
              </a:ext>
            </a:extLst>
          </p:cNvPr>
          <p:cNvSpPr txBox="1">
            <a:spLocks noGrp="1"/>
          </p:cNvSpPr>
          <p:nvPr>
            <p:ph type="body" sz="quarter" idx="18"/>
          </p:nvPr>
        </p:nvSpPr>
        <p:spPr>
          <a:xfrm>
            <a:off x="0" y="0"/>
            <a:ext cx="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001" sz="1600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785B653-B9E8-2592-A2C4-1135C4E2BDB7}"/>
              </a:ext>
            </a:extLst>
          </p:cNvPr>
          <p:cNvSpPr txBox="1"/>
          <p:nvPr/>
        </p:nvSpPr>
        <p:spPr>
          <a:xfrm>
            <a:off x="3699530" y="4604139"/>
            <a:ext cx="20736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600"/>
              <a:t>Please register</a:t>
            </a:r>
            <a:r>
              <a:rPr lang="nb-NO" sz="1600" dirty="0"/>
              <a:t> </a:t>
            </a:r>
            <a:r>
              <a:rPr lang="nb-NO" sz="1600" dirty="0" err="1"/>
              <a:t>your</a:t>
            </a:r>
            <a:r>
              <a:rPr lang="en-001" sz="1600"/>
              <a:t> </a:t>
            </a:r>
          </a:p>
          <a:p>
            <a:r>
              <a:rPr lang="en-001" sz="1600"/>
              <a:t>attendance by </a:t>
            </a:r>
          </a:p>
          <a:p>
            <a:r>
              <a:rPr lang="en-001" sz="1600"/>
              <a:t>using this QR code</a:t>
            </a:r>
            <a:endParaRPr lang="nb-NO" sz="1600" dirty="0"/>
          </a:p>
          <a:p>
            <a:r>
              <a:rPr lang="en-001" sz="1600"/>
              <a:t> </a:t>
            </a:r>
            <a:endParaRPr lang="en-001" sz="1600" dirty="0"/>
          </a:p>
        </p:txBody>
      </p:sp>
      <p:sp>
        <p:nvSpPr>
          <p:cNvPr id="17" name="Pil venstre 16">
            <a:extLst>
              <a:ext uri="{FF2B5EF4-FFF2-40B4-BE49-F238E27FC236}">
                <a16:creationId xmlns:a16="http://schemas.microsoft.com/office/drawing/2014/main" id="{8590BD29-DEBC-70C3-27A8-3C34996004BA}"/>
              </a:ext>
            </a:extLst>
          </p:cNvPr>
          <p:cNvSpPr/>
          <p:nvPr/>
        </p:nvSpPr>
        <p:spPr>
          <a:xfrm>
            <a:off x="3229043" y="4926731"/>
            <a:ext cx="431210" cy="26103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1269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C582-9C9F-4940-84EC-87402AC2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9456"/>
            <a:ext cx="9646250" cy="867508"/>
          </a:xfrm>
        </p:spPr>
        <p:txBody>
          <a:bodyPr/>
          <a:lstStyle/>
          <a:p>
            <a:r>
              <a:rPr lang="nb-NO" sz="3600" b="1" dirty="0"/>
              <a:t>The student </a:t>
            </a:r>
            <a:r>
              <a:rPr lang="nb-NO" sz="3600" b="1" dirty="0" err="1"/>
              <a:t>administration</a:t>
            </a:r>
            <a:endParaRPr lang="nb-NO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B608F-4D2C-0E49-8E66-9F4FFCCC7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70066"/>
            <a:ext cx="7897091" cy="4725686"/>
          </a:xfrm>
        </p:spPr>
        <p:txBody>
          <a:bodyPr/>
          <a:lstStyle/>
          <a:p>
            <a:r>
              <a:rPr lang="en-NO" dirty="0"/>
              <a:t>Offices at the 7th floor </a:t>
            </a:r>
            <a:r>
              <a:rPr lang="en-NO"/>
              <a:t>of NHA</a:t>
            </a:r>
            <a:br>
              <a:rPr lang="nb-NO" dirty="0"/>
            </a:br>
            <a:endParaRPr lang="en-NO" dirty="0"/>
          </a:p>
          <a:p>
            <a:r>
              <a:rPr lang="nb-NO" dirty="0"/>
              <a:t>Administrative p</a:t>
            </a:r>
            <a:r>
              <a:rPr lang="en-NO"/>
              <a:t>rogramme coordinator</a:t>
            </a:r>
            <a:r>
              <a:rPr lang="nb-NO" dirty="0"/>
              <a:t> for master</a:t>
            </a:r>
            <a:br>
              <a:rPr lang="nb-NO" dirty="0"/>
            </a:br>
            <a:r>
              <a:rPr lang="nb-NO" dirty="0" err="1"/>
              <a:t>programmes</a:t>
            </a:r>
            <a:r>
              <a:rPr lang="nb-NO" dirty="0"/>
              <a:t>: Nora Sunde</a:t>
            </a:r>
            <a:br>
              <a:rPr lang="nb-NO" dirty="0"/>
            </a:br>
            <a:endParaRPr lang="en-NO" dirty="0"/>
          </a:p>
          <a:p>
            <a:r>
              <a:rPr lang="en-NO" dirty="0"/>
              <a:t>Questions about </a:t>
            </a:r>
            <a:r>
              <a:rPr lang="en-NO"/>
              <a:t>anything adminsitrative:</a:t>
            </a:r>
            <a:endParaRPr lang="nb-NO" dirty="0"/>
          </a:p>
          <a:p>
            <a:pPr lvl="1"/>
            <a:r>
              <a:rPr lang="nb-NO" dirty="0"/>
              <a:t>E-mail </a:t>
            </a:r>
            <a:r>
              <a:rPr lang="nb-NO" dirty="0" err="1"/>
              <a:t>us</a:t>
            </a:r>
            <a:r>
              <a:rPr lang="nb-NO" dirty="0"/>
              <a:t> from </a:t>
            </a:r>
            <a:r>
              <a:rPr lang="nb-NO" dirty="0" err="1"/>
              <a:t>your</a:t>
            </a:r>
            <a:r>
              <a:rPr lang="nb-NO" dirty="0"/>
              <a:t> student e-mail, </a:t>
            </a:r>
            <a:r>
              <a:rPr lang="nb-NO" dirty="0" err="1"/>
              <a:t>including</a:t>
            </a:r>
            <a:r>
              <a:rPr lang="nb-NO" dirty="0"/>
              <a:t>: </a:t>
            </a:r>
          </a:p>
          <a:p>
            <a:pPr lvl="2"/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,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 and student </a:t>
            </a:r>
            <a:r>
              <a:rPr lang="nb-NO" dirty="0" err="1"/>
              <a:t>number</a:t>
            </a:r>
            <a:endParaRPr lang="en-NO" dirty="0"/>
          </a:p>
          <a:p>
            <a:pPr marL="0" indent="0" algn="ctr">
              <a:buNone/>
            </a:pPr>
            <a:r>
              <a:rPr lang="en-NO" dirty="0">
                <a:hlinkClick r:id="rId2"/>
              </a:rPr>
              <a:t>studieinfo@math.uio.no</a:t>
            </a:r>
            <a:endParaRPr lang="en-NO" dirty="0"/>
          </a:p>
          <a:p>
            <a:endParaRPr lang="en-NO" dirty="0"/>
          </a:p>
          <a:p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C631D-7B6F-2C49-8822-B946E72E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12.08.2026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D40B1-F911-E149-8898-51FE1CF8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err="1"/>
              <a:t>Welcome</a:t>
            </a:r>
            <a:r>
              <a:rPr lang="nb-NO" dirty="0"/>
              <a:t> Meeting for </a:t>
            </a:r>
            <a:r>
              <a:rPr lang="nb-NO" dirty="0" err="1"/>
              <a:t>Master’s</a:t>
            </a:r>
            <a:r>
              <a:rPr lang="nb-NO" dirty="0"/>
              <a:t> studies at </a:t>
            </a:r>
            <a:r>
              <a:rPr lang="nb-NO" dirty="0" err="1"/>
              <a:t>the</a:t>
            </a:r>
            <a:r>
              <a:rPr lang="nb-NO" dirty="0"/>
              <a:t> Department </a:t>
            </a:r>
            <a:r>
              <a:rPr lang="nb-NO" dirty="0" err="1"/>
              <a:t>of</a:t>
            </a:r>
            <a:r>
              <a:rPr lang="nb-NO" dirty="0"/>
              <a:t> Mathematics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CBCC1-74C8-F94C-8334-0F1E2135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1600" smtClean="0"/>
              <a:pPr>
                <a:defRPr/>
              </a:pPr>
              <a:t>2</a:t>
            </a:fld>
            <a:endParaRPr lang="en-US" sz="800" dirty="0"/>
          </a:p>
        </p:txBody>
      </p:sp>
      <p:pic>
        <p:nvPicPr>
          <p:cNvPr id="8" name="Bilde 7" descr="Niels Henrik Abels hus - AF Gruppen">
            <a:extLst>
              <a:ext uri="{FF2B5EF4-FFF2-40B4-BE49-F238E27FC236}">
                <a16:creationId xmlns:a16="http://schemas.microsoft.com/office/drawing/2014/main" id="{F6A1A63B-F9BD-F2CF-5874-830E32863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433" y="660603"/>
            <a:ext cx="3715934" cy="219343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3F2CE1BE-9E20-F411-98C6-78940A9121C7}"/>
              </a:ext>
            </a:extLst>
          </p:cNvPr>
          <p:cNvSpPr txBox="1"/>
          <p:nvPr/>
        </p:nvSpPr>
        <p:spPr>
          <a:xfrm>
            <a:off x="7502236" y="2848873"/>
            <a:ext cx="36810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Niels Henrik Abels hus (NHA)</a:t>
            </a:r>
          </a:p>
        </p:txBody>
      </p:sp>
      <p:pic>
        <p:nvPicPr>
          <p:cNvPr id="7" name="Bilde 6" descr="Bilde av Nora Sunde">
            <a:extLst>
              <a:ext uri="{FF2B5EF4-FFF2-40B4-BE49-F238E27FC236}">
                <a16:creationId xmlns:a16="http://schemas.microsoft.com/office/drawing/2014/main" id="{8A56D0F6-26A7-CCC4-FC81-2C35B42EB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798" y="3224394"/>
            <a:ext cx="1709569" cy="228310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C13DD1C-FA77-7EB5-1492-71C7A102FA77}"/>
              </a:ext>
            </a:extLst>
          </p:cNvPr>
          <p:cNvSpPr txBox="1"/>
          <p:nvPr/>
        </p:nvSpPr>
        <p:spPr>
          <a:xfrm>
            <a:off x="9556798" y="5503781"/>
            <a:ext cx="17095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Nora Sunde</a:t>
            </a:r>
          </a:p>
        </p:txBody>
      </p:sp>
    </p:spTree>
    <p:extLst>
      <p:ext uri="{BB962C8B-B14F-4D97-AF65-F5344CB8AC3E}">
        <p14:creationId xmlns:p14="http://schemas.microsoft.com/office/powerpoint/2010/main" val="41864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C582-9C9F-4940-84EC-87402AC2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75" y="495567"/>
            <a:ext cx="9527648" cy="762000"/>
          </a:xfrm>
        </p:spPr>
        <p:txBody>
          <a:bodyPr/>
          <a:lstStyle/>
          <a:p>
            <a:r>
              <a:rPr lang="nb-NO" sz="3600" b="1" dirty="0"/>
              <a:t>General and </a:t>
            </a:r>
            <a:r>
              <a:rPr lang="nb-NO" sz="3600" b="1" dirty="0" err="1"/>
              <a:t>important</a:t>
            </a:r>
            <a:r>
              <a:rPr lang="nb-NO" sz="3600" b="1" dirty="0"/>
              <a:t> </a:t>
            </a:r>
            <a:r>
              <a:rPr lang="nb-NO" sz="3600" b="1" dirty="0" err="1"/>
              <a:t>information</a:t>
            </a:r>
            <a:endParaRPr lang="nb-NO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B608F-4D2C-0E49-8E66-9F4FFCCC7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674" y="1257567"/>
            <a:ext cx="9297711" cy="3976585"/>
          </a:xfrm>
        </p:spPr>
        <p:txBody>
          <a:bodyPr/>
          <a:lstStyle/>
          <a:p>
            <a:r>
              <a:rPr lang="nb-NO" dirty="0"/>
              <a:t>All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studies:</a:t>
            </a:r>
            <a:br>
              <a:rPr lang="en-NO" dirty="0"/>
            </a:br>
            <a:r>
              <a:rPr lang="en-GB" sz="1800" dirty="0">
                <a:hlinkClick r:id="rId3"/>
              </a:rPr>
              <a:t>https://www.mn.uio.no/math/studier/programmer/master/index.html</a:t>
            </a:r>
            <a:r>
              <a:rPr lang="en-GB" sz="1800" dirty="0"/>
              <a:t> </a:t>
            </a:r>
            <a:br>
              <a:rPr lang="en-GB" sz="1800" dirty="0"/>
            </a:br>
            <a:endParaRPr lang="en-NO" dirty="0"/>
          </a:p>
          <a:p>
            <a:r>
              <a:rPr lang="en-NO" dirty="0"/>
              <a:t>Planning not to follow regular progression?</a:t>
            </a:r>
          </a:p>
          <a:p>
            <a:pPr lvl="1"/>
            <a:r>
              <a:rPr lang="nb-NO" dirty="0" err="1"/>
              <a:t>Imortant</a:t>
            </a:r>
            <a:r>
              <a:rPr lang="nb-NO" dirty="0"/>
              <a:t>! </a:t>
            </a:r>
            <a:r>
              <a:rPr lang="en-NO"/>
              <a:t>Contact </a:t>
            </a:r>
            <a:r>
              <a:rPr lang="en-NO" dirty="0"/>
              <a:t>the </a:t>
            </a:r>
            <a:r>
              <a:rPr lang="en-NO"/>
              <a:t>student administration</a:t>
            </a:r>
            <a:r>
              <a:rPr lang="nb-NO" dirty="0"/>
              <a:t>: </a:t>
            </a:r>
            <a:r>
              <a:rPr lang="nb-NO" sz="1800" dirty="0">
                <a:hlinkClick r:id="rId4"/>
              </a:rPr>
              <a:t>studieinfo@math.uio.no</a:t>
            </a:r>
            <a:r>
              <a:rPr lang="nb-NO" sz="1800" dirty="0"/>
              <a:t>  </a:t>
            </a:r>
            <a:endParaRPr lang="nb-NO" dirty="0"/>
          </a:p>
          <a:p>
            <a:pPr lvl="1"/>
            <a:r>
              <a:rPr lang="nb-NO" dirty="0"/>
              <a:t>Application deadline: september 1st. </a:t>
            </a:r>
          </a:p>
          <a:p>
            <a:pPr lvl="1"/>
            <a:r>
              <a:rPr lang="nb-NO" dirty="0"/>
              <a:t>NB: </a:t>
            </a:r>
            <a:r>
              <a:rPr lang="nb-NO" dirty="0" err="1"/>
              <a:t>documented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for part-time/</a:t>
            </a:r>
            <a:r>
              <a:rPr lang="nb-NO" dirty="0" err="1"/>
              <a:t>reduced</a:t>
            </a:r>
            <a:r>
              <a:rPr lang="nb-NO" dirty="0"/>
              <a:t> </a:t>
            </a:r>
            <a:r>
              <a:rPr lang="nb-NO" dirty="0" err="1"/>
              <a:t>progression</a:t>
            </a:r>
            <a:br>
              <a:rPr lang="nb-NO" dirty="0"/>
            </a:br>
            <a:endParaRPr lang="en-NO" dirty="0"/>
          </a:p>
          <a:p>
            <a:r>
              <a:rPr lang="nb-NO" dirty="0" err="1"/>
              <a:t>Remember</a:t>
            </a:r>
            <a:r>
              <a:rPr lang="nb-NO" dirty="0"/>
              <a:t> to l</a:t>
            </a:r>
            <a:r>
              <a:rPr lang="en-NO"/>
              <a:t>og </a:t>
            </a:r>
            <a:r>
              <a:rPr lang="en-NO" dirty="0"/>
              <a:t>into your UiO e-mail and check </a:t>
            </a:r>
            <a:r>
              <a:rPr lang="en-NO"/>
              <a:t>it frequentl</a:t>
            </a:r>
            <a:r>
              <a:rPr lang="nb-NO" dirty="0"/>
              <a:t>y</a:t>
            </a:r>
            <a:br>
              <a:rPr lang="en-NO" dirty="0"/>
            </a:b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C631D-7B6F-2C49-8822-B946E72E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12.08.2026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D40B1-F911-E149-8898-51FE1CF8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err="1"/>
              <a:t>Welcome</a:t>
            </a:r>
            <a:r>
              <a:rPr lang="nb-NO" dirty="0"/>
              <a:t> Meeting for </a:t>
            </a:r>
            <a:r>
              <a:rPr lang="nb-NO" dirty="0" err="1"/>
              <a:t>Master’s</a:t>
            </a:r>
            <a:r>
              <a:rPr lang="nb-NO" dirty="0"/>
              <a:t> studies at </a:t>
            </a:r>
            <a:r>
              <a:rPr lang="nb-NO" dirty="0" err="1"/>
              <a:t>the</a:t>
            </a:r>
            <a:r>
              <a:rPr lang="nb-NO" dirty="0"/>
              <a:t> Department </a:t>
            </a:r>
            <a:r>
              <a:rPr lang="nb-NO" dirty="0" err="1"/>
              <a:t>of</a:t>
            </a:r>
            <a:r>
              <a:rPr lang="nb-NO" dirty="0"/>
              <a:t> Mathematics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CBCC1-74C8-F94C-8334-0F1E2135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1600" smtClean="0"/>
              <a:pPr>
                <a:defRPr/>
              </a:pPr>
              <a:t>3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2795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C582-9C9F-4940-84EC-87402AC2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21" y="455284"/>
            <a:ext cx="9468120" cy="652270"/>
          </a:xfrm>
        </p:spPr>
        <p:txBody>
          <a:bodyPr/>
          <a:lstStyle/>
          <a:p>
            <a:r>
              <a:rPr lang="nb-NO" sz="3600" b="1" dirty="0"/>
              <a:t>Important deadlines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B608F-4D2C-0E49-8E66-9F4FFCCC7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21" y="1085963"/>
            <a:ext cx="9544321" cy="4931942"/>
          </a:xfrm>
        </p:spPr>
        <p:txBody>
          <a:bodyPr/>
          <a:lstStyle/>
          <a:p>
            <a:r>
              <a:rPr lang="en-NO"/>
              <a:t>August 1</a:t>
            </a:r>
            <a:r>
              <a:rPr lang="nb-NO" dirty="0"/>
              <a:t>3</a:t>
            </a:r>
            <a:r>
              <a:rPr lang="nb-NO" baseline="30000" dirty="0"/>
              <a:t>th</a:t>
            </a:r>
            <a:r>
              <a:rPr lang="en-NO"/>
              <a:t>: </a:t>
            </a:r>
            <a:endParaRPr lang="en-NO" dirty="0"/>
          </a:p>
          <a:p>
            <a:pPr lvl="1"/>
            <a:r>
              <a:rPr lang="en-NO" dirty="0"/>
              <a:t>Deadline to sign up for course</a:t>
            </a:r>
            <a:r>
              <a:rPr lang="nb-NO" dirty="0"/>
              <a:t>s in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en-NO" dirty="0"/>
              <a:t> with priority as a programme </a:t>
            </a:r>
            <a:r>
              <a:rPr lang="en-NO"/>
              <a:t>student </a:t>
            </a:r>
            <a:endParaRPr lang="en-NO" dirty="0"/>
          </a:p>
          <a:p>
            <a:r>
              <a:rPr lang="en-NO"/>
              <a:t>September 1</a:t>
            </a:r>
            <a:r>
              <a:rPr lang="nb-NO" baseline="30000" dirty="0" err="1"/>
              <a:t>st</a:t>
            </a:r>
            <a:r>
              <a:rPr lang="en-NO"/>
              <a:t>: </a:t>
            </a:r>
            <a:endParaRPr lang="en-NO" dirty="0"/>
          </a:p>
          <a:p>
            <a:pPr lvl="1"/>
            <a:r>
              <a:rPr lang="en-NO" dirty="0"/>
              <a:t>Final deadline to register in Studentweb</a:t>
            </a:r>
          </a:p>
          <a:p>
            <a:pPr lvl="1"/>
            <a:r>
              <a:rPr lang="en-NO" dirty="0"/>
              <a:t>Final deadline to pay the semester fee</a:t>
            </a:r>
          </a:p>
          <a:p>
            <a:pPr lvl="1"/>
            <a:r>
              <a:rPr lang="en-NO" dirty="0"/>
              <a:t>Final deadline to sign up for courses </a:t>
            </a:r>
            <a:r>
              <a:rPr lang="en-NO"/>
              <a:t>in general</a:t>
            </a:r>
            <a:endParaRPr lang="en-NO" dirty="0"/>
          </a:p>
          <a:p>
            <a:r>
              <a:rPr lang="en-NO"/>
              <a:t>December 1</a:t>
            </a:r>
            <a:r>
              <a:rPr lang="nb-NO" baseline="30000" dirty="0" err="1"/>
              <a:t>st</a:t>
            </a:r>
            <a:r>
              <a:rPr lang="nb-NO" dirty="0"/>
              <a:t> (or Sept. 1</a:t>
            </a:r>
            <a:r>
              <a:rPr lang="nb-NO" baseline="30000" dirty="0"/>
              <a:t>st</a:t>
            </a:r>
            <a:r>
              <a:rPr lang="nb-NO" dirty="0"/>
              <a:t>)</a:t>
            </a:r>
            <a:r>
              <a:rPr lang="en-NO"/>
              <a:t>:</a:t>
            </a:r>
            <a:endParaRPr lang="en-NO" dirty="0"/>
          </a:p>
          <a:p>
            <a:pPr lvl="1"/>
            <a:r>
              <a:rPr lang="en-NO" dirty="0"/>
              <a:t>Deadline </a:t>
            </a:r>
            <a:r>
              <a:rPr lang="en-NO"/>
              <a:t>for </a:t>
            </a:r>
            <a:r>
              <a:rPr lang="nb-NO" dirty="0" err="1"/>
              <a:t>submitting</a:t>
            </a:r>
            <a:r>
              <a:rPr lang="nb-NO" dirty="0"/>
              <a:t> </a:t>
            </a:r>
            <a:r>
              <a:rPr lang="en-NO"/>
              <a:t>the master’s </a:t>
            </a:r>
            <a:r>
              <a:rPr lang="nb-NO" dirty="0"/>
              <a:t>plan </a:t>
            </a:r>
            <a:r>
              <a:rPr lang="en-NO"/>
              <a:t>agreement</a:t>
            </a:r>
            <a:endParaRPr lang="nb-NO" dirty="0"/>
          </a:p>
          <a:p>
            <a:pPr lvl="1"/>
            <a:r>
              <a:rPr lang="nb-NO" dirty="0"/>
              <a:t>(Deadline for </a:t>
            </a:r>
            <a:r>
              <a:rPr lang="nb-NO" dirty="0" err="1"/>
              <a:t>submitting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master’s</a:t>
            </a:r>
            <a:r>
              <a:rPr lang="nb-NO" dirty="0"/>
              <a:t> plan </a:t>
            </a:r>
            <a:r>
              <a:rPr lang="nb-NO" dirty="0" err="1"/>
              <a:t>agreement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plan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including</a:t>
            </a:r>
            <a:r>
              <a:rPr lang="nb-NO" dirty="0"/>
              <a:t> </a:t>
            </a:r>
            <a:r>
              <a:rPr lang="nb-NO" dirty="0" err="1"/>
              <a:t>master’s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</a:t>
            </a:r>
            <a:r>
              <a:rPr lang="nb-NO" dirty="0" err="1"/>
              <a:t>completed</a:t>
            </a:r>
            <a:r>
              <a:rPr lang="nb-NO" dirty="0"/>
              <a:t> prior to </a:t>
            </a:r>
            <a:r>
              <a:rPr lang="nb-NO" dirty="0" err="1"/>
              <a:t>admission</a:t>
            </a:r>
            <a:r>
              <a:rPr lang="nb-NO" dirty="0"/>
              <a:t>)</a:t>
            </a:r>
            <a:endParaRPr lang="en-NO" dirty="0"/>
          </a:p>
          <a:p>
            <a:endParaRPr lang="en-NO" dirty="0"/>
          </a:p>
          <a:p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C631D-7B6F-2C49-8822-B946E72E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12.08.2026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D40B1-F911-E149-8898-51FE1CF8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err="1"/>
              <a:t>Welcome</a:t>
            </a:r>
            <a:r>
              <a:rPr lang="nb-NO" dirty="0"/>
              <a:t> Meeting for </a:t>
            </a:r>
            <a:r>
              <a:rPr lang="nb-NO" dirty="0" err="1"/>
              <a:t>Master’s</a:t>
            </a:r>
            <a:r>
              <a:rPr lang="nb-NO" dirty="0"/>
              <a:t> studies at </a:t>
            </a:r>
            <a:r>
              <a:rPr lang="nb-NO" dirty="0" err="1"/>
              <a:t>the</a:t>
            </a:r>
            <a:r>
              <a:rPr lang="nb-NO" dirty="0"/>
              <a:t> Department </a:t>
            </a:r>
            <a:r>
              <a:rPr lang="nb-NO" dirty="0" err="1"/>
              <a:t>of</a:t>
            </a:r>
            <a:r>
              <a:rPr lang="nb-NO" dirty="0"/>
              <a:t> Mathematics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CBCC1-74C8-F94C-8334-0F1E2135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1600" smtClean="0"/>
              <a:pPr>
                <a:defRPr/>
              </a:pPr>
              <a:t>4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890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C582-9C9F-4940-84EC-87402AC2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37" y="429820"/>
            <a:ext cx="9456245" cy="789052"/>
          </a:xfrm>
        </p:spPr>
        <p:txBody>
          <a:bodyPr/>
          <a:lstStyle/>
          <a:p>
            <a:r>
              <a:rPr lang="nb-NO" b="1" dirty="0"/>
              <a:t>The </a:t>
            </a:r>
            <a:r>
              <a:rPr lang="nb-NO" b="1" dirty="0" err="1"/>
              <a:t>master’s</a:t>
            </a:r>
            <a:r>
              <a:rPr lang="nb-NO" b="1" dirty="0"/>
              <a:t> plan </a:t>
            </a:r>
            <a:r>
              <a:rPr lang="nb-NO" b="1" dirty="0" err="1"/>
              <a:t>agreement</a:t>
            </a:r>
            <a:endParaRPr lang="nb-NO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B608F-4D2C-0E49-8E66-9F4FFCCC7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37" y="1089219"/>
            <a:ext cx="8572997" cy="4893795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a </a:t>
            </a:r>
            <a:r>
              <a:rPr lang="nb-NO" dirty="0" err="1"/>
              <a:t>master’s</a:t>
            </a:r>
            <a:r>
              <a:rPr lang="nb-NO" dirty="0"/>
              <a:t> plan </a:t>
            </a:r>
            <a:r>
              <a:rPr lang="nb-NO" dirty="0" err="1"/>
              <a:t>agreement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A formal </a:t>
            </a:r>
            <a:r>
              <a:rPr lang="nb-NO" dirty="0" err="1"/>
              <a:t>written</a:t>
            </a:r>
            <a:r>
              <a:rPr lang="nb-NO" dirty="0"/>
              <a:t> </a:t>
            </a:r>
            <a:r>
              <a:rPr lang="nb-NO" dirty="0" err="1"/>
              <a:t>agreement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works</a:t>
            </a:r>
            <a:r>
              <a:rPr lang="nb-NO" dirty="0"/>
              <a:t> as a</a:t>
            </a:r>
            <a:r>
              <a:rPr lang="en-NO"/>
              <a:t> </a:t>
            </a:r>
            <a:r>
              <a:rPr lang="en-NO" dirty="0"/>
              <a:t>contract between you, your supervisor and </a:t>
            </a:r>
            <a:r>
              <a:rPr lang="en-NO"/>
              <a:t>the Department</a:t>
            </a:r>
            <a:br>
              <a:rPr lang="nb-NO" dirty="0"/>
            </a:br>
            <a:endParaRPr lang="en-NO" dirty="0"/>
          </a:p>
          <a:p>
            <a:r>
              <a:rPr lang="nb-NO" dirty="0"/>
              <a:t>O</a:t>
            </a:r>
            <a:r>
              <a:rPr lang="en-NO"/>
              <a:t>utlin</a:t>
            </a:r>
            <a:r>
              <a:rPr lang="nb-NO" dirty="0" err="1"/>
              <a:t>ing</a:t>
            </a:r>
            <a:r>
              <a:rPr lang="en-NO"/>
              <a:t> your stud</a:t>
            </a:r>
            <a:r>
              <a:rPr lang="nb-NO" dirty="0"/>
              <a:t>y plan and </a:t>
            </a:r>
            <a:r>
              <a:rPr lang="nb-NO" dirty="0" err="1"/>
              <a:t>planned</a:t>
            </a:r>
            <a:r>
              <a:rPr lang="nb-NO" dirty="0"/>
              <a:t> </a:t>
            </a:r>
            <a:r>
              <a:rPr lang="nb-NO" dirty="0" err="1"/>
              <a:t>progression</a:t>
            </a:r>
            <a:endParaRPr lang="en-NO" dirty="0"/>
          </a:p>
          <a:p>
            <a:pPr lvl="1"/>
            <a:r>
              <a:rPr lang="nb-NO" dirty="0"/>
              <a:t>Who is </a:t>
            </a:r>
            <a:r>
              <a:rPr lang="nb-NO" dirty="0" err="1"/>
              <a:t>your</a:t>
            </a:r>
            <a:r>
              <a:rPr lang="nb-NO" dirty="0"/>
              <a:t> supervisor(s) </a:t>
            </a:r>
          </a:p>
          <a:p>
            <a:pPr lvl="1"/>
            <a:r>
              <a:rPr lang="en-NO"/>
              <a:t>Theoretical </a:t>
            </a:r>
            <a:r>
              <a:rPr lang="en-NO" dirty="0"/>
              <a:t>curriculum (courses)</a:t>
            </a:r>
          </a:p>
          <a:p>
            <a:pPr lvl="1"/>
            <a:r>
              <a:rPr lang="en-NO"/>
              <a:t>Thesis (</a:t>
            </a:r>
            <a:r>
              <a:rPr lang="nb-NO" dirty="0" err="1"/>
              <a:t>long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en-NO"/>
              <a:t>60 ECTS </a:t>
            </a:r>
            <a:r>
              <a:rPr lang="nb-NO" dirty="0"/>
              <a:t>or </a:t>
            </a:r>
            <a:r>
              <a:rPr lang="nb-NO" dirty="0" err="1"/>
              <a:t>short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30 ECTS</a:t>
            </a:r>
            <a:r>
              <a:rPr lang="en-NO"/>
              <a:t>)</a:t>
            </a:r>
            <a:br>
              <a:rPr lang="nb-NO" dirty="0"/>
            </a:br>
            <a:endParaRPr lang="en-NO" dirty="0"/>
          </a:p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elective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to </a:t>
            </a:r>
            <a:r>
              <a:rPr lang="nb-NO" dirty="0" err="1"/>
              <a:t>choose</a:t>
            </a:r>
            <a:r>
              <a:rPr lang="nb-NO" dirty="0"/>
              <a:t>? </a:t>
            </a:r>
          </a:p>
          <a:p>
            <a:pPr lvl="1"/>
            <a:r>
              <a:rPr lang="nb-NO" dirty="0"/>
              <a:t>A </a:t>
            </a:r>
            <a:r>
              <a:rPr lang="en-NO"/>
              <a:t>contact person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 </a:t>
            </a:r>
            <a:r>
              <a:rPr lang="nb-NO" dirty="0" err="1"/>
              <a:t>may</a:t>
            </a:r>
            <a:r>
              <a:rPr lang="en-NO"/>
              <a:t> </a:t>
            </a:r>
            <a:r>
              <a:rPr lang="nb-NO" dirty="0"/>
              <a:t>assist</a:t>
            </a:r>
            <a:r>
              <a:rPr lang="en-NO"/>
              <a:t> </a:t>
            </a:r>
            <a:r>
              <a:rPr lang="en-NO" dirty="0"/>
              <a:t>you </a:t>
            </a:r>
            <a:r>
              <a:rPr lang="en-NO"/>
              <a:t>with </a:t>
            </a:r>
            <a:r>
              <a:rPr lang="nb-NO" dirty="0" err="1"/>
              <a:t>choosing</a:t>
            </a:r>
            <a:r>
              <a:rPr lang="nb-NO" dirty="0"/>
              <a:t> relevant </a:t>
            </a:r>
            <a:r>
              <a:rPr lang="nb-NO" dirty="0" err="1"/>
              <a:t>elective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</a:t>
            </a:r>
            <a:r>
              <a:rPr lang="en-NO"/>
              <a:t>this</a:t>
            </a:r>
            <a:r>
              <a:rPr lang="nb-NO" dirty="0"/>
              <a:t> first</a:t>
            </a:r>
            <a:r>
              <a:rPr lang="en-NO"/>
              <a:t> semeste</a:t>
            </a:r>
            <a:r>
              <a:rPr lang="nb-NO" dirty="0"/>
              <a:t>r.</a:t>
            </a:r>
          </a:p>
          <a:p>
            <a:pPr lvl="1"/>
            <a:r>
              <a:rPr lang="nb-NO" dirty="0"/>
              <a:t>See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 web </a:t>
            </a:r>
            <a:r>
              <a:rPr lang="nb-NO" dirty="0" err="1"/>
              <a:t>page</a:t>
            </a:r>
            <a:endParaRPr lang="en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C631D-7B6F-2C49-8822-B946E72E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12.08.2026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D40B1-F911-E149-8898-51FE1CF81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dirty="0" err="1"/>
              <a:t>Welcome</a:t>
            </a:r>
            <a:r>
              <a:rPr lang="nb-NO" dirty="0"/>
              <a:t> Meeting for </a:t>
            </a:r>
            <a:r>
              <a:rPr lang="nb-NO" dirty="0" err="1"/>
              <a:t>Master’s</a:t>
            </a:r>
            <a:r>
              <a:rPr lang="nb-NO" dirty="0"/>
              <a:t> studies at </a:t>
            </a:r>
            <a:r>
              <a:rPr lang="nb-NO" dirty="0" err="1"/>
              <a:t>the</a:t>
            </a:r>
            <a:r>
              <a:rPr lang="nb-NO" dirty="0"/>
              <a:t> Department </a:t>
            </a:r>
            <a:r>
              <a:rPr lang="nb-NO" dirty="0" err="1"/>
              <a:t>of</a:t>
            </a:r>
            <a:r>
              <a:rPr lang="nb-NO" dirty="0"/>
              <a:t> Mathematics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CBCC1-74C8-F94C-8334-0F1E2135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1600" smtClean="0"/>
              <a:pPr>
                <a:defRPr/>
              </a:pPr>
              <a:t>5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605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7F831-248D-03DE-CF1C-A4C84FE1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584" y="429099"/>
            <a:ext cx="10515600" cy="887083"/>
          </a:xfrm>
        </p:spPr>
        <p:txBody>
          <a:bodyPr/>
          <a:lstStyle/>
          <a:p>
            <a:r>
              <a:rPr lang="en-001" b="1" dirty="0"/>
              <a:t>Speak up! / Si fra - systemet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6C959-15FC-D027-EE2A-A70288301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584" y="1366503"/>
            <a:ext cx="9391852" cy="431386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About which issues can you speak up? </a:t>
            </a:r>
          </a:p>
          <a:p>
            <a:r>
              <a:rPr lang="en-US" dirty="0"/>
              <a:t>What you appreciate and would like </a:t>
            </a:r>
            <a:r>
              <a:rPr lang="en-US" dirty="0" err="1"/>
              <a:t>UiO</a:t>
            </a:r>
            <a:r>
              <a:rPr lang="en-US" dirty="0"/>
              <a:t> to do more of.</a:t>
            </a:r>
          </a:p>
          <a:p>
            <a:r>
              <a:rPr lang="en-US" dirty="0"/>
              <a:t>Bad aspects of your physical or social learning environment.</a:t>
            </a:r>
          </a:p>
          <a:p>
            <a:r>
              <a:rPr lang="en-US" dirty="0"/>
              <a:t>Harmful, dangerous, unethical or criminal offenses.</a:t>
            </a:r>
          </a:p>
          <a:p>
            <a:r>
              <a:rPr lang="en-US" dirty="0"/>
              <a:t>Bullying or sexual harassment.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https://www.uio.no/om/hms/si-fra/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https://www.uio.no/english/about/hse/speak-up/index.html</a:t>
            </a:r>
            <a:r>
              <a:rPr lang="en-US" dirty="0"/>
              <a:t> </a:t>
            </a:r>
          </a:p>
          <a:p>
            <a:endParaRPr lang="en-00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388DE-FA62-7656-D4B9-A30E9FA42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12.08.2026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3EAA1-F4EB-5CB0-E53F-E5402C185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Welcome Meeting for Master’s studies at the Department of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8F0D5-331D-8674-72A5-7482EABA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1600" smtClean="0"/>
              <a:pPr>
                <a:defRPr/>
              </a:pPr>
              <a:t>6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73408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24F8F-63E8-0EF8-8148-145C75E69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EF327-EF0D-EB34-2472-C4028FE54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584" y="429099"/>
            <a:ext cx="10515600" cy="887083"/>
          </a:xfrm>
        </p:spPr>
        <p:txBody>
          <a:bodyPr/>
          <a:lstStyle/>
          <a:p>
            <a:r>
              <a:rPr lang="nb-NO" b="1" dirty="0" err="1"/>
              <a:t>Study</a:t>
            </a:r>
            <a:r>
              <a:rPr lang="nb-NO" b="1" dirty="0"/>
              <a:t> start survey 2026</a:t>
            </a:r>
            <a:endParaRPr lang="en-001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31663-6B95-2653-2887-BD5C7D00A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584" y="1085033"/>
            <a:ext cx="9391852" cy="45974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Help UiO </a:t>
            </a:r>
            <a:r>
              <a:rPr lang="nb-NO" dirty="0" err="1"/>
              <a:t>learn</a:t>
            </a:r>
            <a:r>
              <a:rPr lang="nb-NO" dirty="0"/>
              <a:t> more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master’s</a:t>
            </a:r>
            <a:r>
              <a:rPr lang="nb-NO" dirty="0"/>
              <a:t> students</a:t>
            </a:r>
            <a:endParaRPr lang="en-00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8B383-ADDB-4F3E-2A8C-6FC65ACA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12.08.2026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AFAAE-1DB1-D2AD-5620-C30F8215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Welcome Meeting for Master’s studies at the Department of Mathematics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CA844-0539-C500-A650-D5123E020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z="1600" smtClean="0"/>
              <a:pPr>
                <a:defRPr/>
              </a:pPr>
              <a:t>7</a:t>
            </a:fld>
            <a:endParaRPr lang="en-US" sz="16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A4E24C2-2316-3134-1E15-7CA94A611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847" y="1662544"/>
            <a:ext cx="4311073" cy="431107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F282C7A-3693-D64C-F313-F22D3344D927}"/>
              </a:ext>
            </a:extLst>
          </p:cNvPr>
          <p:cNvSpPr txBox="1"/>
          <p:nvPr/>
        </p:nvSpPr>
        <p:spPr>
          <a:xfrm>
            <a:off x="472584" y="2128346"/>
            <a:ext cx="3102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The survey </a:t>
            </a:r>
            <a:r>
              <a:rPr lang="nb-NO" sz="2000" dirty="0" err="1"/>
              <a:t>only</a:t>
            </a:r>
            <a:r>
              <a:rPr lang="nb-NO" sz="2000" dirty="0"/>
              <a:t> </a:t>
            </a:r>
            <a:r>
              <a:rPr lang="nb-NO" sz="2000" dirty="0" err="1"/>
              <a:t>takes</a:t>
            </a:r>
            <a:r>
              <a:rPr lang="nb-NO" sz="2000" dirty="0"/>
              <a:t> a </a:t>
            </a:r>
            <a:r>
              <a:rPr lang="nb-NO" sz="2000" dirty="0" err="1"/>
              <a:t>couple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minutes</a:t>
            </a:r>
            <a:r>
              <a:rPr lang="nb-NO" sz="2000" dirty="0"/>
              <a:t> to </a:t>
            </a:r>
            <a:r>
              <a:rPr lang="nb-NO" sz="2000" dirty="0" err="1"/>
              <a:t>complete</a:t>
            </a:r>
            <a:r>
              <a:rPr lang="nb-NO" sz="2000" dirty="0"/>
              <a:t> </a:t>
            </a:r>
            <a:r>
              <a:rPr lang="nb-NO" sz="2000" dirty="0">
                <a:sym typeface="Wingdings" pitchFamily="2" charset="2"/>
              </a:rPr>
              <a:t>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938776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E4F14C0-6E2D-783A-E552-D3736FC674B6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 sz="1400" dirty="0"/>
              <a:t>15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BCBCEE6-DC7A-4CA4-180B-85FCFADC7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Luch</a:t>
            </a:r>
            <a:r>
              <a:rPr lang="nb-NO" dirty="0"/>
              <a:t> and more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programmes</a:t>
            </a:r>
            <a:endParaRPr lang="nb-NO" dirty="0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53B55CBE-08C7-B9C2-670C-21F5E71E9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1190521"/>
            <a:ext cx="9942722" cy="410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88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07A00CE-1615-4FA0-B36A-03A6C5E76D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5398</TotalTime>
  <Words>539</Words>
  <Application>Microsoft Macintosh PowerPoint</Application>
  <PresentationFormat>Widescreen</PresentationFormat>
  <Paragraphs>76</Paragraphs>
  <Slides>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Welcome meeting</vt:lpstr>
      <vt:lpstr>The student administration</vt:lpstr>
      <vt:lpstr>General and important information</vt:lpstr>
      <vt:lpstr>Important deadlines</vt:lpstr>
      <vt:lpstr>The master’s plan agreement</vt:lpstr>
      <vt:lpstr>Speak up! / Si fra - systemet</vt:lpstr>
      <vt:lpstr>Study start survey 2026</vt:lpstr>
      <vt:lpstr>Luch and more information about the programmes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Elisabeth Havsberg Seland</dc:creator>
  <cp:lastModifiedBy>Nora Sunde</cp:lastModifiedBy>
  <cp:revision>90</cp:revision>
  <dcterms:created xsi:type="dcterms:W3CDTF">2023-01-20T10:42:57Z</dcterms:created>
  <dcterms:modified xsi:type="dcterms:W3CDTF">2026-08-12T13:07:20Z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