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4"/>
  </p:notesMasterIdLst>
  <p:handoutMasterIdLst>
    <p:handoutMasterId r:id="rId15"/>
  </p:handoutMasterIdLst>
  <p:sldIdLst>
    <p:sldId id="257" r:id="rId6"/>
    <p:sldId id="258" r:id="rId7"/>
    <p:sldId id="259" r:id="rId8"/>
    <p:sldId id="260" r:id="rId9"/>
    <p:sldId id="264" r:id="rId10"/>
    <p:sldId id="261" r:id="rId11"/>
    <p:sldId id="262" r:id="rId12"/>
    <p:sldId id="263" r:id="rId13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3A212E-4B06-F74F-ACAB-D9A5758CFE62}" v="146" dt="2025-04-08T08:56:26.3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266" autoAdjust="0"/>
    <p:restoredTop sz="96144"/>
  </p:normalViewPr>
  <p:slideViewPr>
    <p:cSldViewPr snapToGrid="0">
      <p:cViewPr varScale="1">
        <p:scale>
          <a:sx n="195" d="100"/>
          <a:sy n="195" d="100"/>
        </p:scale>
        <p:origin x="216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4/21/26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407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7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0.sv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0.sv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>
                <a:solidFill>
                  <a:srgbClr val="0070C0"/>
                </a:solidFill>
              </a:defRPr>
            </a:lvl1pPr>
          </a:lstStyle>
          <a:p>
            <a:r>
              <a:rPr lang="en-GB" noProof="0" dirty="0"/>
              <a:t>Click to edit Master title style</a:t>
            </a:r>
            <a:endParaRPr lang="nb-NO" noProof="0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103086"/>
            <a:ext cx="11471910" cy="495551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GB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GB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program/matematikk-data-beregninger/studieretninger/computational-science/opptak/" TargetMode="External"/><Relationship Id="rId2" Type="http://schemas.openxmlformats.org/officeDocument/2006/relationships/hyperlink" Target="https://www.uio.no/studier/program/matematikk-data-beregninger/studieretninger/computational-science/oppbygging/" TargetMode="Externa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mailto:studieinfo@math.uio.no" TargetMode="Externa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studieinfo@math.uio.no" TargetMode="Externa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19D8A295-084A-F907-334D-A7BF4862172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DF25F3C-6279-A879-204E-6F8874AB37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9038" y="1447077"/>
            <a:ext cx="5075367" cy="2387600"/>
          </a:xfrm>
        </p:spPr>
        <p:txBody>
          <a:bodyPr/>
          <a:lstStyle/>
          <a:p>
            <a:r>
              <a:rPr lang="nb-NO" sz="4800" b="1" dirty="0"/>
              <a:t>Studieretningene på </a:t>
            </a:r>
            <a:r>
              <a:rPr lang="nb-NO" sz="4800" b="1" i="1" dirty="0"/>
              <a:t>DMB</a:t>
            </a:r>
            <a:endParaRPr lang="nb-NO" b="1" i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B7241B-C6E0-2033-88BD-EA4CE1C20AB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nb-NO" dirty="0"/>
              <a:t>Øyvind Ryan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5C7DEF-FE4B-DA34-DD45-5252FC332F7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b-NO" sz="1800" dirty="0"/>
              <a:t>Førstelektor og programleder for DMB</a:t>
            </a:r>
          </a:p>
          <a:p>
            <a:endParaRPr lang="nb-NO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96DC29-1074-B7A4-2388-691D7ED96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21. </a:t>
            </a:r>
            <a:r>
              <a:rPr lang="en-US" dirty="0" err="1"/>
              <a:t>april</a:t>
            </a:r>
            <a:r>
              <a:rPr lang="en-US" dirty="0"/>
              <a:t> 2026</a:t>
            </a:r>
          </a:p>
        </p:txBody>
      </p:sp>
    </p:spTree>
    <p:extLst>
      <p:ext uri="{BB962C8B-B14F-4D97-AF65-F5344CB8AC3E}">
        <p14:creationId xmlns:p14="http://schemas.microsoft.com/office/powerpoint/2010/main" val="1499296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B312590-6EE6-C388-2E35-29A59EC08EE1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DE0DBF-8D6D-AA52-830D-1D3B031ACFB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D3A722E-B5F6-A1AB-6200-ECF63D6B0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>
                <a:solidFill>
                  <a:srgbClr val="0070C0"/>
                </a:solidFill>
              </a:rPr>
              <a:t>Oppbygning av graden</a:t>
            </a:r>
            <a:endParaRPr lang="nb-NO" dirty="0">
              <a:solidFill>
                <a:srgbClr val="0070C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C666E3-BB46-2D68-874B-44B8D2897C3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5" y="1177636"/>
            <a:ext cx="6455093" cy="4880965"/>
          </a:xfrm>
        </p:spPr>
        <p:txBody>
          <a:bodyPr/>
          <a:lstStyle/>
          <a:p>
            <a:r>
              <a:rPr lang="nb-NO" dirty="0"/>
              <a:t>To studieretninger:</a:t>
            </a:r>
          </a:p>
          <a:p>
            <a:pPr lvl="1"/>
            <a:r>
              <a:rPr lang="nb-NO" dirty="0" err="1"/>
              <a:t>Computational</a:t>
            </a:r>
            <a:r>
              <a:rPr lang="nb-NO" dirty="0"/>
              <a:t> Science</a:t>
            </a:r>
          </a:p>
          <a:p>
            <a:pPr lvl="1"/>
            <a:r>
              <a:rPr lang="nb-NO" dirty="0"/>
              <a:t>Data Science</a:t>
            </a:r>
          </a:p>
          <a:p>
            <a:r>
              <a:rPr lang="nb-NO" dirty="0"/>
              <a:t>Begge studieretningene består av</a:t>
            </a:r>
          </a:p>
          <a:p>
            <a:pPr lvl="1"/>
            <a:r>
              <a:rPr lang="nb-NO" dirty="0"/>
              <a:t>100 </a:t>
            </a:r>
            <a:r>
              <a:rPr lang="nb-NO" dirty="0" err="1"/>
              <a:t>stp</a:t>
            </a:r>
            <a:r>
              <a:rPr lang="nb-NO" dirty="0"/>
              <a:t> obligatoriske fellesemner</a:t>
            </a:r>
          </a:p>
          <a:p>
            <a:pPr lvl="1"/>
            <a:r>
              <a:rPr lang="nb-NO" dirty="0"/>
              <a:t>40 </a:t>
            </a:r>
            <a:r>
              <a:rPr lang="nb-NO" dirty="0" err="1"/>
              <a:t>stp</a:t>
            </a:r>
            <a:r>
              <a:rPr lang="nb-NO" dirty="0"/>
              <a:t> obligatoriske fordypningsemner</a:t>
            </a:r>
          </a:p>
          <a:p>
            <a:pPr lvl="1"/>
            <a:r>
              <a:rPr lang="nb-NO" dirty="0"/>
              <a:t>40 </a:t>
            </a:r>
            <a:r>
              <a:rPr lang="nb-NO" dirty="0" err="1"/>
              <a:t>stp</a:t>
            </a:r>
            <a:r>
              <a:rPr lang="nb-NO" dirty="0"/>
              <a:t> frie emner (kan velges fritt)</a:t>
            </a:r>
          </a:p>
          <a:p>
            <a:r>
              <a:rPr lang="nb-NO" dirty="0"/>
              <a:t>Utviklingssemester i 6. semester: Utveksling eller frie emner</a:t>
            </a:r>
          </a:p>
          <a:p>
            <a:r>
              <a:rPr lang="nb-NO" dirty="0"/>
              <a:t>Du kan bytte om på rekkefølgen på emnene, </a:t>
            </a:r>
            <a:br>
              <a:rPr lang="nb-NO" dirty="0"/>
            </a:br>
            <a:r>
              <a:rPr lang="nb-NO" i="1" dirty="0"/>
              <a:t>men snakk med studieadministrasjonen først!</a:t>
            </a:r>
          </a:p>
          <a:p>
            <a:endParaRPr lang="nb-NO" dirty="0"/>
          </a:p>
          <a:p>
            <a:endParaRPr lang="nb-NO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1174C75-8C80-A8B8-6DE3-04EA49C193B7}"/>
              </a:ext>
            </a:extLst>
          </p:cNvPr>
          <p:cNvGrpSpPr/>
          <p:nvPr/>
        </p:nvGrpSpPr>
        <p:grpSpPr>
          <a:xfrm>
            <a:off x="7308120" y="477468"/>
            <a:ext cx="4371975" cy="5705764"/>
            <a:chOff x="7493861" y="477468"/>
            <a:chExt cx="4371975" cy="570576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4C3049D-5563-60E3-8BDD-344AD58803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493861" y="477468"/>
              <a:ext cx="4371975" cy="528013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B1E8C2-2CA6-3828-BCDE-AEAB9E67ACC3}"/>
                </a:ext>
              </a:extLst>
            </p:cNvPr>
            <p:cNvSpPr txBox="1"/>
            <p:nvPr/>
          </p:nvSpPr>
          <p:spPr>
            <a:xfrm>
              <a:off x="8272458" y="5929316"/>
              <a:ext cx="3496470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050" dirty="0"/>
                <a:t>Oppbygning for studieretningen </a:t>
              </a:r>
              <a:r>
                <a:rPr lang="nb-NO" sz="1050" i="1" dirty="0" err="1"/>
                <a:t>Computational</a:t>
              </a:r>
              <a:r>
                <a:rPr lang="nb-NO" sz="1050" i="1" dirty="0"/>
                <a:t> Science</a:t>
              </a:r>
              <a:endParaRPr lang="nb-NO" sz="1050" dirty="0"/>
            </a:p>
          </p:txBody>
        </p:sp>
      </p:grpSp>
    </p:spTree>
    <p:extLst>
      <p:ext uri="{BB962C8B-B14F-4D97-AF65-F5344CB8AC3E}">
        <p14:creationId xmlns:p14="http://schemas.microsoft.com/office/powerpoint/2010/main" val="4176837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BD8A725-50B0-AC41-B9FA-1F4B19EC4731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E9CF95D-2575-3201-6AEA-BC513739A55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DE8B272-1FFF-C2DA-D24E-E710470F5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skal du velge studieretning?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31D95F-51E2-7E97-6FD0-5D3CE19DE896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r>
              <a:rPr lang="nb-NO" dirty="0"/>
              <a:t>Hva synes du har vært gøy hittil?</a:t>
            </a:r>
          </a:p>
          <a:p>
            <a:r>
              <a:rPr lang="nb-NO" dirty="0"/>
              <a:t>Hvilke emner må du ta i 3. semester?</a:t>
            </a:r>
          </a:p>
          <a:p>
            <a:r>
              <a:rPr lang="nb-NO" dirty="0"/>
              <a:t>Hvilke emner må du ta i resten av graden?</a:t>
            </a:r>
          </a:p>
          <a:p>
            <a:r>
              <a:rPr lang="nb-NO" dirty="0"/>
              <a:t>Hvilke masterprogrammer vil du kvalifisere deg for?</a:t>
            </a:r>
          </a:p>
          <a:p>
            <a:r>
              <a:rPr lang="nb-NO" dirty="0"/>
              <a:t>Hva har du lyst til å jobbe med?</a:t>
            </a:r>
          </a:p>
        </p:txBody>
      </p:sp>
    </p:spTree>
    <p:extLst>
      <p:ext uri="{BB962C8B-B14F-4D97-AF65-F5344CB8AC3E}">
        <p14:creationId xmlns:p14="http://schemas.microsoft.com/office/powerpoint/2010/main" val="2011035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CE3C5AB-B335-F0CB-CB73-01EB347E5E0C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33E874-F7D6-133D-86DB-CC0748AD699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4AC83E3-F38C-F18A-D63A-BE30FEB3C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Emner i tredje semester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8C426B-30A5-6010-4305-F9DF5EFFDB54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Felles for begge: </a:t>
            </a:r>
            <a:r>
              <a:rPr lang="nb-NO" i="1" dirty="0"/>
              <a:t>MAT1125 – Videregående lineær algebra</a:t>
            </a:r>
            <a:endParaRPr lang="nb-NO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4075332-B333-A5C1-CBA4-37C7B82559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1953195"/>
              </p:ext>
            </p:extLst>
          </p:nvPr>
        </p:nvGraphicFramePr>
        <p:xfrm>
          <a:off x="646546" y="2097483"/>
          <a:ext cx="10104582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8982">
                  <a:extLst>
                    <a:ext uri="{9D8B030D-6E8A-4147-A177-3AD203B41FA5}">
                      <a16:colId xmlns:a16="http://schemas.microsoft.com/office/drawing/2014/main" val="1161117158"/>
                    </a:ext>
                  </a:extLst>
                </a:gridCol>
                <a:gridCol w="6705600">
                  <a:extLst>
                    <a:ext uri="{9D8B030D-6E8A-4147-A177-3AD203B41FA5}">
                      <a16:colId xmlns:a16="http://schemas.microsoft.com/office/drawing/2014/main" val="33554394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Studieretning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Emner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790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 err="1"/>
                        <a:t>Computational</a:t>
                      </a:r>
                      <a:r>
                        <a:rPr lang="nb-NO" dirty="0"/>
                        <a:t> Science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i="1" dirty="0"/>
                        <a:t>IN2010 – Algoritmer og datastrukturer </a:t>
                      </a:r>
                      <a:r>
                        <a:rPr lang="nb-NO" dirty="0"/>
                        <a:t>og fritt emne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538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Data Science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i="1" dirty="0"/>
                        <a:t>STK1110 – Statistiske metoder og dataanalyse</a:t>
                      </a:r>
                      <a:r>
                        <a:rPr lang="nb-NO" dirty="0"/>
                        <a:t> og fritt emne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9291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6693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7B5762F-D999-3739-7369-4C98C4C3C89B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7FB5CD-F23F-9820-2CF1-EFDD985D89C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42E80D4-6A49-EE16-4765-E7DF7B551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Hvilke masterprogrammer leder de til?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D0FE06-26E2-2F69-F669-3400E7EEC649}"/>
              </a:ext>
            </a:extLst>
          </p:cNvPr>
          <p:cNvSpPr txBox="1"/>
          <p:nvPr/>
        </p:nvSpPr>
        <p:spPr>
          <a:xfrm>
            <a:off x="824758" y="1181094"/>
            <a:ext cx="2165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/>
              <a:t>Studieretning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979C1E-E7A2-B300-B831-64CF9361AEFA}"/>
              </a:ext>
            </a:extLst>
          </p:cNvPr>
          <p:cNvSpPr txBox="1"/>
          <p:nvPr/>
        </p:nvSpPr>
        <p:spPr>
          <a:xfrm>
            <a:off x="4800605" y="1181093"/>
            <a:ext cx="24272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/>
              <a:t>Masterprogram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F3104ED-F512-51CE-E0C4-FEBF44E97454}"/>
              </a:ext>
            </a:extLst>
          </p:cNvPr>
          <p:cNvGrpSpPr/>
          <p:nvPr/>
        </p:nvGrpSpPr>
        <p:grpSpPr>
          <a:xfrm>
            <a:off x="872393" y="1696871"/>
            <a:ext cx="9827913" cy="1015663"/>
            <a:chOff x="872393" y="1696871"/>
            <a:chExt cx="8331537" cy="101566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1594DAF-6C2D-F612-919D-0F9DC44732E4}"/>
                </a:ext>
              </a:extLst>
            </p:cNvPr>
            <p:cNvSpPr txBox="1"/>
            <p:nvPr/>
          </p:nvSpPr>
          <p:spPr>
            <a:xfrm>
              <a:off x="872393" y="1800217"/>
              <a:ext cx="33538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400" dirty="0" err="1"/>
                <a:t>Computational</a:t>
              </a:r>
              <a:r>
                <a:rPr lang="nb-NO" sz="2400" dirty="0"/>
                <a:t> Science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9F44A6D-0FA0-9364-6B47-4B42DF459615}"/>
                </a:ext>
              </a:extLst>
            </p:cNvPr>
            <p:cNvSpPr txBox="1"/>
            <p:nvPr/>
          </p:nvSpPr>
          <p:spPr>
            <a:xfrm>
              <a:off x="4800605" y="1696871"/>
              <a:ext cx="440332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2000" i="1" dirty="0"/>
                <a:t>CS: Applied mathematics and risk </a:t>
              </a:r>
              <a:r>
                <a:rPr lang="nb-NO" sz="2000" i="1" dirty="0" err="1"/>
                <a:t>analysis</a:t>
              </a:r>
              <a:endParaRPr lang="nb-NO" sz="2000" i="1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2000" i="1" dirty="0"/>
                <a:t>Data Science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2000" i="1" dirty="0"/>
                <a:t>Matematikk for anvendelser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A0AAB69E-4BFC-AB53-B723-540CB5D88B43}"/>
                </a:ext>
              </a:extLst>
            </p:cNvPr>
            <p:cNvCxnSpPr>
              <a:cxnSpLocks/>
            </p:cNvCxnSpPr>
            <p:nvPr/>
          </p:nvCxnSpPr>
          <p:spPr>
            <a:xfrm>
              <a:off x="3633673" y="2031049"/>
              <a:ext cx="752589" cy="0"/>
            </a:xfrm>
            <a:prstGeom prst="straightConnector1">
              <a:avLst/>
            </a:prstGeom>
            <a:ln w="349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1B8B627-158E-9A31-8316-EE4B9BA84FFA}"/>
              </a:ext>
            </a:extLst>
          </p:cNvPr>
          <p:cNvGrpSpPr/>
          <p:nvPr/>
        </p:nvGrpSpPr>
        <p:grpSpPr>
          <a:xfrm>
            <a:off x="872392" y="2691617"/>
            <a:ext cx="8576407" cy="833516"/>
            <a:chOff x="872393" y="2447915"/>
            <a:chExt cx="7334914" cy="107721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121357C-6B60-F4CC-FE91-F940AC8E231B}"/>
                </a:ext>
              </a:extLst>
            </p:cNvPr>
            <p:cNvSpPr txBox="1"/>
            <p:nvPr/>
          </p:nvSpPr>
          <p:spPr>
            <a:xfrm>
              <a:off x="872393" y="2447915"/>
              <a:ext cx="201689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2400" dirty="0"/>
                <a:t>Data Science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5E7443D-EAAE-4A6D-F08E-9887261C03AA}"/>
                </a:ext>
              </a:extLst>
            </p:cNvPr>
            <p:cNvSpPr txBox="1"/>
            <p:nvPr/>
          </p:nvSpPr>
          <p:spPr>
            <a:xfrm>
              <a:off x="4800605" y="2509470"/>
              <a:ext cx="3406702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2000" i="1" dirty="0"/>
                <a:t>Data Science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2000" i="1" dirty="0"/>
                <a:t>Statistikk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nb-NO" sz="2000" i="1" dirty="0"/>
                <a:t>Finans, forsikring, og risiko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F877B629-6796-5EDC-D414-C4EFA9B8E7AD}"/>
                </a:ext>
              </a:extLst>
            </p:cNvPr>
            <p:cNvCxnSpPr>
              <a:cxnSpLocks/>
            </p:cNvCxnSpPr>
            <p:nvPr/>
          </p:nvCxnSpPr>
          <p:spPr>
            <a:xfrm>
              <a:off x="3643196" y="2697796"/>
              <a:ext cx="752589" cy="0"/>
            </a:xfrm>
            <a:prstGeom prst="straightConnector1">
              <a:avLst/>
            </a:prstGeom>
            <a:ln w="349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197BF696-833D-74CB-2D9C-9E2B754180B3}"/>
              </a:ext>
            </a:extLst>
          </p:cNvPr>
          <p:cNvSpPr txBox="1"/>
          <p:nvPr/>
        </p:nvSpPr>
        <p:spPr>
          <a:xfrm>
            <a:off x="685800" y="4382285"/>
            <a:ext cx="69461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2400" dirty="0">
                <a:hlinkClick r:id="rId2"/>
              </a:rPr>
              <a:t>Se programside </a:t>
            </a:r>
            <a:r>
              <a:rPr lang="nb-NO" sz="2400" dirty="0"/>
              <a:t>for forslag til emneoppbygning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2400" dirty="0"/>
              <a:t>Dette er kun forslag!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2400" dirty="0"/>
              <a:t>Du må selv sjekke at du oppfyller </a:t>
            </a:r>
            <a:r>
              <a:rPr lang="nb-NO" sz="2400" dirty="0">
                <a:hlinkClick r:id="rId3"/>
              </a:rPr>
              <a:t>krav til opptak</a:t>
            </a:r>
            <a:r>
              <a:rPr lang="nb-NO" sz="24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257024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EB2FF47-C357-0199-929C-D8105AD42BE2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58188E-9210-178C-EF5F-FA04B5E5A6E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F9E0834-43EC-E744-F0D8-0EBB88184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Ofte stilte spørsmål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2370B25-27AC-CF30-4A32-56AC7868ECD0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103086"/>
            <a:ext cx="8853229" cy="4955515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i="1" dirty="0"/>
              <a:t>Når må jeg velge?</a:t>
            </a:r>
          </a:p>
          <a:p>
            <a:pPr marL="397834" lvl="1" indent="0">
              <a:buNone/>
            </a:pPr>
            <a:r>
              <a:rPr lang="nb-NO" dirty="0"/>
              <a:t>Fristen er mandag 1. juni</a:t>
            </a:r>
          </a:p>
          <a:p>
            <a:pPr marL="457200" indent="-457200">
              <a:buFont typeface="+mj-lt"/>
              <a:buAutoNum type="arabicPeriod"/>
            </a:pPr>
            <a:r>
              <a:rPr lang="nb-NO" i="1" dirty="0"/>
              <a:t>Hvordan velger jeg studieretning?</a:t>
            </a:r>
          </a:p>
          <a:p>
            <a:pPr marL="397834" lvl="1" indent="0">
              <a:buNone/>
            </a:pPr>
            <a:r>
              <a:rPr lang="nb-NO" dirty="0"/>
              <a:t>I Utdanningsplanen i </a:t>
            </a:r>
            <a:r>
              <a:rPr lang="nb-NO" dirty="0" err="1"/>
              <a:t>Studentweb</a:t>
            </a:r>
            <a:r>
              <a:rPr lang="nb-NO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nb-NO" i="1" dirty="0"/>
              <a:t>Hvorfor må jeg velge studieretning?</a:t>
            </a:r>
          </a:p>
          <a:p>
            <a:pPr marL="397834" lvl="1" indent="0">
              <a:buNone/>
            </a:pPr>
            <a:r>
              <a:rPr lang="nb-NO" dirty="0"/>
              <a:t>Hvilke emner du skal ta til høsten er avhengig av studieretning du velger. Når du velger studieretning, kommer emnene automatisk i utdanningsplanen. Du melder deg selv til alle emner i </a:t>
            </a:r>
            <a:r>
              <a:rPr lang="nb-NO" dirty="0" err="1"/>
              <a:t>Studentweb</a:t>
            </a:r>
            <a:r>
              <a:rPr lang="nb-NO" dirty="0"/>
              <a:t>!</a:t>
            </a:r>
          </a:p>
          <a:p>
            <a:pPr marL="457200" indent="-457200">
              <a:buFont typeface="+mj-lt"/>
              <a:buAutoNum type="arabicPeriod"/>
            </a:pPr>
            <a:r>
              <a:rPr lang="nb-NO" i="1" dirty="0"/>
              <a:t>Kan jeg bytte studieretning?</a:t>
            </a:r>
          </a:p>
          <a:p>
            <a:pPr marL="397834" lvl="1" indent="0">
              <a:buNone/>
            </a:pPr>
            <a:r>
              <a:rPr lang="nb-NO" dirty="0"/>
              <a:t>Ja! Ta kontakt på </a:t>
            </a:r>
            <a:r>
              <a:rPr lang="nb-NO" dirty="0">
                <a:hlinkClick r:id="rId2"/>
              </a:rPr>
              <a:t>studieinfo@math.uio.no</a:t>
            </a:r>
            <a:r>
              <a:rPr lang="nb-NO" dirty="0"/>
              <a:t>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2384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499CB27-F003-048D-59E9-2C429FCBB7E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F005BC8-FFBD-9761-8A89-E2FBB0F4C869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8DC9925-4CA7-4B9C-4631-3F5DEF7C7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Ofte stilte spørsmål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9BAD267-7946-C4E1-82C1-3ADE2B64138C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103086"/>
            <a:ext cx="9393556" cy="4955515"/>
          </a:xfrm>
        </p:spPr>
        <p:txBody>
          <a:bodyPr/>
          <a:lstStyle/>
          <a:p>
            <a:pPr marL="457200" indent="-457200">
              <a:buFont typeface="+mj-lt"/>
              <a:buAutoNum type="arabicPeriod" startAt="5"/>
            </a:pPr>
            <a:r>
              <a:rPr lang="nb-NO" i="1" dirty="0"/>
              <a:t>Hvorfor har vi frist? Kan jeg ikke bare melde meg på emner selv? </a:t>
            </a:r>
          </a:p>
          <a:p>
            <a:pPr marL="397834" lvl="1" indent="0">
              <a:buNone/>
            </a:pPr>
            <a:r>
              <a:rPr lang="nb-NO" dirty="0"/>
              <a:t>Vi har en frist for valg av studieretning for å sikre at du følger et studieløp som kvalifiserer deg for en bachelorgrad ved fullført studie. I tillegg har du høyere prioritet ved opptak til emner som er obligatoriske i studieretningen/graden.</a:t>
            </a:r>
            <a:endParaRPr lang="nb-NO" i="1" dirty="0"/>
          </a:p>
          <a:p>
            <a:pPr marL="457200" indent="-457200">
              <a:buFont typeface="+mj-lt"/>
              <a:buAutoNum type="arabicPeriod" startAt="5"/>
            </a:pPr>
            <a:r>
              <a:rPr lang="nb-NO" i="1" dirty="0"/>
              <a:t>Kan det stå åpent til neste semester? Kan jeg prøve å gå på noen emner før jeg bestemmer meg? </a:t>
            </a:r>
          </a:p>
          <a:p>
            <a:pPr marL="397834" lvl="1" indent="0">
              <a:buNone/>
            </a:pPr>
            <a:r>
              <a:rPr lang="nb-NO" dirty="0"/>
              <a:t>Siden du kan endre studieretning i etterkant anbefaler vi heller å velge en studieretning og melde deg opp i ekstra emner ved siden av.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80743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D740AF8-2175-0659-371F-227CFCD91CC0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B3DF5E-9A45-44BD-38F1-2D3F9C27AA86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DE63F0E-37D3-A1C8-3C86-CFFF6BF8F13C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957388"/>
            <a:ext cx="11471910" cy="4101213"/>
          </a:xfrm>
        </p:spPr>
        <p:txBody>
          <a:bodyPr/>
          <a:lstStyle/>
          <a:p>
            <a:pPr marL="0" indent="0" algn="ctr">
              <a:buNone/>
            </a:pPr>
            <a:r>
              <a:rPr lang="nb-NO" dirty="0"/>
              <a:t>Husk fristen</a:t>
            </a:r>
          </a:p>
          <a:p>
            <a:pPr marL="0" indent="0" algn="ctr">
              <a:buNone/>
            </a:pPr>
            <a:r>
              <a:rPr lang="nb-NO" dirty="0"/>
              <a:t>1. juni</a:t>
            </a:r>
          </a:p>
          <a:p>
            <a:pPr marL="0" indent="0" algn="ctr">
              <a:buNone/>
            </a:pPr>
            <a:endParaRPr lang="nb-NO" dirty="0"/>
          </a:p>
          <a:p>
            <a:pPr marL="0" indent="0" algn="ctr">
              <a:buNone/>
            </a:pPr>
            <a:r>
              <a:rPr lang="nb-NO" dirty="0"/>
              <a:t>Spørsmål?</a:t>
            </a:r>
            <a:br>
              <a:rPr lang="nb-NO" dirty="0"/>
            </a:br>
            <a:r>
              <a:rPr lang="nb-NO" dirty="0"/>
              <a:t>Ta kontakt på </a:t>
            </a:r>
            <a:r>
              <a:rPr lang="nb-NO" dirty="0">
                <a:hlinkClick r:id="rId2"/>
              </a:rPr>
              <a:t>studieinfo@math.uio.no</a:t>
            </a: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7783802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3" ma:contentTypeDescription="Opprett et nytt dokument." ma:contentTypeScope="" ma:versionID="5455942cb6f0bea4a5be7aed3bead13f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5fb6ac5289525f1f15273a3106bcccc3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C72580FF-7F01-4AAE-8F7B-56E7B47502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9B9CF10-6C6A-444C-B05E-E78C1785A52C}">
  <ds:schemaRefs>
    <ds:schemaRef ds:uri="e5e35b8c-bb2a-40e7-acd7-beed1d1f14b8"/>
    <ds:schemaRef ds:uri="http://purl.org/dc/dcmitype/"/>
    <ds:schemaRef ds:uri="http://purl.org/dc/terms/"/>
    <ds:schemaRef ds:uri="45a9c032-1c21-4297-bc4a-1b0e359a6c15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4624</TotalTime>
  <Words>442</Words>
  <Application>Microsoft Macintosh PowerPoint</Application>
  <PresentationFormat>Widescreen</PresentationFormat>
  <Paragraphs>69</Paragraphs>
  <Slides>8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Arial, sans-serif</vt:lpstr>
      <vt:lpstr>Calibri</vt:lpstr>
      <vt:lpstr>Wingdings</vt:lpstr>
      <vt:lpstr>Office Theme</vt:lpstr>
      <vt:lpstr>think-cell Slide</vt:lpstr>
      <vt:lpstr>Studieretningene på DMB</vt:lpstr>
      <vt:lpstr>Oppbygning av graden</vt:lpstr>
      <vt:lpstr>Hvordan skal du velge studieretning?</vt:lpstr>
      <vt:lpstr>Emner i tredje semester</vt:lpstr>
      <vt:lpstr>Hvilke masterprogrammer leder de til?</vt:lpstr>
      <vt:lpstr>Ofte stilte spørsmål</vt:lpstr>
      <vt:lpstr>Ofte stilte spørsmål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Ulrik Skre Fjordholm</dc:creator>
  <cp:lastModifiedBy>Microsoft Office User</cp:lastModifiedBy>
  <cp:revision>15</cp:revision>
  <dcterms:created xsi:type="dcterms:W3CDTF">2025-04-08T06:26:10Z</dcterms:created>
  <dcterms:modified xsi:type="dcterms:W3CDTF">2026-04-21T09:28:59Z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