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6"/>
  </p:notesMasterIdLst>
  <p:handoutMasterIdLst>
    <p:handoutMasterId r:id="rId27"/>
  </p:handoutMasterIdLst>
  <p:sldIdLst>
    <p:sldId id="257" r:id="rId6"/>
    <p:sldId id="258" r:id="rId7"/>
    <p:sldId id="270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FFDF"/>
    <a:srgbClr val="0A0000"/>
    <a:srgbClr val="020000"/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2E3B9E-EAE6-2F45-A0EE-43DB7B8553BB}" v="1" dt="2024-08-08T08:39:30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30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10:30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39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10:40–11:00</a:t>
            </a:r>
          </a:p>
          <a:p>
            <a:r>
              <a:rPr lang="en-NO" dirty="0"/>
              <a:t>Etter at de er sortert: </a:t>
            </a:r>
          </a:p>
          <a:p>
            <a:pPr marL="171450" indent="-171450">
              <a:buFontTx/>
              <a:buChar char="-"/>
            </a:pPr>
            <a:r>
              <a:rPr lang="en-NO" dirty="0"/>
              <a:t>Del ut navnelapper. </a:t>
            </a:r>
          </a:p>
          <a:p>
            <a:pPr marL="171450" indent="-171450">
              <a:buFontTx/>
              <a:buChar char="-"/>
            </a:pPr>
            <a:r>
              <a:rPr lang="en-NO" dirty="0"/>
              <a:t>Del inn i grupper på 4 (maks 5). </a:t>
            </a:r>
          </a:p>
          <a:p>
            <a:pPr marL="171450" indent="-171450">
              <a:buFontTx/>
              <a:buChar char="-"/>
            </a:pPr>
            <a:r>
              <a:rPr lang="en-NO" dirty="0"/>
              <a:t>Be dem hilse på hverandre.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13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11:00–11:10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68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11:10–11:20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754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0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0.sv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inestudier.no/en" TargetMode="External"/><Relationship Id="rId2" Type="http://schemas.openxmlformats.org/officeDocument/2006/relationships/hyperlink" Target="https://www.uio.no/studier/program/matematikk-data-beregninger/index.html" TargetMode="Externa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math.uio.no/" TargetMode="Externa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studieinfo@math.uio.no" TargetMode="Externa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mail.uio.no/" TargetMode="Externa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minestudier.uio.no/" TargetMode="Externa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A10A4D67-1E4F-A4B9-E8F4-14C2B731CC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3333" y="0"/>
            <a:ext cx="5415263" cy="6858000"/>
          </a:xfrm>
        </p:spPr>
        <p:txBody>
          <a:bodyPr/>
          <a:lstStyle/>
          <a:p>
            <a:r>
              <a:rPr lang="en-US" dirty="0"/>
              <a:t>velkommen-til-DMB-2024.pptxvelkommen-til-DMB-2024.pptx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D7C3C8E-1064-A632-8683-3CA7B2ED1F5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48782" y="2090558"/>
            <a:ext cx="6293741" cy="170241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200" dirty="0" err="1"/>
              <a:t>Informasjonsmøte</a:t>
            </a:r>
            <a:r>
              <a:rPr lang="en-GB" sz="3200" dirty="0"/>
              <a:t> for</a:t>
            </a:r>
            <a:br>
              <a:rPr lang="en-GB" sz="3200" dirty="0"/>
            </a:br>
            <a:r>
              <a:rPr lang="en-GB" sz="3200" i="1" dirty="0"/>
              <a:t>Data, </a:t>
            </a:r>
            <a:r>
              <a:rPr lang="en-GB" sz="3200" i="1" dirty="0" err="1"/>
              <a:t>modellering</a:t>
            </a:r>
            <a:r>
              <a:rPr lang="en-GB" sz="3200" i="1" dirty="0"/>
              <a:t>, </a:t>
            </a:r>
            <a:r>
              <a:rPr lang="en-GB" sz="3200" i="1" dirty="0" err="1"/>
              <a:t>og</a:t>
            </a:r>
            <a:r>
              <a:rPr lang="en-GB" sz="3200" i="1" dirty="0"/>
              <a:t> </a:t>
            </a:r>
            <a:r>
              <a:rPr lang="en-GB" sz="3200" i="1" dirty="0" err="1"/>
              <a:t>beregninger</a:t>
            </a:r>
            <a:endParaRPr lang="en-NO" sz="3200" dirty="0"/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CF41EEF0-8BA4-38DB-F690-7FEB6AC57AE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8782" y="3993823"/>
            <a:ext cx="6563635" cy="1646074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NO" sz="2000" dirty="0"/>
              <a:t>Øyvind Ryan (førstelektor og programleder)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NO" sz="2000" dirty="0"/>
              <a:t>Tatiana Barros Ortiz Wechsler (studiekonsulent)</a:t>
            </a:r>
          </a:p>
        </p:txBody>
      </p:sp>
      <p:sp>
        <p:nvSpPr>
          <p:cNvPr id="11" name="Date Placeholder 10" hidden="1">
            <a:extLst>
              <a:ext uri="{FF2B5EF4-FFF2-40B4-BE49-F238E27FC236}">
                <a16:creationId xmlns:a16="http://schemas.microsoft.com/office/drawing/2014/main" id="{155C7ED8-14B6-3ED3-A9F6-1CA80600917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2463595" y="6264544"/>
            <a:ext cx="1612621" cy="26930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>
                <a:highlight>
                  <a:srgbClr val="FFFFFF"/>
                </a:highlight>
              </a:rPr>
              <a:t>12. august 2024</a:t>
            </a:r>
          </a:p>
        </p:txBody>
      </p:sp>
      <p:sp>
        <p:nvSpPr>
          <p:cNvPr id="26" name="Slide Number Placeholder 4" hidden="1">
            <a:extLst>
              <a:ext uri="{FF2B5EF4-FFF2-40B4-BE49-F238E27FC236}">
                <a16:creationId xmlns:a16="http://schemas.microsoft.com/office/drawing/2014/main" id="{E7552CF7-3CDE-57D5-3AE5-3EAC7503CD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0C6835-0E93-AECC-5521-C608F373FCE7}"/>
              </a:ext>
            </a:extLst>
          </p:cNvPr>
          <p:cNvSpPr txBox="1"/>
          <p:nvPr/>
        </p:nvSpPr>
        <p:spPr>
          <a:xfrm>
            <a:off x="7314929" y="5749258"/>
            <a:ext cx="4142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u="none" strike="noStrike" dirty="0" err="1">
                <a:solidFill>
                  <a:srgbClr val="000000"/>
                </a:solidFill>
                <a:effectLst/>
                <a:latin typeface="+mj-lt"/>
              </a:rPr>
              <a:t>Scann</a:t>
            </a:r>
            <a:r>
              <a:rPr lang="en-GB" sz="2400" i="1" u="none" strike="noStrike" dirty="0">
                <a:solidFill>
                  <a:srgbClr val="000000"/>
                </a:solidFill>
                <a:effectLst/>
                <a:latin typeface="+mj-lt"/>
              </a:rPr>
              <a:t> QR-</a:t>
            </a:r>
            <a:r>
              <a:rPr lang="en-GB" sz="2400" i="1" u="none" strike="noStrike" dirty="0" err="1">
                <a:solidFill>
                  <a:srgbClr val="000000"/>
                </a:solidFill>
                <a:effectLst/>
                <a:latin typeface="+mj-lt"/>
              </a:rPr>
              <a:t>kode</a:t>
            </a:r>
            <a:r>
              <a:rPr lang="en-GB" sz="2400" i="1" u="none" strike="noStrike" dirty="0">
                <a:solidFill>
                  <a:srgbClr val="000000"/>
                </a:solidFill>
                <a:effectLst/>
                <a:latin typeface="+mj-lt"/>
              </a:rPr>
              <a:t> for </a:t>
            </a:r>
            <a:r>
              <a:rPr lang="en-GB" sz="2400" i="1" u="none" strike="noStrike" dirty="0" err="1">
                <a:solidFill>
                  <a:srgbClr val="000000"/>
                </a:solidFill>
                <a:effectLst/>
                <a:latin typeface="+mj-lt"/>
              </a:rPr>
              <a:t>å</a:t>
            </a:r>
            <a:r>
              <a:rPr lang="en-GB" sz="2400" i="1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GB" sz="2400" i="1" u="none" strike="noStrike" dirty="0" err="1">
                <a:solidFill>
                  <a:srgbClr val="000000"/>
                </a:solidFill>
                <a:effectLst/>
                <a:latin typeface="+mj-lt"/>
              </a:rPr>
              <a:t>registrere</a:t>
            </a:r>
            <a:r>
              <a:rPr lang="en-GB" sz="2400" i="1" u="none" strike="noStrike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en-GB" sz="2400" i="1" u="none" strike="noStrike" dirty="0" err="1">
                <a:solidFill>
                  <a:srgbClr val="000000"/>
                </a:solidFill>
                <a:effectLst/>
                <a:latin typeface="+mj-lt"/>
              </a:rPr>
              <a:t>oppmøte</a:t>
            </a:r>
            <a:endParaRPr lang="en-NO" sz="2400" i="1" dirty="0">
              <a:latin typeface="+mj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721459D-CE4E-7551-5848-EF7CE7A18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82" y="474135"/>
            <a:ext cx="4979574" cy="5925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CC3773F-EBD7-F672-8AD6-D2EEB06D58E6}"/>
              </a:ext>
            </a:extLst>
          </p:cNvPr>
          <p:cNvSpPr txBox="1"/>
          <p:nvPr/>
        </p:nvSpPr>
        <p:spPr>
          <a:xfrm>
            <a:off x="348782" y="5305780"/>
            <a:ext cx="12843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 dirty="0"/>
              <a:t>10. august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BAAB0B-CDE5-69EB-F3AE-A535F19DE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816" y="0"/>
            <a:ext cx="5305780" cy="530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5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698330-D5AD-E811-8181-4A83430ABE4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59F80C-7C9E-746E-8F14-6F05B1E6240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C620276-505B-D65F-ED23-7AC6F9AEF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Program for dagen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6CE769-6C85-43CE-2EC4-E3687092E70D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93926" y="1091454"/>
            <a:ext cx="11471910" cy="4301103"/>
          </a:xfrm>
        </p:spPr>
        <p:txBody>
          <a:bodyPr/>
          <a:lstStyle/>
          <a:p>
            <a:r>
              <a:rPr lang="en-GB" b="1" dirty="0"/>
              <a:t>10–12:</a:t>
            </a:r>
            <a:r>
              <a:rPr lang="en-GB" dirty="0"/>
              <a:t> </a:t>
            </a:r>
            <a:r>
              <a:rPr lang="en-GB" dirty="0" err="1"/>
              <a:t>Velkomstopplegg</a:t>
            </a:r>
            <a:endParaRPr lang="en-GB" dirty="0"/>
          </a:p>
          <a:p>
            <a:pPr lvl="1"/>
            <a:r>
              <a:rPr lang="en-GB" dirty="0" err="1"/>
              <a:t>Spørreundersøkelse</a:t>
            </a:r>
            <a:endParaRPr lang="en-GB" dirty="0"/>
          </a:p>
          <a:p>
            <a:pPr lvl="1"/>
            <a:r>
              <a:rPr lang="en-GB" dirty="0" err="1"/>
              <a:t>Bli</a:t>
            </a:r>
            <a:r>
              <a:rPr lang="en-GB" dirty="0"/>
              <a:t> </a:t>
            </a:r>
            <a:r>
              <a:rPr lang="en-GB" dirty="0" err="1"/>
              <a:t>kjent</a:t>
            </a:r>
            <a:endParaRPr lang="en-GB" dirty="0"/>
          </a:p>
          <a:p>
            <a:pPr lvl="1"/>
            <a:r>
              <a:rPr lang="en-GB" dirty="0"/>
              <a:t>Quiz</a:t>
            </a:r>
          </a:p>
          <a:p>
            <a:pPr lvl="1"/>
            <a:r>
              <a:rPr lang="en-GB" dirty="0" err="1"/>
              <a:t>Møte</a:t>
            </a:r>
            <a:r>
              <a:rPr lang="en-GB" dirty="0"/>
              <a:t> </a:t>
            </a:r>
            <a:r>
              <a:rPr lang="en-GB" dirty="0" err="1"/>
              <a:t>fadderne</a:t>
            </a:r>
            <a:endParaRPr lang="en-GB" dirty="0"/>
          </a:p>
          <a:p>
            <a:r>
              <a:rPr lang="en-GB" b="1" dirty="0"/>
              <a:t>12–17:30:</a:t>
            </a:r>
            <a:r>
              <a:rPr lang="en-GB" dirty="0"/>
              <a:t> </a:t>
            </a:r>
            <a:r>
              <a:rPr lang="en-GB" dirty="0" err="1"/>
              <a:t>Fadderopplegg</a:t>
            </a:r>
            <a:endParaRPr lang="en-GB" dirty="0"/>
          </a:p>
          <a:p>
            <a:r>
              <a:rPr lang="en-GB" b="1" dirty="0"/>
              <a:t>17:30:</a:t>
            </a:r>
            <a:r>
              <a:rPr lang="en-GB" dirty="0"/>
              <a:t> </a:t>
            </a:r>
            <a:r>
              <a:rPr lang="en-GB" dirty="0" err="1"/>
              <a:t>Velkomstmiddag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Vilhelm Bjerknes’ </a:t>
            </a:r>
            <a:r>
              <a:rPr lang="en-GB" dirty="0" err="1"/>
              <a:t>hus</a:t>
            </a:r>
            <a:r>
              <a:rPr lang="en-GB" dirty="0"/>
              <a:t> (VB)</a:t>
            </a:r>
          </a:p>
        </p:txBody>
      </p:sp>
    </p:spTree>
    <p:extLst>
      <p:ext uri="{BB962C8B-B14F-4D97-AF65-F5344CB8AC3E}">
        <p14:creationId xmlns:p14="http://schemas.microsoft.com/office/powerpoint/2010/main" val="3808400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B85186-77A6-7536-ED50-B0871358D29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53B8FB-AFD1-6114-37E6-90A575CC5C2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7F9011B-AE2C-25B9-3C39-9A7324D42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 for resten av </a:t>
            </a:r>
            <a:br>
              <a:rPr lang="nb-NO" dirty="0"/>
            </a:br>
            <a:r>
              <a:rPr lang="nb-NO" dirty="0"/>
              <a:t>uka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235FD-6014-BD19-C98E-E1020F36BC0C}"/>
              </a:ext>
            </a:extLst>
          </p:cNvPr>
          <p:cNvSpPr txBox="1"/>
          <p:nvPr/>
        </p:nvSpPr>
        <p:spPr>
          <a:xfrm>
            <a:off x="202020" y="3183467"/>
            <a:ext cx="3636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Se </a:t>
            </a:r>
            <a:r>
              <a:rPr lang="nb-NO" sz="2800" dirty="0">
                <a:hlinkClick r:id="rId2"/>
              </a:rPr>
              <a:t>programnettsiden</a:t>
            </a:r>
            <a:r>
              <a:rPr lang="nb-NO" sz="2800" dirty="0"/>
              <a:t> </a:t>
            </a:r>
          </a:p>
          <a:p>
            <a:r>
              <a:rPr lang="nb-NO" sz="2800" dirty="0"/>
              <a:t>eller </a:t>
            </a:r>
            <a:r>
              <a:rPr lang="nb-NO" sz="2800" dirty="0">
                <a:hlinkClick r:id="rId3"/>
              </a:rPr>
              <a:t>Mine Studier</a:t>
            </a:r>
            <a:r>
              <a:rPr lang="nb-NO" sz="2800" dirty="0"/>
              <a:t>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D994F2-4239-347F-A968-E6B87D8A0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695" y="0"/>
            <a:ext cx="6782305" cy="68580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68525A-DCAF-C34E-DD4B-D84AD685CC67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7485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2426E5EF-1DBE-397A-6969-F4C9BE8B2039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2B53BB-65A2-C965-2288-39664938E397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9FEE635A-703C-3BF8-48E9-075776CC7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en-US" dirty="0" err="1"/>
              <a:t>Programseminaret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076F9788-8F10-AF29-89BE-D0F161394068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1068876"/>
            <a:ext cx="5489213" cy="4301103"/>
          </a:xfrm>
        </p:spPr>
        <p:txBody>
          <a:bodyPr/>
          <a:lstStyle/>
          <a:p>
            <a:r>
              <a:rPr lang="en-GB" dirty="0"/>
              <a:t>7–8. </a:t>
            </a:r>
            <a:r>
              <a:rPr lang="en-GB" dirty="0" err="1"/>
              <a:t>september</a:t>
            </a:r>
            <a:endParaRPr lang="en-GB" dirty="0"/>
          </a:p>
          <a:p>
            <a:r>
              <a:rPr lang="en-GB" dirty="0"/>
              <a:t>Gratis!</a:t>
            </a:r>
          </a:p>
          <a:p>
            <a:r>
              <a:rPr lang="en-GB" dirty="0"/>
              <a:t>I </a:t>
            </a:r>
            <a:r>
              <a:rPr lang="en-GB" dirty="0" err="1"/>
              <a:t>regi</a:t>
            </a:r>
            <a:r>
              <a:rPr lang="en-GB" dirty="0"/>
              <a:t> </a:t>
            </a:r>
            <a:r>
              <a:rPr lang="en-GB" dirty="0" err="1"/>
              <a:t>av</a:t>
            </a:r>
            <a:endParaRPr lang="en-GB" dirty="0"/>
          </a:p>
          <a:p>
            <a:endParaRPr lang="en-US" dirty="0"/>
          </a:p>
          <a:p>
            <a:r>
              <a:rPr lang="nb-NO" sz="2400" b="0" strike="noStrike" spc="-1" dirty="0">
                <a:latin typeface="Arial"/>
              </a:rPr>
              <a:t>Du blir kjent med medstudenter og møter </a:t>
            </a:r>
            <a:r>
              <a:rPr lang="nb-NO" sz="2400" b="0" strike="noStrike" spc="-1" dirty="0" err="1">
                <a:latin typeface="Arial"/>
              </a:rPr>
              <a:t>alumnier</a:t>
            </a:r>
            <a:endParaRPr lang="nb-NO" sz="2400" b="0" strike="noStrike" spc="-1" dirty="0">
              <a:latin typeface="Arial"/>
            </a:endParaRPr>
          </a:p>
          <a:p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394D9E2-D41F-6AB2-9756-A2DC86A34259}"/>
              </a:ext>
            </a:extLst>
          </p:cNvPr>
          <p:cNvPicPr>
            <a:picLocks noGrp="1"/>
          </p:cNvPicPr>
          <p:nvPr>
            <p:ph sz="half" idx="31"/>
          </p:nvPr>
        </p:nvPicPr>
        <p:blipFill rotWithShape="1">
          <a:blip r:embed="rId2"/>
          <a:srcRect t="284" r="15457" b="10506"/>
          <a:stretch/>
        </p:blipFill>
        <p:spPr>
          <a:xfrm>
            <a:off x="6376623" y="902703"/>
            <a:ext cx="5489213" cy="3837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B00CFF-95A7-32C1-4201-DA7ED68C28E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87902" y="2520418"/>
            <a:ext cx="4846320" cy="439920"/>
          </a:xfrm>
          <a:prstGeom prst="rect">
            <a:avLst/>
          </a:prstGeom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1080A4B-4FE8-B813-D18E-DB4BBCE0F695}"/>
              </a:ext>
            </a:extLst>
          </p:cNvPr>
          <p:cNvSpPr txBox="1"/>
          <p:nvPr/>
        </p:nvSpPr>
        <p:spPr>
          <a:xfrm>
            <a:off x="8008584" y="4882612"/>
            <a:ext cx="2225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000" i="1" dirty="0" err="1"/>
              <a:t>Sundvolden</a:t>
            </a:r>
            <a:r>
              <a:rPr lang="nb-NO" sz="2000" i="1" dirty="0"/>
              <a:t> hotell</a:t>
            </a:r>
          </a:p>
        </p:txBody>
      </p:sp>
    </p:spTree>
    <p:extLst>
      <p:ext uri="{BB962C8B-B14F-4D97-AF65-F5344CB8AC3E}">
        <p14:creationId xmlns:p14="http://schemas.microsoft.com/office/powerpoint/2010/main" val="4235425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A68A97-9ECB-EBC7-C063-B6D6B124ECC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38AF37-1218-CB50-70F7-EC7ECF3213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A6D2A06-7D5C-6B9C-2E7F-48CE8DC81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</a:t>
            </a:r>
            <a:r>
              <a:rPr lang="nb-NO" sz="3600" b="0" i="1" strike="noStrike" spc="-1" dirty="0">
                <a:latin typeface="Arial"/>
              </a:rPr>
              <a:t>Data, Modellering, og Beregninger (DMB)</a:t>
            </a:r>
            <a:r>
              <a:rPr lang="nb-NO" dirty="0"/>
              <a:t>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AFFC02-E4FE-98C6-C858-9D37E9DE8C8D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131376"/>
            <a:ext cx="11471910" cy="4927225"/>
          </a:xfrm>
        </p:spPr>
        <p:txBody>
          <a:bodyPr/>
          <a:lstStyle/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i="1" strike="noStrike" spc="-1" dirty="0">
                <a:latin typeface="Arial"/>
              </a:rPr>
              <a:t>DMB</a:t>
            </a:r>
            <a:r>
              <a:rPr lang="nb-NO" sz="2400" b="0" strike="noStrike" spc="-1" dirty="0">
                <a:latin typeface="Arial"/>
              </a:rPr>
              <a:t> gir deg grunnleggende opplæring i klassiske matematikkfelt: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Algebra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Geometri/topologi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Kalkulus/</a:t>
            </a:r>
            <a:r>
              <a:rPr lang="nb-NO" sz="2100" b="0" strike="noStrike" spc="-1" dirty="0" err="1">
                <a:latin typeface="Arial"/>
              </a:rPr>
              <a:t>funksjonalanalyse</a:t>
            </a:r>
            <a:endParaRPr lang="nb-NO" sz="2100" b="0" strike="noStrike" spc="-1" dirty="0">
              <a:latin typeface="Arial"/>
            </a:endParaRP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Statistikk/sannsynlighetsteori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Differensialligninger</a:t>
            </a: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pc="-1" dirty="0">
                <a:latin typeface="Arial"/>
              </a:rPr>
              <a:t>Du får trening i å bruke datamaskiner til å løse og approksimere problemer innen mange matematikkfelt. </a:t>
            </a:r>
            <a:r>
              <a:rPr lang="nb-NO" sz="2400" b="0" strike="noStrike" spc="-1" dirty="0">
                <a:latin typeface="Arial"/>
              </a:rPr>
              <a:t>Spesielt får du trening i hvordan du kan bruke </a:t>
            </a:r>
            <a:r>
              <a:rPr lang="nb-NO" spc="-1" dirty="0">
                <a:latin typeface="Arial"/>
              </a:rPr>
              <a:t>m</a:t>
            </a:r>
            <a:r>
              <a:rPr lang="nb-NO" sz="2400" b="0" strike="noStrike" spc="-1" dirty="0">
                <a:latin typeface="Arial"/>
              </a:rPr>
              <a:t>atematikk, data, og algoritmer, sammen med kunstig intelligens, til å møte fremtidens </a:t>
            </a:r>
            <a:r>
              <a:rPr lang="nb-NO" sz="2400" b="0" strike="noStrike" spc="-1" dirty="0" err="1">
                <a:latin typeface="Arial"/>
              </a:rPr>
              <a:t>samfunnsutfordinger</a:t>
            </a:r>
            <a:r>
              <a:rPr lang="nb-NO" sz="2400" b="0" strike="noStrike" spc="-1" dirty="0">
                <a:latin typeface="Arial"/>
              </a:rPr>
              <a:t>. </a:t>
            </a: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strike="noStrike" spc="-1" dirty="0">
                <a:latin typeface="Arial"/>
              </a:rPr>
              <a:t>Du trenes opp til logisk og systematisk problemløsing – både innen matematikk og andre fagfelt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875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2C858F-45DA-795E-2C5E-6AB830187DC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A97774-5267-9680-C7CC-3B392DFF7E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521EF7-FBF7-492C-B6B8-CEBED3A4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universitetsmatematikk?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CD7EEF-CE68-EB7F-F13C-7B13E8525494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162374"/>
            <a:ext cx="11471910" cy="4896228"/>
          </a:xfrm>
        </p:spPr>
        <p:txBody>
          <a:bodyPr/>
          <a:lstStyle/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strike="noStrike" spc="-1" dirty="0">
                <a:latin typeface="Arial"/>
              </a:rPr>
              <a:t>Du jobber mindre med konkrete funksjoner («</a:t>
            </a:r>
            <a:r>
              <a:rPr lang="nb-NO" sz="2400" b="0" i="1" strike="noStrike" spc="-1" dirty="0">
                <a:latin typeface="Arial"/>
              </a:rPr>
              <a:t>f</a:t>
            </a:r>
            <a:r>
              <a:rPr lang="nb-NO" sz="2400" b="0" strike="noStrike" spc="-1" dirty="0">
                <a:latin typeface="Arial"/>
              </a:rPr>
              <a:t>(</a:t>
            </a:r>
            <a:r>
              <a:rPr lang="nb-NO" sz="2400" b="0" i="1" strike="noStrike" spc="-1" dirty="0">
                <a:latin typeface="Arial"/>
              </a:rPr>
              <a:t>x</a:t>
            </a:r>
            <a:r>
              <a:rPr lang="nb-NO" sz="2400" b="0" strike="noStrike" spc="-1" dirty="0">
                <a:latin typeface="Arial"/>
              </a:rPr>
              <a:t>) </a:t>
            </a:r>
            <a:r>
              <a:rPr lang="nb-NO" sz="2400" b="0" i="1" strike="noStrike" spc="-1" dirty="0">
                <a:latin typeface="Arial"/>
              </a:rPr>
              <a:t>= x</a:t>
            </a:r>
            <a:r>
              <a:rPr lang="nb-NO" sz="2400" b="0" strike="noStrike" spc="-1" dirty="0">
                <a:latin typeface="Arial"/>
              </a:rPr>
              <a:t>²</a:t>
            </a:r>
            <a:r>
              <a:rPr lang="nb-NO" sz="2400" b="0" i="1" strike="noStrike" spc="-1" dirty="0">
                <a:latin typeface="Arial"/>
              </a:rPr>
              <a:t> – </a:t>
            </a:r>
            <a:r>
              <a:rPr lang="nb-NO" sz="2400" b="0" strike="noStrike" spc="-1" dirty="0">
                <a:latin typeface="Arial"/>
              </a:rPr>
              <a:t>3</a:t>
            </a:r>
            <a:r>
              <a:rPr lang="nb-NO" sz="2400" b="0" i="1" strike="noStrike" spc="-1" dirty="0">
                <a:latin typeface="Arial"/>
              </a:rPr>
              <a:t>x</a:t>
            </a:r>
            <a:r>
              <a:rPr lang="nb-NO" sz="2400" b="0" strike="noStrike" spc="-1" dirty="0">
                <a:latin typeface="Arial"/>
              </a:rPr>
              <a:t>»), og mer med </a:t>
            </a:r>
            <a:r>
              <a:rPr lang="nb-NO" sz="2400" b="0" i="1" strike="noStrike" spc="-1" dirty="0">
                <a:latin typeface="Arial"/>
              </a:rPr>
              <a:t>klasser av funksjoner</a:t>
            </a:r>
            <a:r>
              <a:rPr lang="nb-NO" sz="2400" b="0" strike="noStrike" spc="-1" dirty="0">
                <a:latin typeface="Arial"/>
              </a:rPr>
              <a:t> («</a:t>
            </a:r>
            <a:r>
              <a:rPr lang="nb-NO" sz="2400" b="0" i="1" strike="noStrike" spc="-1" dirty="0">
                <a:latin typeface="Arial"/>
              </a:rPr>
              <a:t>f</a:t>
            </a:r>
            <a:r>
              <a:rPr lang="nb-NO" sz="2400" b="0" strike="noStrike" spc="-1" dirty="0">
                <a:latin typeface="Arial"/>
              </a:rPr>
              <a:t> har en derivert», eller «</a:t>
            </a:r>
            <a:r>
              <a:rPr lang="nb-NO" sz="2400" b="0" i="1" strike="noStrike" spc="-1" dirty="0">
                <a:latin typeface="Arial"/>
              </a:rPr>
              <a:t>f</a:t>
            </a:r>
            <a:r>
              <a:rPr lang="nb-NO" sz="2400" b="0" strike="noStrike" spc="-1" dirty="0">
                <a:latin typeface="Arial"/>
              </a:rPr>
              <a:t> er kontinuerlig»)</a:t>
            </a: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strike="noStrike" spc="-1" dirty="0">
                <a:latin typeface="Arial"/>
              </a:rPr>
              <a:t>Mindre regning, mer argumentasjon og beviser</a:t>
            </a: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strike="noStrike" spc="-1" dirty="0">
                <a:latin typeface="Arial"/>
              </a:rPr>
              <a:t>Du studerer fundamentale, generelle spørsmål: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Hva er et integral? Hva kan vi integrere?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Hvilke ligninger har en løsning? Hvilke løsningsalgoritmer fører fram? 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Hvilke løsninger kan </a:t>
            </a:r>
            <a:r>
              <a:rPr lang="nb-NO" sz="2100" b="0" i="1" strike="noStrike" spc="-1" dirty="0">
                <a:latin typeface="Arial"/>
              </a:rPr>
              <a:t>approksimeres</a:t>
            </a:r>
            <a:r>
              <a:rPr lang="nb-NO" sz="2100" b="0" strike="noStrike" spc="-1" dirty="0">
                <a:latin typeface="Arial"/>
              </a:rPr>
              <a:t>?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Hvordan kan vi vite om en approksimasjon er god, når vi ikke vet hva løsningen er?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0171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10442C-F04A-E649-4452-7B9E86A788E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40D079-E657-8073-A404-BC16A4FB66D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B64222-A328-0C0B-9507-17F0C4DC0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Oppbygning av studieprogrammet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D2C085-A9C8-852A-AE84-CF77DD97CA62}"/>
              </a:ext>
            </a:extLst>
          </p:cNvPr>
          <p:cNvSpPr txBox="1"/>
          <p:nvPr/>
        </p:nvSpPr>
        <p:spPr>
          <a:xfrm>
            <a:off x="739811" y="2695779"/>
            <a:ext cx="3462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/>
              <a:t>Se </a:t>
            </a:r>
            <a:r>
              <a:rPr lang="nb-NO" sz="2800" dirty="0" err="1">
                <a:hlinkClick r:id="rId2"/>
              </a:rPr>
              <a:t>www.math.uio.no</a:t>
            </a:r>
            <a:endParaRPr lang="nb-NO" sz="2800" dirty="0"/>
          </a:p>
        </p:txBody>
      </p:sp>
      <p:pic>
        <p:nvPicPr>
          <p:cNvPr id="6" name="Picture 5" descr="A chart with text on it&#10;&#10;Description automatically generated">
            <a:extLst>
              <a:ext uri="{FF2B5EF4-FFF2-40B4-BE49-F238E27FC236}">
                <a16:creationId xmlns:a16="http://schemas.microsoft.com/office/drawing/2014/main" id="{844AC8D9-CFAF-278D-C57F-0C140E171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497" y="0"/>
            <a:ext cx="66005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16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0CED4B-4BDB-C3D2-6470-E062B541CA6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333297-3D2A-4BF2-E42F-389B5514301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C0C872B-D5B6-301F-FBFC-60338FE7A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Obligatorisk opplegg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6D069D-8639-6386-3536-2595EF43ACD2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115878"/>
            <a:ext cx="11471910" cy="4942723"/>
          </a:xfrm>
        </p:spPr>
        <p:txBody>
          <a:bodyPr/>
          <a:lstStyle/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i="1" strike="noStrike" spc="-1" dirty="0">
                <a:latin typeface="Arial"/>
              </a:rPr>
              <a:t>Obliger</a:t>
            </a:r>
            <a:r>
              <a:rPr lang="nb-NO" sz="2400" b="1" strike="noStrike" spc="-1" dirty="0">
                <a:latin typeface="Arial"/>
              </a:rPr>
              <a:t> </a:t>
            </a:r>
            <a:r>
              <a:rPr lang="nb-NO" sz="2400" b="0" strike="noStrike" spc="-1" dirty="0">
                <a:latin typeface="Arial"/>
              </a:rPr>
              <a:t>(obligatoriske oppgaver) 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1" strike="noStrike" spc="-1" dirty="0">
                <a:latin typeface="Arial"/>
              </a:rPr>
              <a:t>må bestås</a:t>
            </a:r>
            <a:r>
              <a:rPr lang="nb-NO" sz="2100" b="0" strike="noStrike" spc="-1" dirty="0">
                <a:latin typeface="Arial"/>
              </a:rPr>
              <a:t> for å få ta eksamen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Innleveringsfrister er </a:t>
            </a:r>
            <a:r>
              <a:rPr lang="nb-NO" sz="2100" b="1" strike="noStrike" spc="-1" dirty="0">
                <a:latin typeface="Arial"/>
              </a:rPr>
              <a:t>absolutte!</a:t>
            </a:r>
            <a:r>
              <a:rPr lang="nb-NO" sz="2100" b="0" strike="noStrike" spc="-1" dirty="0">
                <a:latin typeface="Arial"/>
              </a:rPr>
              <a:t> 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Hvis du ser du ikke rekker en frist (pga. sykdom, dødsfall, ...), </a:t>
            </a:r>
            <a:r>
              <a:rPr lang="nb-NO" sz="2100" b="1" strike="noStrike" spc="-1" dirty="0">
                <a:latin typeface="Arial"/>
              </a:rPr>
              <a:t>ta kontakt </a:t>
            </a:r>
            <a:r>
              <a:rPr lang="nb-NO" sz="2100" b="0" strike="noStrike" spc="-1" dirty="0">
                <a:latin typeface="Arial"/>
              </a:rPr>
              <a:t>på </a:t>
            </a:r>
            <a:r>
              <a:rPr lang="nb-NO" sz="2100" b="0" strike="noStrike" spc="-1" dirty="0">
                <a:latin typeface="Arial"/>
                <a:hlinkClick r:id="rId2"/>
              </a:rPr>
              <a:t>studieinfo@math.uio.no</a:t>
            </a:r>
            <a:r>
              <a:rPr lang="nb-NO" sz="2100" b="0" strike="noStrike" spc="-1" dirty="0">
                <a:latin typeface="Arial"/>
              </a:rPr>
              <a:t> og be om forlengelse!</a:t>
            </a: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i="1" strike="noStrike" spc="-1" dirty="0">
                <a:latin typeface="Arial"/>
              </a:rPr>
              <a:t>Midtveis- og slutteksamen</a:t>
            </a:r>
            <a:r>
              <a:rPr lang="nb-NO" sz="2400" b="0" strike="noStrike" spc="-1" dirty="0">
                <a:latin typeface="Arial"/>
              </a:rPr>
              <a:t> i alle kurs: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Midtveiseksamen 5., </a:t>
            </a:r>
            <a:r>
              <a:rPr lang="nb-NO" sz="2100" spc="-1" dirty="0">
                <a:latin typeface="Arial"/>
              </a:rPr>
              <a:t>6</a:t>
            </a:r>
            <a:r>
              <a:rPr lang="nb-NO" sz="2100" b="0" strike="noStrike" spc="-1" dirty="0">
                <a:latin typeface="Arial"/>
              </a:rPr>
              <a:t>. og </a:t>
            </a:r>
            <a:r>
              <a:rPr lang="nb-NO" sz="2100" spc="-1" dirty="0">
                <a:latin typeface="Arial"/>
              </a:rPr>
              <a:t>8</a:t>
            </a:r>
            <a:r>
              <a:rPr lang="nb-NO" sz="2100" b="0" strike="noStrike" spc="-1" dirty="0">
                <a:latin typeface="Arial"/>
              </a:rPr>
              <a:t>. oktober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Slutteksamen 3</a:t>
            </a:r>
            <a:r>
              <a:rPr lang="nb-NO" sz="2100" spc="-1" dirty="0">
                <a:latin typeface="Arial"/>
              </a:rPr>
              <a:t>.</a:t>
            </a:r>
            <a:r>
              <a:rPr lang="nb-NO" sz="2100" b="0" strike="noStrike" spc="-1" dirty="0">
                <a:latin typeface="Arial"/>
              </a:rPr>
              <a:t>, 7. og 11. desember</a:t>
            </a: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2100" b="0" strike="noStrike" spc="-1" dirty="0">
                <a:latin typeface="Arial"/>
              </a:rPr>
              <a:t>Endelig karakter bestemmes </a:t>
            </a:r>
            <a:r>
              <a:rPr lang="nb-NO" sz="2100" spc="-1" dirty="0">
                <a:latin typeface="Arial"/>
              </a:rPr>
              <a:t>ved en vektet sum </a:t>
            </a:r>
            <a:r>
              <a:rPr lang="nb-NO" sz="2100" b="0" strike="noStrike" spc="-1" dirty="0">
                <a:latin typeface="Arial"/>
              </a:rPr>
              <a:t>av midtveis- og slutteksamen</a:t>
            </a:r>
          </a:p>
        </p:txBody>
      </p:sp>
    </p:spTree>
    <p:extLst>
      <p:ext uri="{BB962C8B-B14F-4D97-AF65-F5344CB8AC3E}">
        <p14:creationId xmlns:p14="http://schemas.microsoft.com/office/powerpoint/2010/main" val="264338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E180DF-D9AE-4281-B673-B605C96D0766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40A83C-2A90-6D75-86DA-CD05A210FBB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12AE76-4B65-EFC9-8068-6F4D5BB0E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Undervisningstilbud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CE2E6-A5AF-3CF8-45A1-1005F67B6D21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162756"/>
            <a:ext cx="11471910" cy="4895845"/>
          </a:xfrm>
        </p:spPr>
        <p:txBody>
          <a:bodyPr/>
          <a:lstStyle/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1" strike="noStrike" spc="-1" dirty="0">
                <a:latin typeface="Arial"/>
                <a:ea typeface="WenQuanYi Zen Hei Sharp"/>
              </a:rPr>
              <a:t>Forelesninger</a:t>
            </a:r>
            <a:r>
              <a:rPr lang="nb-NO" sz="2400" b="0" strike="noStrike" spc="-1" dirty="0">
                <a:latin typeface="Arial"/>
                <a:ea typeface="WenQuanYi Zen Hei Sharp"/>
              </a:rPr>
              <a:t> (4–6 timer/uke)</a:t>
            </a:r>
            <a:br>
              <a:rPr lang="nb-NO" dirty="0"/>
            </a:br>
            <a:r>
              <a:rPr lang="nb-NO" sz="2400" b="0" strike="noStrike" spc="-1" dirty="0">
                <a:latin typeface="Arial"/>
                <a:ea typeface="WenQuanYi Zen Hei Sharp"/>
              </a:rPr>
              <a:t>	Foreleser går gjennom nytt pensum i et auditorium</a:t>
            </a:r>
            <a:endParaRPr lang="nb-NO" sz="2400" b="0" strike="noStrike" spc="-1" dirty="0">
              <a:latin typeface="Arial"/>
            </a:endParaRP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1" strike="noStrike" spc="-1" dirty="0">
                <a:latin typeface="Arial"/>
              </a:rPr>
              <a:t>Ukeoppgaver </a:t>
            </a:r>
            <a:r>
              <a:rPr lang="nb-NO" sz="2400" b="0" strike="noStrike" spc="-1" dirty="0">
                <a:latin typeface="Arial"/>
              </a:rPr>
              <a:t>(frivillige oppgaver, gis hver uke)</a:t>
            </a:r>
            <a:br>
              <a:rPr lang="nb-NO" dirty="0"/>
            </a:br>
            <a:r>
              <a:rPr lang="nb-NO" sz="2400" b="0" strike="noStrike" spc="-1" dirty="0">
                <a:latin typeface="Arial"/>
              </a:rPr>
              <a:t>	Du løser disse, enten alene eller med medstudenter</a:t>
            </a: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1" strike="noStrike" spc="-1" dirty="0">
                <a:latin typeface="Arial"/>
              </a:rPr>
              <a:t>Gruppetimer</a:t>
            </a:r>
            <a:r>
              <a:rPr lang="nb-NO" sz="2400" b="0" strike="noStrike" spc="-1" dirty="0">
                <a:latin typeface="Arial"/>
              </a:rPr>
              <a:t> (2 timer/uke)</a:t>
            </a:r>
            <a:br>
              <a:rPr lang="nb-NO" dirty="0"/>
            </a:br>
            <a:r>
              <a:rPr lang="nb-NO" sz="2400" b="0" strike="noStrike" spc="-1" dirty="0">
                <a:latin typeface="Arial"/>
              </a:rPr>
              <a:t>	Klasserom hvor gruppelærere hjelper deg med ukeoppgaver, obliger 	eller annet </a:t>
            </a: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nb-NO" sz="2400" b="0" strike="noStrike" spc="-1" dirty="0">
              <a:latin typeface="Arial"/>
            </a:endParaRP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nb-NO" sz="2100" b="0" strike="noStrike" spc="-1" dirty="0">
                <a:solidFill>
                  <a:srgbClr val="00A65D"/>
                </a:solidFill>
                <a:latin typeface="Arial"/>
              </a:rPr>
              <a:t>Jobb jevnt og trutt!</a:t>
            </a:r>
            <a:endParaRPr lang="nb-NO" sz="2100" b="0" strike="noStrike" spc="-1" dirty="0">
              <a:latin typeface="Arial"/>
            </a:endParaRP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nb-NO" sz="2100" b="0" strike="noStrike" spc="-1" dirty="0">
                <a:solidFill>
                  <a:srgbClr val="00A65D"/>
                </a:solidFill>
                <a:latin typeface="Arial"/>
              </a:rPr>
              <a:t>Ikke vent til oktober – begynn med én gang!</a:t>
            </a:r>
            <a:endParaRPr lang="nb-NO" sz="2100" b="0" strike="noStrike" spc="-1" dirty="0">
              <a:latin typeface="Arial"/>
            </a:endParaRPr>
          </a:p>
          <a:p>
            <a:pPr marL="864000" lvl="1" indent="-324000"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nb-NO" sz="2100" b="0" strike="noStrike" spc="-1" dirty="0">
                <a:solidFill>
                  <a:srgbClr val="00A65D"/>
                </a:solidFill>
                <a:latin typeface="Arial"/>
              </a:rPr>
              <a:t>Benytt deg av hele undervisningstilbudet!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04065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0F2603-C93E-AF17-8E94-74F4138A117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17A6CE-1291-6975-FDC0-258CB7DE79E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D066E01-2EB5-FBD9-3FF2-71DDEA9E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Din progresjon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DBEFC5-94A2-E508-3372-253A92C2FB78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83734"/>
            <a:ext cx="11471910" cy="4974868"/>
          </a:xfrm>
        </p:spPr>
        <p:txBody>
          <a:bodyPr/>
          <a:lstStyle/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strike="noStrike" spc="-1" dirty="0">
                <a:latin typeface="Arial"/>
              </a:rPr>
              <a:t>~12 timer forelesning + 6 timer gruppetimer = 18 timer/uke</a:t>
            </a: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1" strike="noStrike" spc="-1" dirty="0">
                <a:latin typeface="Arial"/>
              </a:rPr>
              <a:t>Arbeidsmengden tilsvarer 40 timers arbeid/uke</a:t>
            </a:r>
            <a:endParaRPr lang="nb-NO" sz="2400" b="0" strike="noStrike" spc="-1" dirty="0">
              <a:latin typeface="Arial"/>
            </a:endParaRP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strike="noStrike" spc="-1" dirty="0">
                <a:latin typeface="Arial"/>
              </a:rPr>
              <a:t>Det er lagt opp til </a:t>
            </a:r>
            <a:r>
              <a:rPr lang="nb-NO" sz="2400" b="1" strike="noStrike" spc="-1" dirty="0">
                <a:latin typeface="Arial"/>
              </a:rPr>
              <a:t>mye egenarbeid</a:t>
            </a:r>
            <a:endParaRPr lang="nb-NO" b="1" spc="-1" dirty="0">
              <a:latin typeface="Arial"/>
            </a:endParaRP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2400" b="0" strike="noStrike" spc="-1" dirty="0">
                <a:latin typeface="Arial"/>
              </a:rPr>
              <a:t>Men du trenger ikke jobbe alene!</a:t>
            </a: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nb-NO" sz="2400" b="0" strike="noStrike" spc="-1" dirty="0">
              <a:latin typeface="Arial"/>
            </a:endParaRPr>
          </a:p>
          <a:p>
            <a:pPr marL="432000" lvl="1" indent="-216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nb-NO" sz="2400" b="0" strike="noStrike" spc="-1" dirty="0">
                <a:solidFill>
                  <a:srgbClr val="00A65D"/>
                </a:solidFill>
                <a:latin typeface="Arial"/>
              </a:rPr>
              <a:t>Snakk med andre!</a:t>
            </a:r>
            <a:endParaRPr lang="nb-NO" sz="2400" b="0" strike="noStrike" spc="-1" dirty="0">
              <a:latin typeface="Arial"/>
            </a:endParaRPr>
          </a:p>
          <a:p>
            <a:pPr marL="432000" lvl="1" indent="-216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nb-NO" sz="2400" b="0" strike="noStrike" spc="-1" dirty="0">
                <a:solidFill>
                  <a:srgbClr val="00A65D"/>
                </a:solidFill>
                <a:latin typeface="Arial"/>
              </a:rPr>
              <a:t>Ikke vær redd for å spørre!</a:t>
            </a:r>
            <a:endParaRPr lang="nb-NO" sz="2400" b="0" strike="noStrike" spc="-1" dirty="0">
              <a:latin typeface="Arial"/>
            </a:endParaRPr>
          </a:p>
          <a:p>
            <a:pPr marL="432000" lvl="1" indent="-216000"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nb-NO" sz="2400" b="0" strike="noStrike" spc="-1" dirty="0">
                <a:solidFill>
                  <a:srgbClr val="00A65D"/>
                </a:solidFill>
                <a:latin typeface="Arial"/>
              </a:rPr>
              <a:t>Om det er noe du ikke forstår, </a:t>
            </a:r>
            <a:r>
              <a:rPr lang="nb-NO" sz="2400" b="1" strike="noStrike" spc="-1" dirty="0">
                <a:solidFill>
                  <a:srgbClr val="00A65D"/>
                </a:solidFill>
                <a:latin typeface="Arial"/>
              </a:rPr>
              <a:t>er du </a:t>
            </a:r>
            <a:br>
              <a:rPr lang="nb-NO" sz="2400" b="1" strike="noStrike" spc="-1" dirty="0">
                <a:solidFill>
                  <a:srgbClr val="00A65D"/>
                </a:solidFill>
                <a:latin typeface="Arial"/>
              </a:rPr>
            </a:br>
            <a:r>
              <a:rPr lang="nb-NO" sz="2400" b="1" strike="noStrike" spc="-1" dirty="0">
                <a:solidFill>
                  <a:srgbClr val="00A65D"/>
                </a:solidFill>
                <a:latin typeface="Arial"/>
              </a:rPr>
              <a:t>garantert ikke alene om det!</a:t>
            </a:r>
            <a:endParaRPr lang="nb-NO" sz="2400" b="0" strike="noStrike" spc="-1" dirty="0">
              <a:latin typeface="Arial"/>
            </a:endParaRPr>
          </a:p>
          <a:p>
            <a:pPr marL="432000" indent="-324000">
              <a:spcBef>
                <a:spcPts val="10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nb-NO" sz="2400" b="0" strike="noStrike" spc="-1" dirty="0">
              <a:latin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3DE384-FC6D-1572-3674-89605BEF471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2648" y="2233858"/>
            <a:ext cx="4513719" cy="3385289"/>
          </a:xfrm>
          <a:prstGeom prst="rect">
            <a:avLst/>
          </a:prstGeom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00784B-3F8C-ACBA-DF22-CC0D51CC3194}"/>
              </a:ext>
            </a:extLst>
          </p:cNvPr>
          <p:cNvSpPr txBox="1"/>
          <p:nvPr/>
        </p:nvSpPr>
        <p:spPr>
          <a:xfrm>
            <a:off x="6752648" y="5774266"/>
            <a:ext cx="60985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b="0" i="1" strike="noStrike" spc="-1" dirty="0">
                <a:latin typeface="Arial"/>
              </a:rPr>
              <a:t>Sylowsalen (3. </a:t>
            </a:r>
            <a:r>
              <a:rPr lang="nb-NO" sz="2000" b="0" i="1" strike="noStrike" spc="-1" dirty="0" err="1">
                <a:latin typeface="Arial"/>
              </a:rPr>
              <a:t>etg</a:t>
            </a:r>
            <a:r>
              <a:rPr lang="nb-NO" sz="2000" b="0" i="1" strike="noStrike" spc="-1" dirty="0">
                <a:latin typeface="Arial"/>
              </a:rPr>
              <a:t>. i VB)</a:t>
            </a:r>
          </a:p>
        </p:txBody>
      </p:sp>
    </p:spTree>
    <p:extLst>
      <p:ext uri="{BB962C8B-B14F-4D97-AF65-F5344CB8AC3E}">
        <p14:creationId xmlns:p14="http://schemas.microsoft.com/office/powerpoint/2010/main" val="1385165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EA8D5092-7752-ECA0-04A1-B9B2FC9B2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FDAE38-03D2-93CE-B786-C1EBE9FA6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C6EA2D-28D3-09E8-B954-07ADDD536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NO" dirty="0"/>
              <a:t>Spørreundersøkelse fra fakultetet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0756E24-3109-C3D7-A2B6-EFC9C2DB8D6F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/>
          <a:stretch>
            <a:fillRect/>
          </a:stretch>
        </p:blipFill>
        <p:spPr>
          <a:xfrm>
            <a:off x="3686969" y="1082675"/>
            <a:ext cx="4818063" cy="481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23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F1F146A7-C6F1-BBD6-0D44-ECBDFE09E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CE4265-5E0B-92FC-DBDB-A70BC521F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67B9E9-3872-6358-7AC1-01BFDC1F0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ctr">
            <a:normAutofit/>
          </a:bodyPr>
          <a:lstStyle/>
          <a:p>
            <a:r>
              <a:rPr lang="en-NO" dirty="0"/>
              <a:t>Gruppeinndeling til quiz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9FEDE6-FB96-3854-0CBD-8240A6EBDB64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5640705" cy="48173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effectLst/>
              </a:rPr>
              <a:t>Gå sammen i grupper på fire personer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Presenter deg: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000000"/>
                </a:solidFill>
              </a:rPr>
              <a:t>Hva heter du?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000000"/>
                </a:solidFill>
              </a:rPr>
              <a:t>Hvor kommer du fra?</a:t>
            </a:r>
            <a:endParaRPr lang="nb-NO" sz="2400" dirty="0">
              <a:solidFill>
                <a:srgbClr val="000000"/>
              </a:solidFill>
              <a:effectLst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000000"/>
                </a:solidFill>
              </a:rPr>
              <a:t>... osv.</a:t>
            </a:r>
            <a:endParaRPr lang="nb-NO" sz="2400" dirty="0">
              <a:solidFill>
                <a:srgbClr val="000000"/>
              </a:solidFill>
              <a:effectLst/>
            </a:endParaRPr>
          </a:p>
          <a:p>
            <a:endParaRPr lang="en-NO" dirty="0"/>
          </a:p>
        </p:txBody>
      </p:sp>
      <p:pic>
        <p:nvPicPr>
          <p:cNvPr id="8" name="Picture 7" descr="Pedestrians walking on zebra crossing">
            <a:extLst>
              <a:ext uri="{FF2B5EF4-FFF2-40B4-BE49-F238E27FC236}">
                <a16:creationId xmlns:a16="http://schemas.microsoft.com/office/drawing/2014/main" id="{80B923EF-C44B-478D-0AC1-37954CD44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4" r="14325" b="-2"/>
          <a:stretch/>
        </p:blipFill>
        <p:spPr>
          <a:xfrm>
            <a:off x="6191249" y="1082726"/>
            <a:ext cx="5640705" cy="4817312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5591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0FFFD237-BE42-D3AE-1300-433C9F767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3EC957-82D8-75DE-F258-D6A6A69C5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995B36-4BD1-079A-64D5-9B608A5B3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NO" dirty="0"/>
              <a:t>QUIZ!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9C67BF-BEC6-039C-1FDE-2B0C72787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0" y="254000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049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AE1A86-CA72-8668-BB40-CE3C5CD7A85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349EF5-67D4-F4BC-7B27-5F7CB0688B4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871B05-0A2A-9584-1C6A-B73C4E2E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8D461A-BF45-37BA-5FF2-53E310A67724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56290"/>
            <a:ext cx="11471910" cy="5002311"/>
          </a:xfrm>
        </p:spPr>
        <p:txBody>
          <a:bodyPr/>
          <a:lstStyle/>
          <a:p>
            <a:pPr marL="0" indent="0" algn="l">
              <a:spcAft>
                <a:spcPts val="0"/>
              </a:spcAft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1.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Hva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heter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programlederen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DMB?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d)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Øyvind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Ryan</a:t>
            </a:r>
          </a:p>
          <a:p>
            <a:pPr marL="0" indent="0" algn="l">
              <a:spcAft>
                <a:spcPts val="0"/>
              </a:spcAft>
              <a:buNone/>
            </a:pP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2.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Hvilke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3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obligatoriske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emner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skal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man ta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første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semester?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c) MAT1100, MAT1105, IN1900</a:t>
            </a:r>
          </a:p>
          <a:p>
            <a:pPr marL="0" indent="0" algn="l">
              <a:spcAft>
                <a:spcPts val="0"/>
              </a:spcAft>
              <a:buNone/>
            </a:pP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3.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Når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skal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velge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studieretning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b)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Før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tredje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semester 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4.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Hvor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får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tak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studentkort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b) Nye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studenter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høsten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2025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skal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bestille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adgangskort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via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sjekklisten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Mine studier</a:t>
            </a:r>
          </a:p>
        </p:txBody>
      </p:sp>
    </p:spTree>
    <p:extLst>
      <p:ext uri="{BB962C8B-B14F-4D97-AF65-F5344CB8AC3E}">
        <p14:creationId xmlns:p14="http://schemas.microsoft.com/office/powerpoint/2010/main" val="157422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AE1A86-CA72-8668-BB40-CE3C5CD7A85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349EF5-67D4-F4BC-7B27-5F7CB0688B4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871B05-0A2A-9584-1C6A-B73C4E2E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8D461A-BF45-37BA-5FF2-53E310A67724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56290"/>
            <a:ext cx="11471910" cy="5002311"/>
          </a:xfrm>
        </p:spPr>
        <p:txBody>
          <a:bodyPr/>
          <a:lstStyle/>
          <a:p>
            <a:pPr marL="0" indent="0" algn="l">
              <a:spcAft>
                <a:spcPts val="0"/>
              </a:spcAft>
              <a:buNone/>
            </a:pPr>
            <a:r>
              <a:rPr lang="en-GB" dirty="0">
                <a:solidFill>
                  <a:srgbClr val="000000"/>
                </a:solidFill>
              </a:rPr>
              <a:t>5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Hva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kan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bruke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studentkortet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ditt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til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d) Alle de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ovennevnte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 </a:t>
            </a:r>
          </a:p>
          <a:p>
            <a:pPr marL="0" indent="0" algn="l">
              <a:spcAft>
                <a:spcPts val="0"/>
              </a:spcAft>
              <a:buNone/>
            </a:pP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dirty="0">
                <a:solidFill>
                  <a:srgbClr val="000000"/>
                </a:solidFill>
              </a:rPr>
              <a:t>6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Hva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gjøre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for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bevise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at du 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aktiv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student?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b) Du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dokumenterer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at du er student med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mobil-appen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S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tudentbevis-appen</a:t>
            </a:r>
            <a:r>
              <a:rPr lang="en-GB" dirty="0">
                <a:solidFill>
                  <a:srgbClr val="000000"/>
                </a:solidFill>
              </a:rPr>
              <a:t>/Student ID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dirty="0">
                <a:solidFill>
                  <a:srgbClr val="000000"/>
                </a:solidFill>
              </a:rPr>
              <a:t>7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Jeg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mister min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programstudierett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hvis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: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b)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Jeg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fraværende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ett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semester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eller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mer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uten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ha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søkt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om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permisjon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441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AE1A86-CA72-8668-BB40-CE3C5CD7A85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349EF5-67D4-F4BC-7B27-5F7CB0688B4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871B05-0A2A-9584-1C6A-B73C4E2E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8D461A-BF45-37BA-5FF2-53E310A67724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56290"/>
            <a:ext cx="11471910" cy="5002311"/>
          </a:xfrm>
        </p:spPr>
        <p:txBody>
          <a:bodyPr/>
          <a:lstStyle/>
          <a:p>
            <a:pPr marL="0" indent="0" algn="l">
              <a:spcAft>
                <a:spcPts val="0"/>
              </a:spcAft>
              <a:buNone/>
            </a:pPr>
            <a:r>
              <a:rPr lang="en-GB" sz="2200" dirty="0">
                <a:solidFill>
                  <a:srgbClr val="000000"/>
                </a:solidFill>
              </a:rPr>
              <a:t>8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Jeg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mister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også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min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programstudierett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hvis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:</a:t>
            </a:r>
            <a:br>
              <a:rPr lang="en-GB" sz="2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b)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Jeg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ikke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oppfyller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kravene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om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studiepoengsprogresjon</a:t>
            </a:r>
            <a:br>
              <a:rPr lang="en-GB" sz="2200" dirty="0">
                <a:solidFill>
                  <a:srgbClr val="000000"/>
                </a:solidFill>
              </a:rPr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 </a:t>
            </a:r>
          </a:p>
          <a:p>
            <a:pPr marL="0" indent="0" algn="l">
              <a:spcAft>
                <a:spcPts val="0"/>
              </a:spcAft>
              <a:buNone/>
            </a:pPr>
            <a:r>
              <a:rPr lang="en-GB" sz="2200" dirty="0">
                <a:solidFill>
                  <a:srgbClr val="000000"/>
                </a:solidFill>
              </a:rPr>
              <a:t>9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Hvorfor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er 1.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september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(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1.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februar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)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viktige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datoer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sz="2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a) Frist for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registrering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på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emner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registrering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StudentWeb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betaling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av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semesteravgift</a:t>
            </a:r>
            <a:br>
              <a:rPr lang="en-GB" sz="2200" dirty="0">
                <a:solidFill>
                  <a:srgbClr val="000000"/>
                </a:solidFill>
              </a:rPr>
            </a:br>
            <a:endParaRPr lang="en-GB" sz="2200" dirty="0">
              <a:solidFill>
                <a:srgbClr val="000000"/>
              </a:solidFill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10.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Hvilket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fakultet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hører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Matematisk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institutt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til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sz="2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b) Det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matematisk-naturvitenskapelige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fakultet</a:t>
            </a:r>
            <a:br>
              <a:rPr lang="en-GB" sz="2200" dirty="0">
                <a:solidFill>
                  <a:srgbClr val="000000"/>
                </a:solidFill>
              </a:rPr>
            </a:br>
            <a:endParaRPr lang="en-GB" sz="2200" dirty="0">
              <a:solidFill>
                <a:srgbClr val="000000"/>
              </a:solidFill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11.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Hvem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skal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jeg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kontakte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hvis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jeg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har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spørsmål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forbindelse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med mitt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studieprogram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sz="2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d)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Studieadministrasjonen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ved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Matematisk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institutt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91384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AE1A86-CA72-8668-BB40-CE3C5CD7A85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349EF5-67D4-F4BC-7B27-5F7CB0688B4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871B05-0A2A-9584-1C6A-B73C4E2E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8D461A-BF45-37BA-5FF2-53E310A67724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56290"/>
            <a:ext cx="11471910" cy="5002311"/>
          </a:xfrm>
        </p:spPr>
        <p:txBody>
          <a:bodyPr/>
          <a:lstStyle/>
          <a:p>
            <a:pPr marL="0" indent="0" algn="l">
              <a:spcAft>
                <a:spcPts val="0"/>
              </a:spcAft>
              <a:buNone/>
            </a:pP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12. I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hvilket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bygg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etasje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finner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du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studieadministrasjonen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på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Matematisk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Institutt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sz="2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c) 7.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etg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Niels Henrik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Abels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hus</a:t>
            </a:r>
            <a:br>
              <a:rPr lang="en-GB" sz="2200" dirty="0">
                <a:solidFill>
                  <a:srgbClr val="000000"/>
                </a:solidFill>
              </a:rPr>
            </a:br>
            <a:endParaRPr lang="en-GB" sz="2200" dirty="0">
              <a:solidFill>
                <a:srgbClr val="000000"/>
              </a:solidFill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13. Er du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selv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ansvarlig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for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følge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med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på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student-e-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posten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din via </a:t>
            </a:r>
            <a:r>
              <a:rPr lang="en-GB" sz="2200" b="0" i="0" u="sng" strike="noStrike" dirty="0">
                <a:solidFill>
                  <a:srgbClr val="954F72"/>
                </a:solidFill>
                <a:effectLst/>
                <a:hlinkClick r:id="rId2"/>
              </a:rPr>
              <a:t>mail.uio.no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sz="2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a) Ja</a:t>
            </a:r>
            <a:br>
              <a:rPr lang="en-GB" sz="2200" b="0" i="0" u="none" strike="noStrike" dirty="0">
                <a:solidFill>
                  <a:srgbClr val="000000"/>
                </a:solidFill>
                <a:effectLst/>
              </a:rPr>
            </a:br>
            <a:endParaRPr lang="en-GB" sz="2200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14.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Hva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er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riktig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om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obligatoriske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innleveringer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ved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Matematisk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institutt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sz="2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b) Alle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oppgaver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være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godkjent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ett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samme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semester for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kunne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gå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opp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til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avsluttende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eksamen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.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413977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AE1A86-CA72-8668-BB40-CE3C5CD7A85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349EF5-67D4-F4BC-7B27-5F7CB0688B4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871B05-0A2A-9584-1C6A-B73C4E2E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8D461A-BF45-37BA-5FF2-53E310A67724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56290"/>
            <a:ext cx="11471910" cy="5002311"/>
          </a:xfrm>
        </p:spPr>
        <p:txBody>
          <a:bodyPr/>
          <a:lstStyle/>
          <a:p>
            <a:pPr marL="0" indent="0" algn="l">
              <a:spcAft>
                <a:spcPts val="0"/>
              </a:spcAft>
              <a:buNone/>
            </a:pP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15.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Når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er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fristen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for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søke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om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utsettelse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av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innleveringsfrist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for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obligatoriske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oppgaver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ved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Matematisk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institutt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sz="2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b)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Samme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dag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som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innleveringsfristen</a:t>
            </a:r>
            <a:endParaRPr lang="en-GB" sz="2200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spcAft>
                <a:spcPts val="0"/>
              </a:spcAft>
              <a:buNone/>
            </a:pPr>
            <a:endParaRPr lang="en-GB" sz="2200" dirty="0">
              <a:solidFill>
                <a:srgbClr val="000000"/>
              </a:solidFill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16. Kan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jeg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gå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opp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til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avsluttende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eksamen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uten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ha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møtt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opp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på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midtveiseksamen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i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ett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samme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semester?</a:t>
            </a:r>
            <a:br>
              <a:rPr lang="en-GB" sz="2200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b)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Nei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ved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sykdom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på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midtveiseksamen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må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man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levere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inn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legeattest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og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ta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utsatt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midtveiseksamen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før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avsluttende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sz="2200" b="0" i="0" u="none" strike="noStrike" dirty="0" err="1">
                <a:solidFill>
                  <a:srgbClr val="000000"/>
                </a:solidFill>
                <a:effectLst/>
              </a:rPr>
              <a:t>eksamen</a:t>
            </a:r>
            <a:r>
              <a:rPr lang="en-GB" sz="2200" b="0" i="0" u="none" strike="noStrike" dirty="0">
                <a:solidFill>
                  <a:srgbClr val="000000"/>
                </a:solidFill>
                <a:effectLst/>
              </a:rPr>
              <a:t>.</a:t>
            </a: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130080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AE1A86-CA72-8668-BB40-CE3C5CD7A85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349EF5-67D4-F4BC-7B27-5F7CB0688B4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871B05-0A2A-9584-1C6A-B73C4E2E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8D461A-BF45-37BA-5FF2-53E310A67724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56290"/>
            <a:ext cx="11471910" cy="5002311"/>
          </a:xfrm>
        </p:spPr>
        <p:txBody>
          <a:bodyPr/>
          <a:lstStyle/>
          <a:p>
            <a:pPr marL="0" indent="0" algn="l">
              <a:spcAft>
                <a:spcPts val="0"/>
              </a:spcAft>
              <a:buNone/>
            </a:pPr>
            <a:r>
              <a:rPr lang="en-GB" dirty="0">
                <a:solidFill>
                  <a:srgbClr val="000000"/>
                </a:solidFill>
              </a:rPr>
              <a:t>17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Hvor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leverer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jeg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sykemelding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hvis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jeg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syk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eksamen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d)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Dokumentasjon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lastes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opp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søknadsskjemaet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spcAft>
                <a:spcPts val="0"/>
              </a:spcAft>
              <a:buNone/>
            </a:pP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dirty="0">
                <a:solidFill>
                  <a:srgbClr val="000000"/>
                </a:solidFill>
              </a:rPr>
              <a:t>18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 UiO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har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timeplanressurs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som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setter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opp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timeplan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samler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beskjedene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fra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hvert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enkelt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emne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for deg.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Hva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nettadressen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a) </a:t>
            </a:r>
            <a:r>
              <a:rPr lang="en-GB" b="0" i="0" u="sng" strike="noStrike" dirty="0">
                <a:solidFill>
                  <a:srgbClr val="954F72"/>
                </a:solidFill>
                <a:effectLst/>
                <a:hlinkClick r:id="rId2"/>
              </a:rPr>
              <a:t>minestudier.uio.no</a:t>
            </a:r>
            <a:br>
              <a:rPr lang="en-GB" dirty="0">
                <a:solidFill>
                  <a:srgbClr val="000000"/>
                </a:solidFill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 </a:t>
            </a:r>
          </a:p>
          <a:p>
            <a:pPr marL="0" indent="0" algn="l">
              <a:spcAft>
                <a:spcPts val="0"/>
              </a:spcAft>
              <a:buNone/>
            </a:pPr>
            <a:r>
              <a:rPr lang="en-GB" dirty="0">
                <a:solidFill>
                  <a:srgbClr val="000000"/>
                </a:solidFill>
              </a:rPr>
              <a:t>19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Hvor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finner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du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informasjon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om pensum,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eksamensdato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kontaktinformasjon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til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foreleseren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c)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emnets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semesterside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30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AE1A86-CA72-8668-BB40-CE3C5CD7A85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349EF5-67D4-F4BC-7B27-5F7CB0688B4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871B05-0A2A-9584-1C6A-B73C4E2E3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8D461A-BF45-37BA-5FF2-53E310A67724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56290"/>
            <a:ext cx="11471910" cy="5002311"/>
          </a:xfrm>
        </p:spPr>
        <p:txBody>
          <a:bodyPr/>
          <a:lstStyle/>
          <a:p>
            <a:pPr marL="0" indent="0" algn="l">
              <a:spcAft>
                <a:spcPts val="0"/>
              </a:spcAft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20. Dersom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jeg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vil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varsle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om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alvorlige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,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kritikkverdige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forhold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og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ellers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si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ifra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om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læringsmiljøet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mitt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jeg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: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d)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Bruke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Si-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ifra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systemet</a:t>
            </a:r>
            <a:br>
              <a:rPr lang="en-GB" dirty="0">
                <a:solidFill>
                  <a:srgbClr val="000000"/>
                </a:solidFill>
              </a:rPr>
            </a:br>
            <a:endParaRPr lang="en-GB" dirty="0">
              <a:solidFill>
                <a:srgbClr val="000000"/>
              </a:solidFill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21.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Når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skal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dere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på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programseminar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a) 7. – </a:t>
            </a:r>
            <a:r>
              <a:rPr lang="en-GB" dirty="0">
                <a:solidFill>
                  <a:srgbClr val="000000"/>
                </a:solidFill>
              </a:rPr>
              <a:t>8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. September</a:t>
            </a:r>
            <a:br>
              <a:rPr lang="en-GB" dirty="0">
                <a:solidFill>
                  <a:srgbClr val="000000"/>
                </a:solidFill>
              </a:rPr>
            </a:br>
            <a:endParaRPr lang="en-GB" dirty="0">
              <a:solidFill>
                <a:srgbClr val="000000"/>
              </a:solidFill>
            </a:endParaRPr>
          </a:p>
          <a:p>
            <a:pPr marL="0" indent="0" algn="l">
              <a:spcAft>
                <a:spcPts val="0"/>
              </a:spcAft>
              <a:buNone/>
            </a:pP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22.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Når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starter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velkomstmiddagen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denne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uken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?</a:t>
            </a:r>
            <a:br>
              <a:rPr lang="en-GB" b="0" i="0" u="none" strike="noStrike" dirty="0">
                <a:solidFill>
                  <a:srgbClr val="000000"/>
                </a:solidFill>
                <a:effectLst/>
              </a:rPr>
            </a:b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d) </a:t>
            </a:r>
            <a:r>
              <a:rPr lang="en-GB" b="0" i="0" u="none" strike="noStrike" dirty="0" err="1">
                <a:solidFill>
                  <a:srgbClr val="000000"/>
                </a:solidFill>
                <a:effectLst/>
              </a:rPr>
              <a:t>Mandag</a:t>
            </a:r>
            <a:r>
              <a:rPr lang="en-GB" b="0" i="0" u="none" strike="noStrike" dirty="0">
                <a:solidFill>
                  <a:srgbClr val="000000"/>
                </a:solidFill>
                <a:effectLst/>
              </a:rPr>
              <a:t> 17:30</a:t>
            </a:r>
          </a:p>
          <a:p>
            <a:pPr marL="0" indent="0">
              <a:buNone/>
            </a:pPr>
            <a:r>
              <a:rPr lang="en-GB" dirty="0">
                <a:solidFill>
                  <a:srgbClr val="000000"/>
                </a:solidFill>
              </a:rPr>
              <a:t>23. </a:t>
            </a:r>
            <a:r>
              <a:rPr lang="en-NO" dirty="0"/>
              <a:t>Hvilken e-post skal jeg bruke for å ta kontakt med studieadministrasjonen ved Matematisk institutt?</a:t>
            </a:r>
            <a:br>
              <a:rPr lang="en-NO" dirty="0"/>
            </a:br>
            <a:r>
              <a:rPr lang="en-GB" dirty="0"/>
              <a:t>b</a:t>
            </a:r>
            <a:r>
              <a:rPr lang="en-NO" dirty="0"/>
              <a:t>) </a:t>
            </a:r>
            <a:r>
              <a:rPr lang="en-GB" dirty="0" err="1"/>
              <a:t>studieinfo@math.uio.no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154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dcmitype/"/>
    <ds:schemaRef ds:uri="45a9c032-1c21-4297-bc4a-1b0e359a6c15"/>
    <ds:schemaRef ds:uri="e5e35b8c-bb2a-40e7-acd7-beed1d1f14b8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2320</TotalTime>
  <Words>1201</Words>
  <Application>Microsoft Macintosh PowerPoint</Application>
  <PresentationFormat>Widescreen</PresentationFormat>
  <Paragraphs>146</Paragraphs>
  <Slides>20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Arial, sans-serif</vt:lpstr>
      <vt:lpstr>Calibri</vt:lpstr>
      <vt:lpstr>Symbol</vt:lpstr>
      <vt:lpstr>Wingdings</vt:lpstr>
      <vt:lpstr>Office Theme</vt:lpstr>
      <vt:lpstr>think-cell Slide</vt:lpstr>
      <vt:lpstr>PowerPoint Presentation</vt:lpstr>
      <vt:lpstr>Program for dagen</vt:lpstr>
      <vt:lpstr>Program for resten av  uka</vt:lpstr>
      <vt:lpstr>Programseminaret</vt:lpstr>
      <vt:lpstr>Hva er Data, Modellering, og Beregninger (DMB)?</vt:lpstr>
      <vt:lpstr>Hva er universitetsmatematikk?</vt:lpstr>
      <vt:lpstr>Oppbygning av studieprogrammet</vt:lpstr>
      <vt:lpstr>Obligatorisk opplegg</vt:lpstr>
      <vt:lpstr>Undervisningstilbud</vt:lpstr>
      <vt:lpstr>Din progresjon</vt:lpstr>
      <vt:lpstr>Spørreundersøkelse fra fakultetet</vt:lpstr>
      <vt:lpstr>Gruppeinndeling til quiz</vt:lpstr>
      <vt:lpstr>QUIZ!</vt:lpstr>
      <vt:lpstr>Fasit</vt:lpstr>
      <vt:lpstr>Fasit</vt:lpstr>
      <vt:lpstr>Fasit</vt:lpstr>
      <vt:lpstr>Fasit</vt:lpstr>
      <vt:lpstr>Fasit</vt:lpstr>
      <vt:lpstr>Fasit</vt:lpstr>
      <vt:lpstr>Fasit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Ulrik Skre Fjordholm</dc:creator>
  <cp:lastModifiedBy>Microsoft Office User</cp:lastModifiedBy>
  <cp:revision>61</cp:revision>
  <dcterms:created xsi:type="dcterms:W3CDTF">2024-08-05T12:38:46Z</dcterms:created>
  <dcterms:modified xsi:type="dcterms:W3CDTF">2026-08-06T09:00:00Z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