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64" r:id="rId5"/>
    <p:sldId id="265" r:id="rId6"/>
    <p:sldId id="266" r:id="rId7"/>
    <p:sldId id="263" r:id="rId8"/>
    <p:sldId id="259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67"/>
    <p:restoredTop sz="94674"/>
  </p:normalViewPr>
  <p:slideViewPr>
    <p:cSldViewPr>
      <p:cViewPr varScale="1">
        <p:scale>
          <a:sx n="196" d="100"/>
          <a:sy n="196" d="100"/>
        </p:scale>
        <p:origin x="504" y="16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42F7872-8BB3-0348-86FC-FBDB8714B39A}" type="datetime1">
              <a:rPr lang="nb-NO"/>
              <a:pPr>
                <a:defRPr/>
              </a:pPr>
              <a:t>08.11.2021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07B376-96DE-A84C-AFD4-A0B9153137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0AA00C-E97E-5F46-8976-8B92237CA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857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5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7489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6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1349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7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055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8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253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9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459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10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56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11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167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12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08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71B44-2BB9-F748-A09F-EE32D254E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CA845-B7E4-8E45-A796-55033C4E1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CF4D0-17DD-234E-B3E0-084C5DD32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4DE7C-BEC6-C44D-AE5A-B1EE39F06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2BD5F-F0D7-8C4D-B264-0BF2096E7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B4BBA-0DE6-214D-BE55-16F185F7B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91E5B-9275-CB42-A6FC-487F965EC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B09AB-0301-C44E-9C19-9F45FAB2C9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893C-A313-7E4F-A84F-6DD8D9C1C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18DA4-FB46-234C-821D-4627A8328B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6446777F-6D3E-E74B-9CDD-FECAF7A3B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MN_MATH_A_ENG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04800" y="228600"/>
            <a:ext cx="3251344" cy="3789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Career</a:t>
            </a:r>
            <a:r>
              <a:rPr lang="nb-NO" dirty="0"/>
              <a:t> </a:t>
            </a:r>
            <a:r>
              <a:rPr lang="nb-NO" dirty="0" err="1"/>
              <a:t>course</a:t>
            </a:r>
            <a:r>
              <a:rPr lang="nb-NO" dirty="0"/>
              <a:t> #</a:t>
            </a:r>
            <a:r>
              <a:rPr lang="nb-NO" dirty="0" err="1"/>
              <a:t>thinkcareer</a:t>
            </a:r>
            <a:r>
              <a:rPr lang="nb-NO" dirty="0"/>
              <a:t> 12 November 2021	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/>
              <a:t>Planning a </a:t>
            </a:r>
            <a:r>
              <a:rPr lang="nb-NO" dirty="0" err="1"/>
              <a:t>career</a:t>
            </a:r>
            <a:r>
              <a:rPr lang="nb-NO" dirty="0"/>
              <a:t> in </a:t>
            </a:r>
            <a:r>
              <a:rPr lang="nb-NO" dirty="0" err="1"/>
              <a:t>Academia</a:t>
            </a:r>
            <a:r>
              <a:rPr lang="nb-NO" dirty="0"/>
              <a:t>? </a:t>
            </a:r>
          </a:p>
          <a:p>
            <a:pPr eaLnBrk="1" hangingPunct="1"/>
            <a:r>
              <a:rPr lang="nb-NO" dirty="0"/>
              <a:t>- </a:t>
            </a:r>
            <a:r>
              <a:rPr lang="nb-NO" dirty="0" err="1"/>
              <a:t>Grants</a:t>
            </a:r>
            <a:r>
              <a:rPr lang="nb-NO" dirty="0"/>
              <a:t> and </a:t>
            </a:r>
            <a:r>
              <a:rPr lang="nb-NO" dirty="0" err="1"/>
              <a:t>possibilities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nb-NO" dirty="0"/>
              <a:t>12 November 2021	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Choose</a:t>
            </a:r>
            <a:r>
              <a:rPr lang="nb-NO" dirty="0"/>
              <a:t> a </a:t>
            </a:r>
            <a:r>
              <a:rPr lang="nb-NO" dirty="0" err="1"/>
              <a:t>box</a:t>
            </a:r>
            <a:endParaRPr lang="nb-NO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022B32-21BE-674A-9AA5-4D4C3277D5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21048"/>
              </p:ext>
            </p:extLst>
          </p:nvPr>
        </p:nvGraphicFramePr>
        <p:xfrm>
          <a:off x="827584" y="2132856"/>
          <a:ext cx="7173416" cy="37444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6708">
                  <a:extLst>
                    <a:ext uri="{9D8B030D-6E8A-4147-A177-3AD203B41FA5}">
                      <a16:colId xmlns:a16="http://schemas.microsoft.com/office/drawing/2014/main" val="3447871876"/>
                    </a:ext>
                  </a:extLst>
                </a:gridCol>
                <a:gridCol w="3586708">
                  <a:extLst>
                    <a:ext uri="{9D8B030D-6E8A-4147-A177-3AD203B41FA5}">
                      <a16:colId xmlns:a16="http://schemas.microsoft.com/office/drawing/2014/main" val="235595659"/>
                    </a:ext>
                  </a:extLst>
                </a:gridCol>
              </a:tblGrid>
              <a:tr h="1872208"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ACADEMIA</a:t>
                      </a:r>
                    </a:p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RESEARCHER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ACADEMIA</a:t>
                      </a:r>
                    </a:p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NON-RESEARCHER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943825"/>
                  </a:ext>
                </a:extLst>
              </a:tr>
              <a:tr h="1872208"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NON-ACADEMIA</a:t>
                      </a:r>
                    </a:p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RESEARCHER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NON-ACADEMIA</a:t>
                      </a:r>
                    </a:p>
                    <a:p>
                      <a:pPr algn="ctr"/>
                      <a:endParaRPr lang="nb-NO" b="1" dirty="0"/>
                    </a:p>
                    <a:p>
                      <a:pPr algn="ctr"/>
                      <a:r>
                        <a:rPr lang="nb-NO" b="1" dirty="0"/>
                        <a:t>NON-RESEARCHER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8264332"/>
                  </a:ext>
                </a:extLst>
              </a:tr>
            </a:tbl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106CE1-1A62-1949-BCFB-4493F9A45EAE}"/>
              </a:ext>
            </a:extLst>
          </p:cNvPr>
          <p:cNvCxnSpPr>
            <a:endCxn id="2" idx="3"/>
          </p:cNvCxnSpPr>
          <p:nvPr/>
        </p:nvCxnSpPr>
        <p:spPr bwMode="auto">
          <a:xfrm>
            <a:off x="4427984" y="2132856"/>
            <a:ext cx="3573016" cy="18722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52059CD-52E8-9C44-B96B-C1237B349F87}"/>
              </a:ext>
            </a:extLst>
          </p:cNvPr>
          <p:cNvCxnSpPr/>
          <p:nvPr/>
        </p:nvCxnSpPr>
        <p:spPr bwMode="auto">
          <a:xfrm flipH="1">
            <a:off x="827584" y="2132856"/>
            <a:ext cx="7173416" cy="37444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69D2A2B-294D-4C40-B73E-3C7CA4A2A62A}"/>
              </a:ext>
            </a:extLst>
          </p:cNvPr>
          <p:cNvCxnSpPr/>
          <p:nvPr/>
        </p:nvCxnSpPr>
        <p:spPr bwMode="auto">
          <a:xfrm>
            <a:off x="810144" y="4005064"/>
            <a:ext cx="3573016" cy="18722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7F00E4B-3405-C448-A489-A6BD6000CCC0}"/>
              </a:ext>
            </a:extLst>
          </p:cNvPr>
          <p:cNvCxnSpPr/>
          <p:nvPr/>
        </p:nvCxnSpPr>
        <p:spPr bwMode="auto">
          <a:xfrm>
            <a:off x="4445424" y="4011710"/>
            <a:ext cx="3573016" cy="18722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B13B87-C057-B645-A0FA-7ABDD07F148E}"/>
              </a:ext>
            </a:extLst>
          </p:cNvPr>
          <p:cNvCxnSpPr>
            <a:endCxn id="2" idx="2"/>
          </p:cNvCxnSpPr>
          <p:nvPr/>
        </p:nvCxnSpPr>
        <p:spPr bwMode="auto">
          <a:xfrm flipH="1">
            <a:off x="4414292" y="4005064"/>
            <a:ext cx="3586708" cy="18722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980728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err="1"/>
              <a:t>Goal: I want to be a professor!</a:t>
            </a:r>
            <a:br>
              <a:rPr lang="nb-NO" dirty="0" err="1"/>
            </a:br>
            <a:r>
              <a:rPr lang="nb-NO" dirty="0"/>
              <a:t>– </a:t>
            </a:r>
            <a:r>
              <a:rPr lang="nb-NO" dirty="0" err="1"/>
              <a:t>filling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gaps in </a:t>
            </a:r>
            <a:r>
              <a:rPr lang="nb-NO" dirty="0" err="1"/>
              <a:t>your</a:t>
            </a:r>
            <a:r>
              <a:rPr lang="nb-NO" dirty="0"/>
              <a:t> CV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8CC85-23DD-054A-B7ED-A58EEBB89D96}"/>
              </a:ext>
            </a:extLst>
          </p:cNvPr>
          <p:cNvSpPr txBox="1"/>
          <p:nvPr/>
        </p:nvSpPr>
        <p:spPr>
          <a:xfrm>
            <a:off x="971600" y="2530639"/>
            <a:ext cx="7200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/>
              <a:t>If you want to be a professor, what do you need to know?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/>
              <a:t>what does a professor know and do in addition to the research?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9C74E7-75EB-DE47-9A58-2AE873FC2FDD}"/>
              </a:ext>
            </a:extLst>
          </p:cNvPr>
          <p:cNvSpPr txBox="1">
            <a:spLocks/>
          </p:cNvSpPr>
          <p:nvPr/>
        </p:nvSpPr>
        <p:spPr bwMode="auto">
          <a:xfrm>
            <a:off x="1115616" y="628416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dirty="0"/>
              <a:t>12 November 2021	</a:t>
            </a:r>
          </a:p>
        </p:txBody>
      </p:sp>
    </p:spTree>
    <p:extLst>
      <p:ext uri="{BB962C8B-B14F-4D97-AF65-F5344CB8AC3E}">
        <p14:creationId xmlns:p14="http://schemas.microsoft.com/office/powerpoint/2010/main" val="3586163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168580" cy="1143000"/>
          </a:xfrm>
        </p:spPr>
        <p:txBody>
          <a:bodyPr/>
          <a:lstStyle/>
          <a:p>
            <a:pPr algn="ctr" eaLnBrk="1" hangingPunct="1"/>
            <a:r>
              <a:rPr lang="nb-NO" sz="2400" dirty="0"/>
              <a:t>CV </a:t>
            </a:r>
            <a:r>
              <a:rPr lang="nb-NO" sz="2400" dirty="0" err="1"/>
              <a:t>example</a:t>
            </a:r>
            <a:r>
              <a:rPr lang="nb-NO" sz="2400" dirty="0"/>
              <a:t> – RCN </a:t>
            </a:r>
            <a:r>
              <a:rPr lang="nb-NO" sz="2400" dirty="0" err="1"/>
              <a:t>mobility</a:t>
            </a:r>
            <a:r>
              <a:rPr lang="nb-NO" sz="2400" dirty="0"/>
              <a:t> grant (</a:t>
            </a:r>
            <a:r>
              <a:rPr lang="nb-NO" sz="2400" dirty="0" err="1"/>
              <a:t>max</a:t>
            </a:r>
            <a:r>
              <a:rPr lang="nb-NO" sz="2400" dirty="0"/>
              <a:t> 4 </a:t>
            </a:r>
            <a:r>
              <a:rPr lang="nb-NO" sz="2400" dirty="0" err="1"/>
              <a:t>pages</a:t>
            </a:r>
            <a:r>
              <a:rPr lang="nb-NO" sz="2400" dirty="0"/>
              <a:t>)</a:t>
            </a:r>
            <a:br>
              <a:rPr lang="nb-NO" sz="2400" dirty="0"/>
            </a:br>
            <a:r>
              <a:rPr lang="nb-NO" sz="2400" dirty="0"/>
              <a:t>1 (</a:t>
            </a:r>
            <a:r>
              <a:rPr lang="nb-NO" sz="2400" dirty="0" err="1"/>
              <a:t>of</a:t>
            </a:r>
            <a:r>
              <a:rPr lang="nb-NO" sz="2400" dirty="0"/>
              <a:t> 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8CC85-23DD-054A-B7ED-A58EEBB89D96}"/>
              </a:ext>
            </a:extLst>
          </p:cNvPr>
          <p:cNvSpPr txBox="1"/>
          <p:nvPr/>
        </p:nvSpPr>
        <p:spPr>
          <a:xfrm>
            <a:off x="395536" y="1916832"/>
            <a:ext cx="7200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Personal </a:t>
            </a:r>
            <a:r>
              <a:rPr lang="nb-NO" sz="2400" dirty="0" err="1"/>
              <a:t>information</a:t>
            </a:r>
            <a:r>
              <a:rPr lang="nb-NO" sz="2400" dirty="0"/>
              <a:t> (</a:t>
            </a:r>
            <a:r>
              <a:rPr lang="nb-NO" sz="2400" dirty="0" err="1"/>
              <a:t>including</a:t>
            </a:r>
            <a:r>
              <a:rPr lang="nb-NO" sz="2400" dirty="0"/>
              <a:t> </a:t>
            </a:r>
            <a:r>
              <a:rPr lang="nb-NO" sz="2400" dirty="0" err="1"/>
              <a:t>researcher</a:t>
            </a:r>
            <a:r>
              <a:rPr lang="nb-NO" sz="2400" dirty="0"/>
              <a:t> IDs and personal </a:t>
            </a:r>
            <a:r>
              <a:rPr lang="nb-NO" sz="2400" dirty="0" err="1"/>
              <a:t>webpage</a:t>
            </a:r>
            <a:r>
              <a:rPr lang="nb-NO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Education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Career</a:t>
            </a:r>
            <a:r>
              <a:rPr lang="nb-NO" sz="2400" dirty="0"/>
              <a:t> breaks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Positions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Fellowships</a:t>
            </a:r>
            <a:r>
              <a:rPr lang="nb-NO" sz="2400" dirty="0"/>
              <a:t>, </a:t>
            </a:r>
            <a:r>
              <a:rPr lang="nb-NO" sz="2400" dirty="0" err="1"/>
              <a:t>awards</a:t>
            </a:r>
            <a:r>
              <a:rPr lang="nb-NO" sz="2400" dirty="0"/>
              <a:t> and </a:t>
            </a:r>
            <a:r>
              <a:rPr lang="nb-NO" sz="2400" dirty="0" err="1"/>
              <a:t>prizes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Mobility</a:t>
            </a:r>
            <a:r>
              <a:rPr lang="nb-NO" sz="2400" dirty="0"/>
              <a:t> (lasting more </a:t>
            </a:r>
            <a:r>
              <a:rPr lang="nb-NO" sz="2400" dirty="0" err="1"/>
              <a:t>than</a:t>
            </a:r>
            <a:r>
              <a:rPr lang="nb-NO" sz="2400" dirty="0"/>
              <a:t> 3 </a:t>
            </a:r>
            <a:r>
              <a:rPr lang="nb-NO" sz="2400" dirty="0" err="1"/>
              <a:t>months</a:t>
            </a:r>
            <a:r>
              <a:rPr lang="nb-NO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Project management </a:t>
            </a:r>
            <a:r>
              <a:rPr lang="nb-NO" sz="2400" dirty="0" err="1"/>
              <a:t>expertice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Supervision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graduate</a:t>
            </a:r>
            <a:r>
              <a:rPr lang="nb-NO" sz="2400" dirty="0"/>
              <a:t> students and </a:t>
            </a:r>
            <a:r>
              <a:rPr lang="nb-NO" sz="2400" dirty="0" err="1"/>
              <a:t>research</a:t>
            </a:r>
            <a:r>
              <a:rPr lang="nb-NO" sz="2400" dirty="0"/>
              <a:t> </a:t>
            </a:r>
            <a:r>
              <a:rPr lang="nb-NO" sz="2400" dirty="0" err="1"/>
              <a:t>fellows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9C74E7-75EB-DE47-9A58-2AE873FC2FDD}"/>
              </a:ext>
            </a:extLst>
          </p:cNvPr>
          <p:cNvSpPr txBox="1">
            <a:spLocks/>
          </p:cNvSpPr>
          <p:nvPr/>
        </p:nvSpPr>
        <p:spPr bwMode="auto">
          <a:xfrm>
            <a:off x="1066800" y="6274324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dirty="0"/>
              <a:t>12 November 2021	</a:t>
            </a:r>
          </a:p>
        </p:txBody>
      </p:sp>
    </p:spTree>
    <p:extLst>
      <p:ext uri="{BB962C8B-B14F-4D97-AF65-F5344CB8AC3E}">
        <p14:creationId xmlns:p14="http://schemas.microsoft.com/office/powerpoint/2010/main" val="1016573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168580" cy="1143000"/>
          </a:xfrm>
        </p:spPr>
        <p:txBody>
          <a:bodyPr/>
          <a:lstStyle/>
          <a:p>
            <a:pPr algn="ctr" eaLnBrk="1" hangingPunct="1"/>
            <a:r>
              <a:rPr lang="nb-NO" sz="2400" dirty="0"/>
              <a:t>CV </a:t>
            </a:r>
            <a:r>
              <a:rPr lang="nb-NO" sz="2400" dirty="0" err="1"/>
              <a:t>example</a:t>
            </a:r>
            <a:r>
              <a:rPr lang="nb-NO" sz="2400" dirty="0"/>
              <a:t> – RCN </a:t>
            </a:r>
            <a:r>
              <a:rPr lang="nb-NO" sz="2400" dirty="0" err="1"/>
              <a:t>mobility</a:t>
            </a:r>
            <a:r>
              <a:rPr lang="nb-NO" sz="2400" dirty="0"/>
              <a:t> grant (</a:t>
            </a:r>
            <a:r>
              <a:rPr lang="nb-NO" sz="2400" dirty="0" err="1"/>
              <a:t>max</a:t>
            </a:r>
            <a:r>
              <a:rPr lang="nb-NO" sz="2400" dirty="0"/>
              <a:t> 4 </a:t>
            </a:r>
            <a:r>
              <a:rPr lang="nb-NO" sz="2400" dirty="0" err="1"/>
              <a:t>pages</a:t>
            </a:r>
            <a:r>
              <a:rPr lang="nb-NO" sz="2400" dirty="0"/>
              <a:t>)</a:t>
            </a:r>
            <a:br>
              <a:rPr lang="nb-NO" sz="2400" dirty="0"/>
            </a:br>
            <a:r>
              <a:rPr lang="nb-NO" sz="2400" dirty="0"/>
              <a:t>2(</a:t>
            </a:r>
            <a:r>
              <a:rPr lang="nb-NO" sz="2400" dirty="0" err="1"/>
              <a:t>of</a:t>
            </a:r>
            <a:r>
              <a:rPr lang="nb-NO" sz="2400" dirty="0"/>
              <a:t> 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8CC85-23DD-054A-B7ED-A58EEBB89D96}"/>
              </a:ext>
            </a:extLst>
          </p:cNvPr>
          <p:cNvSpPr txBox="1"/>
          <p:nvPr/>
        </p:nvSpPr>
        <p:spPr>
          <a:xfrm>
            <a:off x="467544" y="1816417"/>
            <a:ext cx="72008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Teaching</a:t>
            </a:r>
            <a:r>
              <a:rPr lang="nb-NO" sz="2400" dirty="0"/>
              <a:t> </a:t>
            </a:r>
            <a:r>
              <a:rPr lang="nb-NO" sz="2400" dirty="0" err="1"/>
              <a:t>activites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Organisation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meetings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Institutional </a:t>
            </a:r>
            <a:r>
              <a:rPr lang="nb-NO" sz="2400" dirty="0" err="1"/>
              <a:t>responsibilities</a:t>
            </a: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800" dirty="0" err="1"/>
              <a:t>Member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a </a:t>
            </a:r>
            <a:r>
              <a:rPr lang="nb-NO" sz="1800" dirty="0" err="1"/>
              <a:t>committee</a:t>
            </a:r>
            <a:r>
              <a:rPr lang="nb-NO" sz="1800" dirty="0"/>
              <a:t>/</a:t>
            </a:r>
            <a:r>
              <a:rPr lang="nb-NO" sz="1800" dirty="0" err="1"/>
              <a:t>graduate</a:t>
            </a:r>
            <a:r>
              <a:rPr lang="nb-NO" sz="1800" dirty="0"/>
              <a:t> student </a:t>
            </a:r>
            <a:r>
              <a:rPr lang="nb-NO" sz="1800" dirty="0" err="1"/>
              <a:t>advisor</a:t>
            </a:r>
            <a:r>
              <a:rPr lang="nb-NO" sz="1800" dirty="0"/>
              <a:t>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Commisions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trust in </a:t>
            </a:r>
            <a:r>
              <a:rPr lang="nb-NO" sz="2400" dirty="0" err="1"/>
              <a:t>academic</a:t>
            </a:r>
            <a:r>
              <a:rPr lang="nb-NO" sz="2400" dirty="0"/>
              <a:t>, </a:t>
            </a:r>
            <a:r>
              <a:rPr lang="nb-NO" sz="2400" dirty="0" err="1"/>
              <a:t>public</a:t>
            </a:r>
            <a:r>
              <a:rPr lang="nb-NO" sz="2400" dirty="0"/>
              <a:t> or private </a:t>
            </a:r>
            <a:r>
              <a:rPr lang="nb-NO" sz="2400" dirty="0" err="1"/>
              <a:t>organisations</a:t>
            </a:r>
            <a:r>
              <a:rPr lang="nb-NO" sz="2400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1600" dirty="0"/>
              <a:t>Scientific </a:t>
            </a:r>
            <a:r>
              <a:rPr lang="nb-NO" sz="1600" dirty="0" err="1"/>
              <a:t>advisory</a:t>
            </a:r>
            <a:r>
              <a:rPr lang="nb-NO" sz="1600" dirty="0"/>
              <a:t> </a:t>
            </a:r>
            <a:r>
              <a:rPr lang="nb-NO" sz="1600" dirty="0" err="1"/>
              <a:t>board</a:t>
            </a:r>
            <a:r>
              <a:rPr lang="nb-NO" sz="1600" dirty="0"/>
              <a:t>/</a:t>
            </a:r>
            <a:r>
              <a:rPr lang="nb-NO" sz="1600" dirty="0" err="1"/>
              <a:t>review</a:t>
            </a:r>
            <a:r>
              <a:rPr lang="nb-NO" sz="1600" dirty="0"/>
              <a:t> </a:t>
            </a:r>
            <a:r>
              <a:rPr lang="nb-NO" sz="1600" dirty="0" err="1"/>
              <a:t>board</a:t>
            </a:r>
            <a:r>
              <a:rPr lang="nb-NO" sz="1600" dirty="0"/>
              <a:t>/</a:t>
            </a:r>
            <a:r>
              <a:rPr lang="nb-NO" sz="1600" dirty="0" err="1"/>
              <a:t>review</a:t>
            </a:r>
            <a:r>
              <a:rPr lang="nb-NO" sz="1600" dirty="0"/>
              <a:t> panel </a:t>
            </a:r>
            <a:r>
              <a:rPr lang="nb-NO" sz="1600" dirty="0" err="1"/>
              <a:t>member</a:t>
            </a:r>
            <a:r>
              <a:rPr lang="nb-NO" sz="1600" dirty="0"/>
              <a:t>/</a:t>
            </a:r>
            <a:r>
              <a:rPr lang="nb-NO" sz="1600" dirty="0" err="1"/>
              <a:t>editorial</a:t>
            </a:r>
            <a:r>
              <a:rPr lang="nb-NO" sz="1600" dirty="0"/>
              <a:t> </a:t>
            </a:r>
            <a:r>
              <a:rPr lang="nb-NO" sz="1600" dirty="0" err="1"/>
              <a:t>board</a:t>
            </a:r>
            <a:r>
              <a:rPr lang="nb-NO" sz="1600" dirty="0"/>
              <a:t>/</a:t>
            </a:r>
            <a:r>
              <a:rPr lang="nb-NO" sz="1600" dirty="0" err="1"/>
              <a:t>scientific</a:t>
            </a:r>
            <a:r>
              <a:rPr lang="nb-NO" sz="1600" dirty="0"/>
              <a:t> </a:t>
            </a:r>
            <a:r>
              <a:rPr lang="nb-NO" sz="1600" dirty="0" err="1"/>
              <a:t>evaluation</a:t>
            </a:r>
            <a:r>
              <a:rPr lang="nb-NO" sz="1600" dirty="0"/>
              <a:t> </a:t>
            </a:r>
            <a:r>
              <a:rPr lang="nb-NO" sz="1600" dirty="0" err="1"/>
              <a:t>etc</a:t>
            </a:r>
            <a:endParaRPr lang="nb-NO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Memberships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academies</a:t>
            </a:r>
            <a:r>
              <a:rPr lang="nb-NO" sz="2400" dirty="0"/>
              <a:t>/</a:t>
            </a:r>
            <a:r>
              <a:rPr lang="nb-NO" sz="2400" dirty="0" err="1"/>
              <a:t>scientific</a:t>
            </a:r>
            <a:r>
              <a:rPr lang="nb-NO" sz="2400" dirty="0"/>
              <a:t> </a:t>
            </a:r>
            <a:r>
              <a:rPr lang="nb-NO" sz="2400" dirty="0" err="1"/>
              <a:t>societies</a:t>
            </a:r>
            <a:r>
              <a:rPr lang="nb-NO" sz="2400" dirty="0"/>
              <a:t>/</a:t>
            </a:r>
            <a:r>
              <a:rPr lang="nb-NO" sz="2400" dirty="0" err="1"/>
              <a:t>networks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Major </a:t>
            </a:r>
            <a:r>
              <a:rPr lang="nb-NO" sz="2400" dirty="0" err="1"/>
              <a:t>collaborations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9C74E7-75EB-DE47-9A58-2AE873FC2FDD}"/>
              </a:ext>
            </a:extLst>
          </p:cNvPr>
          <p:cNvSpPr txBox="1">
            <a:spLocks/>
          </p:cNvSpPr>
          <p:nvPr/>
        </p:nvSpPr>
        <p:spPr bwMode="auto">
          <a:xfrm>
            <a:off x="1115616" y="628416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dirty="0"/>
              <a:t>12 November 2021	</a:t>
            </a:r>
          </a:p>
        </p:txBody>
      </p:sp>
    </p:spTree>
    <p:extLst>
      <p:ext uri="{BB962C8B-B14F-4D97-AF65-F5344CB8AC3E}">
        <p14:creationId xmlns:p14="http://schemas.microsoft.com/office/powerpoint/2010/main" val="2827025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332656"/>
            <a:ext cx="8168580" cy="1143000"/>
          </a:xfrm>
        </p:spPr>
        <p:txBody>
          <a:bodyPr/>
          <a:lstStyle/>
          <a:p>
            <a:pPr eaLnBrk="1" hangingPunct="1"/>
            <a:r>
              <a:rPr lang="nb-NO" sz="2400" dirty="0"/>
              <a:t>CV </a:t>
            </a:r>
            <a:r>
              <a:rPr lang="nb-NO" sz="2400" dirty="0" err="1"/>
              <a:t>example</a:t>
            </a:r>
            <a:r>
              <a:rPr lang="nb-NO" sz="2400" dirty="0"/>
              <a:t> – RCN </a:t>
            </a:r>
            <a:r>
              <a:rPr lang="nb-NO" sz="2400" dirty="0" err="1"/>
              <a:t>mobility</a:t>
            </a:r>
            <a:r>
              <a:rPr lang="nb-NO" sz="2400" dirty="0"/>
              <a:t> grant (</a:t>
            </a:r>
            <a:r>
              <a:rPr lang="nb-NO" sz="2400" dirty="0" err="1"/>
              <a:t>max</a:t>
            </a:r>
            <a:r>
              <a:rPr lang="nb-NO" sz="2400" dirty="0"/>
              <a:t> 4 </a:t>
            </a:r>
            <a:r>
              <a:rPr lang="nb-NO" sz="2400" dirty="0" err="1"/>
              <a:t>pages</a:t>
            </a:r>
            <a:r>
              <a:rPr lang="nb-NO" sz="2400" dirty="0"/>
              <a:t>)</a:t>
            </a:r>
            <a:br>
              <a:rPr lang="nb-NO" sz="2400" dirty="0"/>
            </a:br>
            <a:r>
              <a:rPr lang="nb-NO" sz="2400" dirty="0"/>
              <a:t>3 (</a:t>
            </a:r>
            <a:r>
              <a:rPr lang="nb-NO" sz="2400" dirty="0" err="1"/>
              <a:t>of</a:t>
            </a:r>
            <a:r>
              <a:rPr lang="nb-NO" sz="2400" dirty="0"/>
              <a:t> 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8CC85-23DD-054A-B7ED-A58EEBB89D96}"/>
              </a:ext>
            </a:extLst>
          </p:cNvPr>
          <p:cNvSpPr txBox="1"/>
          <p:nvPr/>
        </p:nvSpPr>
        <p:spPr>
          <a:xfrm>
            <a:off x="467544" y="1477805"/>
            <a:ext cx="7200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Publication</a:t>
            </a:r>
            <a:r>
              <a:rPr lang="nb-NO" sz="2400" dirty="0"/>
              <a:t> list (up to </a:t>
            </a:r>
            <a:r>
              <a:rPr lang="nb-NO" sz="2400" dirty="0" err="1"/>
              <a:t>five</a:t>
            </a:r>
            <a:r>
              <a:rPr lang="nb-NO" sz="2400" dirty="0"/>
              <a:t> </a:t>
            </a:r>
            <a:r>
              <a:rPr lang="nb-NO" sz="2400" dirty="0" err="1"/>
              <a:t>publications</a:t>
            </a:r>
            <a:r>
              <a:rPr lang="nb-NO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Number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publications</a:t>
            </a:r>
            <a:r>
              <a:rPr lang="nb-NO" sz="2400" dirty="0"/>
              <a:t> during </a:t>
            </a:r>
            <a:r>
              <a:rPr lang="nb-NO" sz="2400" dirty="0" err="1"/>
              <a:t>the</a:t>
            </a:r>
            <a:r>
              <a:rPr lang="nb-NO" sz="2400" dirty="0"/>
              <a:t> </a:t>
            </a:r>
            <a:r>
              <a:rPr lang="nb-NO" sz="2400" dirty="0" err="1"/>
              <a:t>career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Monographs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/>
              <a:t>Patents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Examples</a:t>
            </a:r>
            <a:r>
              <a:rPr lang="nb-NO" sz="2400" dirty="0"/>
              <a:t> </a:t>
            </a:r>
            <a:r>
              <a:rPr lang="nb-NO" sz="2400" dirty="0" err="1"/>
              <a:t>of</a:t>
            </a:r>
            <a:r>
              <a:rPr lang="nb-NO" sz="2400" dirty="0"/>
              <a:t> </a:t>
            </a:r>
            <a:r>
              <a:rPr lang="nb-NO" sz="2400" dirty="0" err="1"/>
              <a:t>leadership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Invited</a:t>
            </a:r>
            <a:r>
              <a:rPr lang="nb-NO" sz="2400" dirty="0"/>
              <a:t> </a:t>
            </a:r>
            <a:r>
              <a:rPr lang="nb-NO" sz="2400" dirty="0" err="1"/>
              <a:t>presentations</a:t>
            </a:r>
            <a:r>
              <a:rPr lang="nb-NO" sz="2400" dirty="0"/>
              <a:t> to peer-</a:t>
            </a:r>
            <a:r>
              <a:rPr lang="nb-NO" sz="2400" dirty="0" err="1"/>
              <a:t>review</a:t>
            </a:r>
            <a:r>
              <a:rPr lang="nb-NO" sz="2400" dirty="0"/>
              <a:t> </a:t>
            </a:r>
            <a:r>
              <a:rPr lang="nb-NO" sz="2400" dirty="0" err="1"/>
              <a:t>national</a:t>
            </a:r>
            <a:r>
              <a:rPr lang="nb-NO" sz="2400" dirty="0"/>
              <a:t> or </a:t>
            </a:r>
            <a:r>
              <a:rPr lang="nb-NO" sz="2400" dirty="0" err="1"/>
              <a:t>international</a:t>
            </a:r>
            <a:r>
              <a:rPr lang="nb-NO" sz="2400" dirty="0"/>
              <a:t> </a:t>
            </a:r>
            <a:r>
              <a:rPr lang="nb-NO" sz="2400" dirty="0" err="1"/>
              <a:t>conferences</a:t>
            </a:r>
            <a:r>
              <a:rPr lang="nb-NO" sz="2400" dirty="0"/>
              <a:t> and/or </a:t>
            </a:r>
            <a:r>
              <a:rPr lang="nb-NO" sz="2400" dirty="0" err="1"/>
              <a:t>international</a:t>
            </a:r>
            <a:r>
              <a:rPr lang="nb-NO" sz="2400" dirty="0"/>
              <a:t> </a:t>
            </a:r>
            <a:r>
              <a:rPr lang="nb-NO" sz="2400" dirty="0" err="1"/>
              <a:t>advanced</a:t>
            </a:r>
            <a:r>
              <a:rPr lang="nb-NO" sz="2400" dirty="0"/>
              <a:t> </a:t>
            </a:r>
            <a:r>
              <a:rPr lang="nb-NO" sz="2400" dirty="0" err="1"/>
              <a:t>schools</a:t>
            </a:r>
            <a:r>
              <a:rPr lang="nb-NO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Experience</a:t>
            </a:r>
            <a:r>
              <a:rPr lang="nb-NO" sz="2400" dirty="0"/>
              <a:t> from major </a:t>
            </a:r>
            <a:r>
              <a:rPr lang="nb-NO" sz="2400" dirty="0" err="1"/>
              <a:t>research</a:t>
            </a:r>
            <a:r>
              <a:rPr lang="nb-NO" sz="2400" dirty="0"/>
              <a:t> </a:t>
            </a:r>
            <a:r>
              <a:rPr lang="nb-NO" sz="2400" dirty="0" err="1"/>
              <a:t>communication</a:t>
            </a:r>
            <a:r>
              <a:rPr lang="nb-NO" sz="2400" dirty="0"/>
              <a:t>, </a:t>
            </a:r>
            <a:r>
              <a:rPr lang="nb-NO" sz="2400" dirty="0" err="1"/>
              <a:t>dissemination</a:t>
            </a:r>
            <a:r>
              <a:rPr lang="nb-NO" sz="2400" dirty="0"/>
              <a:t> or </a:t>
            </a:r>
            <a:r>
              <a:rPr lang="nb-NO" sz="2400" dirty="0" err="1"/>
              <a:t>outreach</a:t>
            </a:r>
            <a:r>
              <a:rPr lang="nb-NO" sz="2400" dirty="0"/>
              <a:t> </a:t>
            </a:r>
            <a:r>
              <a:rPr lang="nb-NO" sz="2400" dirty="0" err="1"/>
              <a:t>acitivies</a:t>
            </a:r>
            <a:r>
              <a:rPr lang="nb-NO" sz="2400" dirty="0"/>
              <a:t>.</a:t>
            </a:r>
          </a:p>
          <a:p>
            <a:endParaRPr lang="nb-NO" sz="2400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9C74E7-75EB-DE47-9A58-2AE873FC2FDD}"/>
              </a:ext>
            </a:extLst>
          </p:cNvPr>
          <p:cNvSpPr txBox="1">
            <a:spLocks/>
          </p:cNvSpPr>
          <p:nvPr/>
        </p:nvSpPr>
        <p:spPr bwMode="auto">
          <a:xfrm>
            <a:off x="1115616" y="628416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dirty="0"/>
              <a:t>12 November 2021	</a:t>
            </a:r>
          </a:p>
        </p:txBody>
      </p:sp>
    </p:spTree>
    <p:extLst>
      <p:ext uri="{BB962C8B-B14F-4D97-AF65-F5344CB8AC3E}">
        <p14:creationId xmlns:p14="http://schemas.microsoft.com/office/powerpoint/2010/main" val="1805966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Postdoc</a:t>
            </a:r>
            <a:r>
              <a:rPr lang="nb-NO" dirty="0"/>
              <a:t> -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natural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step</a:t>
            </a:r>
            <a:r>
              <a:rPr lang="nb-NO" dirty="0"/>
              <a:t> </a:t>
            </a:r>
            <a:r>
              <a:rPr lang="nb-NO" dirty="0" err="1"/>
              <a:t>after</a:t>
            </a:r>
            <a:r>
              <a:rPr lang="nb-NO" dirty="0"/>
              <a:t> a </a:t>
            </a:r>
            <a:r>
              <a:rPr lang="nb-NO" dirty="0" err="1"/>
              <a:t>phd</a:t>
            </a:r>
            <a:r>
              <a:rPr lang="nb-NO" dirty="0"/>
              <a:t>	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continue</a:t>
            </a:r>
            <a:r>
              <a:rPr lang="nb-NO" dirty="0"/>
              <a:t> in </a:t>
            </a:r>
            <a:r>
              <a:rPr lang="nb-NO" dirty="0" err="1"/>
              <a:t>academia</a:t>
            </a: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8CC85-23DD-054A-B7ED-A58EEBB89D96}"/>
              </a:ext>
            </a:extLst>
          </p:cNvPr>
          <p:cNvSpPr txBox="1"/>
          <p:nvPr/>
        </p:nvSpPr>
        <p:spPr>
          <a:xfrm>
            <a:off x="971600" y="2530639"/>
            <a:ext cx="72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 err="1"/>
              <a:t>Applying</a:t>
            </a:r>
            <a:r>
              <a:rPr lang="nb-NO" sz="3200" dirty="0"/>
              <a:t> for </a:t>
            </a:r>
            <a:r>
              <a:rPr lang="nb-NO" sz="3200" dirty="0" err="1"/>
              <a:t>open</a:t>
            </a:r>
            <a:r>
              <a:rPr lang="nb-NO" sz="3200" dirty="0"/>
              <a:t> </a:t>
            </a:r>
            <a:r>
              <a:rPr lang="nb-NO" sz="3200" dirty="0" err="1"/>
              <a:t>positions</a:t>
            </a:r>
            <a:r>
              <a:rPr lang="nb-NO" sz="3200" dirty="0"/>
              <a:t> – </a:t>
            </a:r>
            <a:r>
              <a:rPr lang="nb-NO" sz="3200" dirty="0" err="1"/>
              <a:t>where</a:t>
            </a:r>
            <a:r>
              <a:rPr lang="nb-NO" sz="3200" dirty="0"/>
              <a:t> to </a:t>
            </a:r>
            <a:r>
              <a:rPr lang="nb-NO" sz="3200" dirty="0" err="1"/>
              <a:t>find</a:t>
            </a:r>
            <a:r>
              <a:rPr lang="nb-NO" sz="3200" dirty="0"/>
              <a:t> </a:t>
            </a:r>
            <a:r>
              <a:rPr lang="nb-NO" sz="3200" dirty="0" err="1"/>
              <a:t>them</a:t>
            </a:r>
            <a:endParaRPr lang="nb-NO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 err="1"/>
              <a:t>Applying</a:t>
            </a:r>
            <a:r>
              <a:rPr lang="nb-NO" sz="3200" dirty="0"/>
              <a:t> for a grant to cover </a:t>
            </a:r>
            <a:r>
              <a:rPr lang="nb-NO" sz="3200" dirty="0" err="1"/>
              <a:t>your</a:t>
            </a:r>
            <a:r>
              <a:rPr lang="nb-NO" sz="3200" dirty="0"/>
              <a:t> </a:t>
            </a:r>
            <a:r>
              <a:rPr lang="nb-NO" sz="3200" dirty="0" err="1"/>
              <a:t>own</a:t>
            </a:r>
            <a:r>
              <a:rPr lang="nb-NO" sz="3200" dirty="0"/>
              <a:t> </a:t>
            </a:r>
            <a:r>
              <a:rPr lang="nb-NO" sz="3200" dirty="0" err="1"/>
              <a:t>salary</a:t>
            </a:r>
            <a:r>
              <a:rPr lang="nb-NO" sz="32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/>
              <a:t>If </a:t>
            </a:r>
            <a:r>
              <a:rPr lang="nb-NO" sz="3200" dirty="0" err="1"/>
              <a:t>possible</a:t>
            </a:r>
            <a:r>
              <a:rPr lang="nb-NO" sz="3200" dirty="0"/>
              <a:t> – </a:t>
            </a:r>
            <a:r>
              <a:rPr lang="nb-NO" sz="3200" dirty="0" err="1"/>
              <a:t>leave</a:t>
            </a:r>
            <a:r>
              <a:rPr lang="nb-NO" sz="3200" dirty="0"/>
              <a:t> </a:t>
            </a:r>
            <a:r>
              <a:rPr lang="nb-NO" sz="3200" dirty="0" err="1"/>
              <a:t>the</a:t>
            </a:r>
            <a:r>
              <a:rPr lang="nb-NO" sz="3200" dirty="0"/>
              <a:t> country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B9C74E7-75EB-DE47-9A58-2AE873FC2FDD}"/>
              </a:ext>
            </a:extLst>
          </p:cNvPr>
          <p:cNvSpPr txBox="1">
            <a:spLocks/>
          </p:cNvSpPr>
          <p:nvPr/>
        </p:nvSpPr>
        <p:spPr bwMode="auto">
          <a:xfrm>
            <a:off x="9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dirty="0"/>
              <a:t>12 November 2021	</a:t>
            </a:r>
          </a:p>
        </p:txBody>
      </p:sp>
    </p:spTree>
    <p:extLst>
      <p:ext uri="{BB962C8B-B14F-4D97-AF65-F5344CB8AC3E}">
        <p14:creationId xmlns:p14="http://schemas.microsoft.com/office/powerpoint/2010/main" val="744338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534710" y="498335"/>
            <a:ext cx="7696200" cy="1143000"/>
          </a:xfrm>
        </p:spPr>
        <p:txBody>
          <a:bodyPr/>
          <a:lstStyle/>
          <a:p>
            <a:pPr eaLnBrk="1" hangingPunct="1"/>
            <a:r>
              <a:rPr lang="nb-NO" dirty="0" err="1"/>
              <a:t>Where</a:t>
            </a:r>
            <a:r>
              <a:rPr lang="nb-NO" dirty="0"/>
              <a:t> to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advertisements</a:t>
            </a:r>
            <a:r>
              <a:rPr lang="nb-NO" dirty="0"/>
              <a:t> for </a:t>
            </a:r>
            <a:r>
              <a:rPr lang="nb-NO" dirty="0" err="1"/>
              <a:t>open</a:t>
            </a:r>
            <a:r>
              <a:rPr lang="nb-NO" dirty="0"/>
              <a:t> </a:t>
            </a:r>
            <a:r>
              <a:rPr lang="nb-NO" dirty="0" err="1"/>
              <a:t>positions</a:t>
            </a:r>
            <a:r>
              <a:rPr lang="nb-NO" dirty="0"/>
              <a:t> as a </a:t>
            </a:r>
            <a:r>
              <a:rPr lang="nb-NO" dirty="0" err="1"/>
              <a:t>postdoc</a:t>
            </a: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8CC85-23DD-054A-B7ED-A58EEBB89D96}"/>
              </a:ext>
            </a:extLst>
          </p:cNvPr>
          <p:cNvSpPr txBox="1"/>
          <p:nvPr/>
        </p:nvSpPr>
        <p:spPr>
          <a:xfrm>
            <a:off x="782410" y="1600803"/>
            <a:ext cx="7200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Online bases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/>
              <a:t>Nordic </a:t>
            </a:r>
            <a:r>
              <a:rPr lang="nb-NO" sz="2400" dirty="0" err="1"/>
              <a:t>math</a:t>
            </a:r>
            <a:r>
              <a:rPr lang="nb-NO" sz="2400" dirty="0"/>
              <a:t> </a:t>
            </a:r>
            <a:r>
              <a:rPr lang="nb-NO" sz="2400" dirty="0" err="1"/>
              <a:t>jobs</a:t>
            </a: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Mathjobs</a:t>
            </a: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euraxess</a:t>
            </a:r>
            <a:endParaRPr lang="nb-NO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800" dirty="0"/>
              <a:t>e-mail lists </a:t>
            </a:r>
            <a:r>
              <a:rPr lang="nb-NO" sz="2800" dirty="0" err="1"/>
              <a:t>depending</a:t>
            </a:r>
            <a:r>
              <a:rPr lang="nb-NO" sz="2800" dirty="0"/>
              <a:t> </a:t>
            </a:r>
            <a:r>
              <a:rPr lang="nb-NO" sz="2800" dirty="0" err="1"/>
              <a:t>on</a:t>
            </a:r>
            <a:r>
              <a:rPr lang="nb-NO" sz="2800" dirty="0"/>
              <a:t> area </a:t>
            </a:r>
            <a:r>
              <a:rPr lang="nb-NO" sz="2800" dirty="0" err="1"/>
              <a:t>of</a:t>
            </a:r>
            <a:r>
              <a:rPr lang="nb-NO" sz="2800" dirty="0"/>
              <a:t> </a:t>
            </a:r>
            <a:r>
              <a:rPr lang="nb-NO" sz="2800" dirty="0" err="1"/>
              <a:t>research</a:t>
            </a:r>
            <a:r>
              <a:rPr lang="nb-NO" sz="2800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eager</a:t>
            </a:r>
            <a:r>
              <a:rPr lang="nb-NO" sz="2400" dirty="0"/>
              <a:t>-gen (</a:t>
            </a:r>
            <a:r>
              <a:rPr lang="nb-NO" sz="2400" dirty="0" err="1"/>
              <a:t>algebraic</a:t>
            </a:r>
            <a:r>
              <a:rPr lang="nb-NO" sz="2400" dirty="0"/>
              <a:t> </a:t>
            </a:r>
            <a:r>
              <a:rPr lang="nb-NO" sz="2400" dirty="0" err="1"/>
              <a:t>geometry</a:t>
            </a:r>
            <a:r>
              <a:rPr lang="nb-NO" sz="2400" dirty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/>
              <a:t>NA </a:t>
            </a:r>
            <a:r>
              <a:rPr lang="nb-NO" sz="2400" dirty="0" err="1"/>
              <a:t>digest</a:t>
            </a:r>
            <a:r>
              <a:rPr lang="nb-NO" sz="2400" dirty="0"/>
              <a:t> (</a:t>
            </a:r>
            <a:r>
              <a:rPr lang="nb-NO" sz="2400" dirty="0" err="1"/>
              <a:t>numerical</a:t>
            </a:r>
            <a:r>
              <a:rPr lang="nb-NO" sz="2400" dirty="0"/>
              <a:t> </a:t>
            </a:r>
            <a:r>
              <a:rPr lang="nb-NO" sz="2400" dirty="0" err="1"/>
              <a:t>analysis</a:t>
            </a:r>
            <a:r>
              <a:rPr lang="nb-NO" sz="2400" dirty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dirty="0"/>
              <a:t>....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/>
              <a:t>Find</a:t>
            </a:r>
            <a:r>
              <a:rPr lang="nb-NO" sz="2400" dirty="0"/>
              <a:t> </a:t>
            </a:r>
            <a:r>
              <a:rPr lang="nb-NO" sz="2400" dirty="0" err="1"/>
              <a:t>out</a:t>
            </a:r>
            <a:r>
              <a:rPr lang="nb-NO" sz="2400" dirty="0"/>
              <a:t> </a:t>
            </a:r>
            <a:r>
              <a:rPr lang="nb-NO" sz="2400" dirty="0" err="1"/>
              <a:t>what</a:t>
            </a:r>
            <a:r>
              <a:rPr lang="nb-NO" sz="2400" dirty="0"/>
              <a:t> </a:t>
            </a:r>
            <a:r>
              <a:rPr lang="nb-NO" sz="2400" dirty="0" err="1"/>
              <a:t>unversity</a:t>
            </a:r>
            <a:r>
              <a:rPr lang="nb-NO" sz="2400" dirty="0"/>
              <a:t> </a:t>
            </a:r>
            <a:r>
              <a:rPr lang="nb-NO" sz="2400" dirty="0" err="1"/>
              <a:t>you</a:t>
            </a:r>
            <a:r>
              <a:rPr lang="nb-NO" sz="2400" dirty="0"/>
              <a:t> </a:t>
            </a:r>
            <a:r>
              <a:rPr lang="nb-NO" sz="2400" dirty="0" err="1"/>
              <a:t>want</a:t>
            </a:r>
            <a:r>
              <a:rPr lang="nb-NO" sz="2400" dirty="0"/>
              <a:t> to </a:t>
            </a:r>
            <a:r>
              <a:rPr lang="nb-NO" sz="2400" dirty="0" err="1"/>
              <a:t>work</a:t>
            </a:r>
            <a:r>
              <a:rPr lang="nb-NO" sz="2400"/>
              <a:t> at and </a:t>
            </a:r>
            <a:r>
              <a:rPr lang="nb-NO" sz="2400" dirty="0" err="1"/>
              <a:t>follow</a:t>
            </a:r>
            <a:r>
              <a:rPr lang="nb-NO" sz="2400" dirty="0"/>
              <a:t> </a:t>
            </a:r>
            <a:r>
              <a:rPr lang="nb-NO" sz="2400" dirty="0" err="1"/>
              <a:t>their</a:t>
            </a:r>
            <a:r>
              <a:rPr lang="nb-NO" sz="2400" dirty="0"/>
              <a:t> web </a:t>
            </a:r>
            <a:r>
              <a:rPr lang="nb-NO" sz="2400" dirty="0" err="1"/>
              <a:t>site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3200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2563A3D-2A06-8B44-BE8A-9B34604EF428}"/>
              </a:ext>
            </a:extLst>
          </p:cNvPr>
          <p:cNvSpPr txBox="1">
            <a:spLocks/>
          </p:cNvSpPr>
          <p:nvPr/>
        </p:nvSpPr>
        <p:spPr bwMode="auto">
          <a:xfrm>
            <a:off x="1115616" y="6237312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dirty="0"/>
              <a:t>12 November 2021 	</a:t>
            </a:r>
          </a:p>
        </p:txBody>
      </p:sp>
    </p:spTree>
    <p:extLst>
      <p:ext uri="{BB962C8B-B14F-4D97-AF65-F5344CB8AC3E}">
        <p14:creationId xmlns:p14="http://schemas.microsoft.com/office/powerpoint/2010/main" val="1772177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err="1"/>
              <a:t>Applying</a:t>
            </a:r>
            <a:r>
              <a:rPr lang="nb-NO" dirty="0"/>
              <a:t> for a grant – </a:t>
            </a:r>
            <a:r>
              <a:rPr lang="nb-NO" dirty="0" err="1"/>
              <a:t>funding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salary</a:t>
            </a: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8CC85-23DD-054A-B7ED-A58EEBB89D96}"/>
              </a:ext>
            </a:extLst>
          </p:cNvPr>
          <p:cNvSpPr txBox="1"/>
          <p:nvPr/>
        </p:nvSpPr>
        <p:spPr>
          <a:xfrm>
            <a:off x="971600" y="2530639"/>
            <a:ext cx="720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/>
              <a:t>RCN – </a:t>
            </a:r>
            <a:r>
              <a:rPr lang="nb-NO" sz="3200" dirty="0" err="1"/>
              <a:t>mobility</a:t>
            </a:r>
            <a:r>
              <a:rPr lang="nb-NO" sz="3200" dirty="0"/>
              <a:t> grant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/>
              <a:t>Marie </a:t>
            </a:r>
            <a:r>
              <a:rPr lang="nb-NO" sz="3200" dirty="0" err="1"/>
              <a:t>Sklodovska</a:t>
            </a:r>
            <a:r>
              <a:rPr lang="nb-NO" sz="3200" dirty="0"/>
              <a:t> Curie – </a:t>
            </a:r>
            <a:r>
              <a:rPr lang="nb-NO" sz="3200" dirty="0" err="1"/>
              <a:t>Postdoctoral</a:t>
            </a:r>
            <a:r>
              <a:rPr lang="nb-NO" sz="3200" dirty="0"/>
              <a:t> </a:t>
            </a:r>
            <a:r>
              <a:rPr lang="nb-NO" sz="3200" dirty="0" err="1"/>
              <a:t>fellowships</a:t>
            </a:r>
            <a:endParaRPr lang="nb-NO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 err="1"/>
              <a:t>Other</a:t>
            </a:r>
            <a:r>
              <a:rPr lang="nb-NO" sz="3200" dirty="0"/>
              <a:t> </a:t>
            </a:r>
            <a:r>
              <a:rPr lang="nb-NO" sz="3200" dirty="0" err="1"/>
              <a:t>grants</a:t>
            </a:r>
            <a:r>
              <a:rPr lang="nb-NO" sz="3200" dirty="0"/>
              <a:t> </a:t>
            </a:r>
            <a:r>
              <a:rPr lang="nb-NO" sz="3200" dirty="0" err="1"/>
              <a:t>depending</a:t>
            </a:r>
            <a:r>
              <a:rPr lang="nb-NO" sz="3200" dirty="0"/>
              <a:t> </a:t>
            </a:r>
            <a:r>
              <a:rPr lang="nb-NO" sz="3200" dirty="0" err="1"/>
              <a:t>on</a:t>
            </a:r>
            <a:r>
              <a:rPr lang="nb-NO" sz="3200" dirty="0"/>
              <a:t> </a:t>
            </a:r>
            <a:r>
              <a:rPr lang="nb-NO" sz="3200" dirty="0" err="1"/>
              <a:t>research</a:t>
            </a:r>
            <a:r>
              <a:rPr lang="nb-NO" sz="3200" dirty="0"/>
              <a:t> area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EB47A51-E869-604C-81DA-50366818432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</p:spTree>
    <p:extLst>
      <p:ext uri="{BB962C8B-B14F-4D97-AF65-F5344CB8AC3E}">
        <p14:creationId xmlns:p14="http://schemas.microsoft.com/office/powerpoint/2010/main" val="1052060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/>
              <a:t>If </a:t>
            </a:r>
            <a:r>
              <a:rPr lang="nb-NO" dirty="0" err="1"/>
              <a:t>possible</a:t>
            </a:r>
            <a:r>
              <a:rPr lang="nb-NO" dirty="0"/>
              <a:t> – </a:t>
            </a:r>
            <a:r>
              <a:rPr lang="nb-NO" dirty="0" err="1"/>
              <a:t>leave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country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8CC85-23DD-054A-B7ED-A58EEBB89D96}"/>
              </a:ext>
            </a:extLst>
          </p:cNvPr>
          <p:cNvSpPr txBox="1"/>
          <p:nvPr/>
        </p:nvSpPr>
        <p:spPr>
          <a:xfrm>
            <a:off x="971600" y="2132856"/>
            <a:ext cx="7200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If </a:t>
            </a:r>
            <a:r>
              <a:rPr lang="nb-NO" sz="3200" dirty="0" err="1"/>
              <a:t>you</a:t>
            </a:r>
            <a:r>
              <a:rPr lang="nb-NO" sz="3200" dirty="0"/>
              <a:t> </a:t>
            </a:r>
            <a:r>
              <a:rPr lang="nb-NO" sz="3200" dirty="0" err="1"/>
              <a:t>are</a:t>
            </a:r>
            <a:r>
              <a:rPr lang="nb-NO" sz="3200" dirty="0"/>
              <a:t> planning a </a:t>
            </a:r>
            <a:r>
              <a:rPr lang="nb-NO" sz="3200" dirty="0" err="1"/>
              <a:t>career</a:t>
            </a:r>
            <a:r>
              <a:rPr lang="nb-NO" sz="3200" dirty="0"/>
              <a:t> in </a:t>
            </a:r>
            <a:r>
              <a:rPr lang="nb-NO" sz="3200" dirty="0" err="1"/>
              <a:t>academia</a:t>
            </a:r>
            <a:r>
              <a:rPr lang="nb-NO" sz="3200" dirty="0"/>
              <a:t>, </a:t>
            </a:r>
            <a:r>
              <a:rPr lang="nb-NO" sz="3200" dirty="0" err="1"/>
              <a:t>this</a:t>
            </a:r>
            <a:r>
              <a:rPr lang="nb-NO" sz="3200" dirty="0"/>
              <a:t> </a:t>
            </a:r>
            <a:r>
              <a:rPr lang="nb-NO" sz="3200" dirty="0" err="1"/>
              <a:t>will</a:t>
            </a:r>
            <a:r>
              <a:rPr lang="nb-NO" sz="3200" dirty="0"/>
              <a:t> </a:t>
            </a:r>
            <a:r>
              <a:rPr lang="nb-NO" sz="3200" dirty="0" err="1"/>
              <a:t>give</a:t>
            </a:r>
            <a:r>
              <a:rPr lang="nb-NO" sz="3200" dirty="0"/>
              <a:t> </a:t>
            </a:r>
            <a:r>
              <a:rPr lang="nb-NO" sz="3200" dirty="0" err="1"/>
              <a:t>you</a:t>
            </a:r>
            <a:r>
              <a:rPr lang="nb-NO" sz="3200" dirty="0"/>
              <a:t> an </a:t>
            </a:r>
            <a:r>
              <a:rPr lang="nb-NO" sz="3200" dirty="0" err="1"/>
              <a:t>advantage</a:t>
            </a:r>
            <a:r>
              <a:rPr lang="nb-NO" sz="3200" dirty="0"/>
              <a:t>. All </a:t>
            </a:r>
            <a:r>
              <a:rPr lang="nb-NO" sz="3200" dirty="0" err="1"/>
              <a:t>employers</a:t>
            </a:r>
            <a:r>
              <a:rPr lang="nb-NO" sz="3200" dirty="0"/>
              <a:t> </a:t>
            </a:r>
            <a:r>
              <a:rPr lang="nb-NO" sz="3200" dirty="0" err="1"/>
              <a:t>are</a:t>
            </a:r>
            <a:r>
              <a:rPr lang="nb-NO" sz="3200" dirty="0"/>
              <a:t> </a:t>
            </a:r>
            <a:r>
              <a:rPr lang="nb-NO" sz="3200" dirty="0" err="1"/>
              <a:t>looking</a:t>
            </a:r>
            <a:r>
              <a:rPr lang="nb-NO" sz="3200" dirty="0"/>
              <a:t> for </a:t>
            </a:r>
            <a:r>
              <a:rPr lang="nb-NO" sz="3200" dirty="0" err="1"/>
              <a:t>mature</a:t>
            </a:r>
            <a:r>
              <a:rPr lang="nb-NO" sz="3200" dirty="0"/>
              <a:t> and </a:t>
            </a:r>
            <a:r>
              <a:rPr lang="nb-NO" sz="3200" dirty="0" err="1"/>
              <a:t>independent</a:t>
            </a:r>
            <a:r>
              <a:rPr lang="nb-NO" sz="3200" dirty="0"/>
              <a:t> </a:t>
            </a:r>
            <a:r>
              <a:rPr lang="nb-NO" sz="3200" dirty="0" err="1"/>
              <a:t>researchers</a:t>
            </a:r>
            <a:r>
              <a:rPr lang="nb-NO" sz="3200" dirty="0"/>
              <a:t> and </a:t>
            </a:r>
            <a:r>
              <a:rPr lang="nb-NO" sz="3200" dirty="0" err="1"/>
              <a:t>working</a:t>
            </a:r>
            <a:r>
              <a:rPr lang="nb-NO" sz="3200" dirty="0"/>
              <a:t> in different </a:t>
            </a:r>
            <a:r>
              <a:rPr lang="nb-NO" sz="3200" dirty="0" err="1"/>
              <a:t>countries</a:t>
            </a:r>
            <a:r>
              <a:rPr lang="nb-NO" sz="3200" dirty="0"/>
              <a:t> </a:t>
            </a:r>
            <a:r>
              <a:rPr lang="nb-NO" sz="3200" dirty="0" err="1"/>
              <a:t>will</a:t>
            </a:r>
            <a:r>
              <a:rPr lang="nb-NO" sz="3200" dirty="0"/>
              <a:t> </a:t>
            </a:r>
            <a:r>
              <a:rPr lang="nb-NO" sz="3200" dirty="0" err="1"/>
              <a:t>help</a:t>
            </a:r>
            <a:r>
              <a:rPr lang="nb-NO" sz="3200" dirty="0"/>
              <a:t> </a:t>
            </a:r>
            <a:r>
              <a:rPr lang="nb-NO" sz="3200" dirty="0" err="1"/>
              <a:t>you</a:t>
            </a:r>
            <a:r>
              <a:rPr lang="nb-NO" sz="3200" dirty="0"/>
              <a:t> </a:t>
            </a:r>
            <a:r>
              <a:rPr lang="nb-NO" sz="3200" dirty="0" err="1"/>
              <a:t>establish</a:t>
            </a:r>
            <a:r>
              <a:rPr lang="nb-NO" sz="3200" dirty="0"/>
              <a:t> </a:t>
            </a:r>
            <a:r>
              <a:rPr lang="nb-NO" sz="3200" dirty="0" err="1"/>
              <a:t>these</a:t>
            </a:r>
            <a:r>
              <a:rPr lang="nb-NO" sz="3200" dirty="0"/>
              <a:t> </a:t>
            </a:r>
            <a:r>
              <a:rPr lang="nb-NO" sz="3200" dirty="0" err="1"/>
              <a:t>two</a:t>
            </a:r>
            <a:r>
              <a:rPr lang="nb-NO" sz="3200" dirty="0"/>
              <a:t> </a:t>
            </a:r>
            <a:r>
              <a:rPr lang="nb-NO" sz="3200" dirty="0" err="1"/>
              <a:t>key</a:t>
            </a:r>
            <a:r>
              <a:rPr lang="nb-NO" sz="3200" dirty="0"/>
              <a:t> </a:t>
            </a:r>
            <a:r>
              <a:rPr lang="nb-NO" sz="3200" dirty="0" err="1"/>
              <a:t>qualities</a:t>
            </a:r>
            <a:r>
              <a:rPr lang="nb-NO" sz="3200" dirty="0"/>
              <a:t>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35AFE76-BE59-2D42-8FA1-BEECD14D09D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12 November 2021</a:t>
            </a:r>
          </a:p>
        </p:txBody>
      </p:sp>
    </p:spTree>
    <p:extLst>
      <p:ext uri="{BB962C8B-B14F-4D97-AF65-F5344CB8AC3E}">
        <p14:creationId xmlns:p14="http://schemas.microsoft.com/office/powerpoint/2010/main" val="424763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/>
              <a:t>Elisabeth H. </a:t>
            </a:r>
            <a:r>
              <a:rPr lang="en-US" dirty="0" err="1"/>
              <a:t>Seland</a:t>
            </a:r>
            <a:r>
              <a:rPr lang="en-US" dirty="0"/>
              <a:t>, research adviser, </a:t>
            </a:r>
            <a:r>
              <a:rPr lang="en-US" dirty="0" err="1"/>
              <a:t>research@math.uio.no</a:t>
            </a:r>
            <a:endParaRPr lang="en-US" dirty="0"/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8E668A-6C6D-2F4E-8059-F1D4A56734E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/>
              <a:t>And </a:t>
            </a:r>
            <a:r>
              <a:rPr lang="nb-NO" dirty="0" err="1"/>
              <a:t>last,but</a:t>
            </a:r>
            <a:r>
              <a:rPr lang="nb-NO" dirty="0"/>
              <a:t> not </a:t>
            </a:r>
            <a:r>
              <a:rPr lang="nb-NO" dirty="0" err="1"/>
              <a:t>least</a:t>
            </a:r>
            <a:endParaRPr lang="nb-NO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8CC85-23DD-054A-B7ED-A58EEBB89D96}"/>
              </a:ext>
            </a:extLst>
          </p:cNvPr>
          <p:cNvSpPr txBox="1"/>
          <p:nvPr/>
        </p:nvSpPr>
        <p:spPr>
          <a:xfrm>
            <a:off x="971600" y="2530639"/>
            <a:ext cx="720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3200" dirty="0" err="1"/>
              <a:t>Publish</a:t>
            </a:r>
            <a:r>
              <a:rPr lang="nb-NO" sz="3200" dirty="0"/>
              <a:t>, </a:t>
            </a:r>
            <a:r>
              <a:rPr lang="nb-NO" sz="3200" dirty="0" err="1"/>
              <a:t>publish</a:t>
            </a:r>
            <a:r>
              <a:rPr lang="nb-NO" sz="3200" dirty="0"/>
              <a:t>, </a:t>
            </a:r>
            <a:r>
              <a:rPr lang="nb-NO" sz="3200" dirty="0" err="1"/>
              <a:t>publish</a:t>
            </a:r>
            <a:r>
              <a:rPr lang="nb-NO" sz="3200" dirty="0"/>
              <a:t>.....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DCAC6B0-D3AD-4547-9C35-0A00B86C17B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990600" y="6248400"/>
            <a:ext cx="1905000" cy="457200"/>
          </a:xfrm>
          <a:noFill/>
        </p:spPr>
        <p:txBody>
          <a:bodyPr/>
          <a:lstStyle/>
          <a:p>
            <a:r>
              <a:rPr lang="nb-NO" dirty="0"/>
              <a:t>12 November 2021 	</a:t>
            </a:r>
          </a:p>
        </p:txBody>
      </p:sp>
    </p:spTree>
    <p:extLst>
      <p:ext uri="{BB962C8B-B14F-4D97-AF65-F5344CB8AC3E}">
        <p14:creationId xmlns:p14="http://schemas.microsoft.com/office/powerpoint/2010/main" val="179315042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 Presentation</Template>
  <TotalTime>153</TotalTime>
  <Words>642</Words>
  <Application>Microsoft Macintosh PowerPoint</Application>
  <PresentationFormat>On-screen Show (4:3)</PresentationFormat>
  <Paragraphs>111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ヒラギノ角ゴ Pro W3</vt:lpstr>
      <vt:lpstr>Arial</vt:lpstr>
      <vt:lpstr>Blank Presentation</vt:lpstr>
      <vt:lpstr>Career course #thinkcareer 12 November 2021 </vt:lpstr>
      <vt:lpstr>Choose a box</vt:lpstr>
      <vt:lpstr>Goal: I want to be a professor! – filling the gaps in your CV </vt:lpstr>
      <vt:lpstr>CV example – RCN mobility grant (max 4 pages) 1 (of 3)</vt:lpstr>
      <vt:lpstr>CV example – RCN mobility grant (max 4 pages) 2(of 3)</vt:lpstr>
      <vt:lpstr>CV example – RCN mobility grant (max 4 pages) 3 (of 3)</vt:lpstr>
      <vt:lpstr>Postdoc - the natural next step after a phd if you want to continue in academia</vt:lpstr>
      <vt:lpstr>Where to find advertisements for open positions as a postdoc</vt:lpstr>
      <vt:lpstr>Applying for a grant – funding your own salary</vt:lpstr>
      <vt:lpstr>If possible – leave the country</vt:lpstr>
      <vt:lpstr>And last,but not least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Elisabeth H. Seland</cp:lastModifiedBy>
  <cp:revision>17</cp:revision>
  <dcterms:created xsi:type="dcterms:W3CDTF">2018-05-02T09:52:26Z</dcterms:created>
  <dcterms:modified xsi:type="dcterms:W3CDTF">2021-11-08T14:34:56Z</dcterms:modified>
  <cp:category/>
</cp:coreProperties>
</file>