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67" r:id="rId4"/>
    <p:sldId id="261" r:id="rId5"/>
    <p:sldId id="262" r:id="rId6"/>
    <p:sldId id="265" r:id="rId7"/>
    <p:sldId id="260" r:id="rId8"/>
    <p:sldId id="263" r:id="rId9"/>
    <p:sldId id="264" r:id="rId10"/>
    <p:sldId id="287" r:id="rId11"/>
    <p:sldId id="288" r:id="rId12"/>
    <p:sldId id="289" r:id="rId13"/>
    <p:sldId id="272" r:id="rId14"/>
    <p:sldId id="268" r:id="rId15"/>
    <p:sldId id="277" r:id="rId16"/>
    <p:sldId id="276" r:id="rId17"/>
    <p:sldId id="278" r:id="rId18"/>
    <p:sldId id="279" r:id="rId19"/>
    <p:sldId id="286" r:id="rId20"/>
    <p:sldId id="281" r:id="rId21"/>
    <p:sldId id="283" r:id="rId22"/>
    <p:sldId id="284" r:id="rId23"/>
    <p:sldId id="271" r:id="rId24"/>
    <p:sldId id="274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11"/>
    <p:restoredTop sz="94674"/>
  </p:normalViewPr>
  <p:slideViewPr>
    <p:cSldViewPr>
      <p:cViewPr varScale="1">
        <p:scale>
          <a:sx n="196" d="100"/>
          <a:sy n="196" d="100"/>
        </p:scale>
        <p:origin x="504" y="16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forskningskonsulent/div_dokumenter/Karriereveiledning_PhD/november2019/Jobbfil_phd-unders&#248;kels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studieveileder/STUDIEPROGRAM/PHD-studiet/Karriere/ph.d.-unders&#248;kelse/Kopi%20av%20uteksaminerte_phd_2000-na&#778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studieveileder/STUDIEPROGRAM/PHD-studiet/Karriere/ph.d.-unders&#248;kelse/Kopi%20av%20uteksaminerte_phd_2000-na&#778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studieveileder/STUDIEPROGRAM/PHD-studiet/Karriere/ph.d.-unders&#248;kelse/Kopi%20av%20uteksaminerte_phd_2000-na&#778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studieveileder/STUDIEPROGRAM/PHD-studiet/Karriere/ph.d.-unders&#248;kelse/Kopi%20av%20uteksaminerte_phd_2000-na&#778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Volumes/studieveileder/STUDIEPROGRAM/PHD-studiet/Karriere/ph.d.-unders&#248;kelse/Kopi%20av%20uteksaminerte_phd_2000-na&#778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1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tint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728-6548-B1D1-B46307C2861E}"/>
              </c:ext>
            </c:extLst>
          </c:dPt>
          <c:dPt>
            <c:idx val="1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728-6548-B1D1-B46307C2861E}"/>
              </c:ext>
            </c:extLst>
          </c:dPt>
          <c:dPt>
            <c:idx val="2"/>
            <c:bubble3D val="0"/>
            <c:spPr>
              <a:solidFill>
                <a:schemeClr val="accent2">
                  <a:tint val="9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4728-6548-B1D1-B46307C2861E}"/>
              </c:ext>
            </c:extLst>
          </c:dPt>
          <c:dPt>
            <c:idx val="3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4728-6548-B1D1-B46307C2861E}"/>
              </c:ext>
            </c:extLst>
          </c:dPt>
          <c:dPt>
            <c:idx val="4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4728-6548-B1D1-B46307C2861E}"/>
              </c:ext>
            </c:extLst>
          </c:dPt>
          <c:dPt>
            <c:idx val="5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4728-6548-B1D1-B46307C2861E}"/>
              </c:ext>
            </c:extLst>
          </c:dPt>
          <c:dLbls>
            <c:dLbl>
              <c:idx val="0"/>
              <c:layout>
                <c:manualLayout>
                  <c:x val="-4.4077134986225917E-2"/>
                  <c:y val="-4.554923908054094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tint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728-6548-B1D1-B46307C2861E}"/>
                </c:ext>
              </c:extLst>
            </c:dLbl>
            <c:dLbl>
              <c:idx val="1"/>
              <c:layout>
                <c:manualLayout>
                  <c:x val="0"/>
                  <c:y val="0.138862328307616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tint val="7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728-6548-B1D1-B46307C2861E}"/>
                </c:ext>
              </c:extLst>
            </c:dLbl>
            <c:dLbl>
              <c:idx val="2"/>
              <c:layout>
                <c:manualLayout>
                  <c:x val="-0.12121212121212123"/>
                  <c:y val="-5.829596412556056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tint val="9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848354699464222"/>
                      <c:h val="0.295510751738992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728-6548-B1D1-B46307C2861E}"/>
                </c:ext>
              </c:extLst>
            </c:dLbl>
            <c:dLbl>
              <c:idx val="3"/>
              <c:layout>
                <c:manualLayout>
                  <c:x val="9.8777033036159534E-2"/>
                  <c:y val="-1.0239751421206878E-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shade val="9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09941216025683"/>
                      <c:h val="0.287107799865823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728-6548-B1D1-B46307C2861E}"/>
                </c:ext>
              </c:extLst>
            </c:dLbl>
            <c:dLbl>
              <c:idx val="4"/>
              <c:layout>
                <c:manualLayout>
                  <c:x val="2.6737967914438501E-3"/>
                  <c:y val="5.82253451502417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shade val="7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28-6548-B1D1-B46307C2861E}"/>
                </c:ext>
              </c:extLst>
            </c:dLbl>
            <c:dLbl>
              <c:idx val="5"/>
              <c:layout>
                <c:manualLayout>
                  <c:x val="-8.4510097394850442E-4"/>
                  <c:y val="-3.99244376964090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shade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413092991475241"/>
                      <c:h val="0.249981285971540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4728-6548-B1D1-B46307C2861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'Resultater, sum-up'!$D$64:$D$69</c:f>
              <c:strCache>
                <c:ptCount val="6"/>
                <c:pt idx="0">
                  <c:v>Mechanics </c:v>
                </c:pt>
                <c:pt idx="1">
                  <c:v>Statistics and Data Science</c:v>
                </c:pt>
                <c:pt idx="2">
                  <c:v>Stochastic Analysis, Finance, Insurance and Risk</c:v>
                </c:pt>
                <c:pt idx="3">
                  <c:v>Differential Equations and Computational Mathematics </c:v>
                </c:pt>
                <c:pt idx="4">
                  <c:v>Algebra, Geometry and Topology</c:v>
                </c:pt>
                <c:pt idx="5">
                  <c:v>Several Complex Variables, Logic and Operator Algebras </c:v>
                </c:pt>
              </c:strCache>
            </c:strRef>
          </c:cat>
          <c:val>
            <c:numRef>
              <c:f>'Resultater, sum-up'!$E$64:$E$69</c:f>
              <c:numCache>
                <c:formatCode>0.00%</c:formatCode>
                <c:ptCount val="6"/>
                <c:pt idx="0" formatCode="0%">
                  <c:v>0.22</c:v>
                </c:pt>
                <c:pt idx="1">
                  <c:v>0.13400000000000001</c:v>
                </c:pt>
                <c:pt idx="2">
                  <c:v>0.25600000000000001</c:v>
                </c:pt>
                <c:pt idx="3">
                  <c:v>8.5000000000000006E-2</c:v>
                </c:pt>
                <c:pt idx="4">
                  <c:v>0.23200000000000001</c:v>
                </c:pt>
                <c:pt idx="5">
                  <c:v>7.2999999999999995E-2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728-6548-B1D1-B46307C2861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Subject affiliation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30"/>
      <c:rotY val="17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8F6-AC4F-AE2D-65145BC93EC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8F6-AC4F-AE2D-65145BC93EC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8F6-AC4F-AE2D-65145BC93EC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8F6-AC4F-AE2D-65145BC93EC4}"/>
              </c:ext>
            </c:extLst>
          </c:dPt>
          <c:dLbls>
            <c:dLbl>
              <c:idx val="0"/>
              <c:layout>
                <c:manualLayout>
                  <c:x val="4.05693018236069E-2"/>
                  <c:y val="1.30253354751147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tx1"/>
                        </a:solidFill>
                      </a:rPr>
                      <a:t>Asia</a:t>
                    </a:r>
                    <a:r>
                      <a:rPr lang="en-US" baseline="0">
                        <a:solidFill>
                          <a:schemeClr val="tx1"/>
                        </a:solidFill>
                      </a:rPr>
                      <a:t> (5,2%)</a:t>
                    </a:r>
                    <a:endParaRPr lang="en-US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96906428386264E-2"/>
                      <c:h val="5.10835632115303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8F6-AC4F-AE2D-65145BC93EC4}"/>
                </c:ext>
              </c:extLst>
            </c:dLbl>
            <c:dLbl>
              <c:idx val="1"/>
              <c:layout>
                <c:manualLayout>
                  <c:x val="7.683405547531756E-3"/>
                  <c:y val="-1.051514341544937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FEE0ACF-1F18-B345-942C-F5F3D0756412}" type="CATEGORYNAME">
                      <a:rPr lang="en-US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endParaRPr lang="nb-NO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8F6-AC4F-AE2D-65145BC93EC4}"/>
                </c:ext>
              </c:extLst>
            </c:dLbl>
            <c:dLbl>
              <c:idx val="2"/>
              <c:layout>
                <c:manualLayout>
                  <c:x val="0.12012263187688141"/>
                  <c:y val="-0.1750662386563868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1CE8638-710E-6549-AA2A-42BDD4D7B333}" type="CATEGORYNAME">
                      <a:rPr lang="en-US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endParaRPr lang="nb-NO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8F6-AC4F-AE2D-65145BC93EC4}"/>
                </c:ext>
              </c:extLst>
            </c:dLbl>
            <c:dLbl>
              <c:idx val="3"/>
              <c:layout>
                <c:manualLayout>
                  <c:x val="-8.0348149147449227E-2"/>
                  <c:y val="6.591427511165203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23EF947-B511-B445-B5D9-B2F647E01671}" type="CATEGORYNAME">
                      <a:rPr lang="en-US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endParaRPr lang="nb-NO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779274723687063"/>
                      <c:h val="0.136157407407407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8F6-AC4F-AE2D-65145BC93E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Sheet2!$H$179:$H$182</c:f>
              <c:strCache>
                <c:ptCount val="4"/>
                <c:pt idx="0">
                  <c:v>Asia (57,1%)</c:v>
                </c:pt>
                <c:pt idx="1">
                  <c:v>Europa (15,6%)</c:v>
                </c:pt>
                <c:pt idx="2">
                  <c:v>Norway (77,9%)</c:v>
                </c:pt>
                <c:pt idx="3">
                  <c:v>North America (1,3%)</c:v>
                </c:pt>
              </c:strCache>
            </c:strRef>
          </c:cat>
          <c:val>
            <c:numRef>
              <c:f>Sheet2!$I$179:$I$182</c:f>
              <c:numCache>
                <c:formatCode>0.00%</c:formatCode>
                <c:ptCount val="4"/>
                <c:pt idx="0">
                  <c:v>5.1999999999999998E-2</c:v>
                </c:pt>
                <c:pt idx="1">
                  <c:v>0.156</c:v>
                </c:pt>
                <c:pt idx="2">
                  <c:v>0.77900000000000003</c:v>
                </c:pt>
                <c:pt idx="3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F6-AC4F-AE2D-65145BC93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Job title</a:t>
            </a:r>
          </a:p>
        </c:rich>
      </c:tx>
      <c:layout>
        <c:manualLayout>
          <c:xMode val="edge"/>
          <c:yMode val="edge"/>
          <c:x val="0.41661918396564068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851-1249-A7F3-838DCA71EAAC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851-1249-A7F3-838DCA71EAAC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851-1249-A7F3-838DCA71EAAC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851-1249-A7F3-838DCA71EAAC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851-1249-A7F3-838DCA71EAAC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851-1249-A7F3-838DCA71EAAC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851-1249-A7F3-838DCA71EAAC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D851-1249-A7F3-838DCA71EAAC}"/>
              </c:ext>
            </c:extLst>
          </c:dPt>
          <c:dLbls>
            <c:dLbl>
              <c:idx val="0"/>
              <c:layout>
                <c:manualLayout>
                  <c:x val="-2.4455977093772369E-3"/>
                  <c:y val="-1.851851851851851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51-1249-A7F3-838DCA71EAA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D851-1249-A7F3-838DCA71EAAC}"/>
                </c:ext>
              </c:extLst>
            </c:dLbl>
            <c:dLbl>
              <c:idx val="2"/>
              <c:layout>
                <c:manualLayout>
                  <c:x val="3.0078148192488469E-3"/>
                  <c:y val="1.27017396077054E-3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1"/>
                        </a:solidFill>
                      </a:rPr>
                      <a:t>Researcher</a:t>
                    </a:r>
                    <a:r>
                      <a:rPr lang="en-US" baseline="0">
                        <a:solidFill>
                          <a:schemeClr val="tx1"/>
                        </a:solidFill>
                      </a:rPr>
                      <a:t> (28,2%)</a:t>
                    </a:r>
                    <a:endParaRPr lang="en-US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51-1249-A7F3-838DCA71EAAC}"/>
                </c:ext>
              </c:extLst>
            </c:dLbl>
            <c:dLbl>
              <c:idx val="3"/>
              <c:layout>
                <c:manualLayout>
                  <c:x val="7.1607454494664723E-3"/>
                  <c:y val="-8.0809843682376915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51-1249-A7F3-838DCA71EAAC}"/>
                </c:ext>
              </c:extLst>
            </c:dLbl>
            <c:dLbl>
              <c:idx val="5"/>
              <c:layout>
                <c:manualLayout>
                  <c:x val="-3.35249321836429E-3"/>
                  <c:y val="3.3592867790809312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851-1249-A7F3-838DCA71EAAC}"/>
                </c:ext>
              </c:extLst>
            </c:dLbl>
            <c:dLbl>
              <c:idx val="6"/>
              <c:layout>
                <c:manualLayout>
                  <c:x val="-2.8518396312280958E-4"/>
                  <c:y val="-1.896990715791114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851-1249-A7F3-838DCA71EAAC}"/>
                </c:ext>
              </c:extLst>
            </c:dLbl>
            <c:dLbl>
              <c:idx val="7"/>
              <c:layout>
                <c:manualLayout>
                  <c:x val="3.8846581734405159E-3"/>
                  <c:y val="-4.4458161365156078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851-1249-A7F3-838DCA71EA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Sheet2!$F$289:$F$296</c:f>
              <c:strCache>
                <c:ptCount val="8"/>
                <c:pt idx="0">
                  <c:v>Assistant Professor (6,4%)</c:v>
                </c:pt>
                <c:pt idx="1">
                  <c:v>Associate Professor (15,4%)</c:v>
                </c:pt>
                <c:pt idx="2">
                  <c:v>Resercher (28,2%)</c:v>
                </c:pt>
                <c:pt idx="3">
                  <c:v>Post doc (9%)</c:v>
                </c:pt>
                <c:pt idx="4">
                  <c:v>Professor (7,7%)</c:v>
                </c:pt>
                <c:pt idx="5">
                  <c:v>Analyst (12,8%)</c:v>
                </c:pt>
                <c:pt idx="6">
                  <c:v>Engineer (14,1%)</c:v>
                </c:pt>
                <c:pt idx="7">
                  <c:v>Other (6,4%)</c:v>
                </c:pt>
              </c:strCache>
            </c:strRef>
          </c:cat>
          <c:val>
            <c:numRef>
              <c:f>Sheet2!$G$289:$G$296</c:f>
              <c:numCache>
                <c:formatCode>0.00%</c:formatCode>
                <c:ptCount val="8"/>
                <c:pt idx="0">
                  <c:v>6.4000000000000001E-2</c:v>
                </c:pt>
                <c:pt idx="1">
                  <c:v>0.154</c:v>
                </c:pt>
                <c:pt idx="2">
                  <c:v>0.28199999999999997</c:v>
                </c:pt>
                <c:pt idx="3" formatCode="0%">
                  <c:v>0.09</c:v>
                </c:pt>
                <c:pt idx="4">
                  <c:v>7.6999999999999999E-2</c:v>
                </c:pt>
                <c:pt idx="5">
                  <c:v>0.128</c:v>
                </c:pt>
                <c:pt idx="6">
                  <c:v>0.14099999999999999</c:v>
                </c:pt>
                <c:pt idx="7">
                  <c:v>6.4000000000000001E-2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851-1249-A7F3-838DCA71EA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27472432"/>
        <c:axId val="1527474688"/>
      </c:barChart>
      <c:catAx>
        <c:axId val="15274724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27474688"/>
        <c:crosses val="autoZero"/>
        <c:auto val="1"/>
        <c:lblAlgn val="ctr"/>
        <c:lblOffset val="100"/>
        <c:noMultiLvlLbl val="0"/>
      </c:catAx>
      <c:valAx>
        <c:axId val="152747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2747243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Annual gross income</a:t>
            </a:r>
          </a:p>
        </c:rich>
      </c:tx>
      <c:layout>
        <c:manualLayout>
          <c:xMode val="edge"/>
          <c:yMode val="edge"/>
          <c:x val="0.31389789968050003"/>
          <c:y val="4.150828129242465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36F-F84A-A355-69F60BE1D167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36F-F84A-A355-69F60BE1D167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36F-F84A-A355-69F60BE1D16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36F-F84A-A355-69F60BE1D167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36F-F84A-A355-69F60BE1D167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36F-F84A-A355-69F60BE1D167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36F-F84A-A355-69F60BE1D167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736F-F84A-A355-69F60BE1D167}"/>
              </c:ext>
            </c:extLst>
          </c:dPt>
          <c:dLbls>
            <c:dLbl>
              <c:idx val="0"/>
              <c:layout>
                <c:manualLayout>
                  <c:x val="-4.3471582659397861E-3"/>
                  <c:y val="4.83184516788858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tx2"/>
                        </a:solidFill>
                      </a:rPr>
                      <a:t>less than 400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358144114255505"/>
                      <c:h val="6.84575762510405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36F-F84A-A355-69F60BE1D167}"/>
                </c:ext>
              </c:extLst>
            </c:dLbl>
            <c:dLbl>
              <c:idx val="1"/>
              <c:layout>
                <c:manualLayout>
                  <c:x val="-2.1538555103072978E-3"/>
                  <c:y val="3.2552466041044663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400-500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20399113082039"/>
                      <c:h val="0.131273946360153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36F-F84A-A355-69F60BE1D167}"/>
                </c:ext>
              </c:extLst>
            </c:dLbl>
            <c:dLbl>
              <c:idx val="2"/>
              <c:layout>
                <c:manualLayout>
                  <c:x val="-6.5237602910021494E-3"/>
                  <c:y val="3.8689090804256629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500-600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24833702882483"/>
                      <c:h val="0.131273946360153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36F-F84A-A355-69F60BE1D167}"/>
                </c:ext>
              </c:extLst>
            </c:dLbl>
            <c:dLbl>
              <c:idx val="3"/>
              <c:layout>
                <c:manualLayout>
                  <c:x val="3.9270660539632973E-3"/>
                  <c:y val="3.7628906211546125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600-700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11751662971176"/>
                      <c:h val="0.131273946360153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36F-F84A-A355-69F60BE1D167}"/>
                </c:ext>
              </c:extLst>
            </c:dLbl>
            <c:dLbl>
              <c:idx val="4"/>
              <c:layout>
                <c:manualLayout>
                  <c:x val="4.2442602162976947E-3"/>
                  <c:y val="2.8374484410311613E-2"/>
                </c:manualLayout>
              </c:layout>
              <c:tx>
                <c:rich>
                  <a:bodyPr rot="0" spcFirstLastPara="1" vertOverflow="ellipsis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tx2"/>
                        </a:solidFill>
                      </a:rPr>
                      <a:t>700-800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598669623059866"/>
                      <c:h val="0.131273946360153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736F-F84A-A355-69F60BE1D167}"/>
                </c:ext>
              </c:extLst>
            </c:dLbl>
            <c:dLbl>
              <c:idx val="5"/>
              <c:layout>
                <c:manualLayout>
                  <c:x val="1.4406325542371571E-3"/>
                  <c:y val="4.7158086513594051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800-900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07317073170732"/>
                      <c:h val="0.131273946360153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736F-F84A-A355-69F60BE1D167}"/>
                </c:ext>
              </c:extLst>
            </c:dLbl>
            <c:dLbl>
              <c:idx val="6"/>
              <c:layout>
                <c:manualLayout>
                  <c:x val="3.6056817441740192E-3"/>
                  <c:y val="5.0600829865598537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900-1000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29091595186742"/>
                      <c:h val="0.131273916119024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736F-F84A-A355-69F60BE1D167}"/>
                </c:ext>
              </c:extLst>
            </c:dLbl>
            <c:dLbl>
              <c:idx val="7"/>
              <c:layout>
                <c:manualLayout>
                  <c:x val="-3.8011221933195163E-3"/>
                  <c:y val="3.6650903064216492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/>
                        </a:solidFill>
                      </a:rPr>
                      <a:t>more than 1000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24462128728989"/>
                      <c:h val="0.131273916119024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736F-F84A-A355-69F60BE1D1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Sheet2!$C$391:$C$398</c:f>
              <c:strCache>
                <c:ptCount val="8"/>
                <c:pt idx="0">
                  <c:v>Less than 400 000 NOK (7,5%)</c:v>
                </c:pt>
                <c:pt idx="1">
                  <c:v>400 000 - 500 000 NOK (7,5%)</c:v>
                </c:pt>
                <c:pt idx="2">
                  <c:v>500 000 - 600 000 NOK (20%)</c:v>
                </c:pt>
                <c:pt idx="3">
                  <c:v>600 000 - 700 000 NOK (22,5%)</c:v>
                </c:pt>
                <c:pt idx="4">
                  <c:v>700 000 - 800 000 NOK (13,7%)</c:v>
                </c:pt>
                <c:pt idx="5">
                  <c:v>800 000 - 900 000 NOK (7,5%)</c:v>
                </c:pt>
                <c:pt idx="6">
                  <c:v>900 000 - 1 000 000 NOK (8,8%)</c:v>
                </c:pt>
                <c:pt idx="7">
                  <c:v>More than 1 000 000 NOK (12,5%)</c:v>
                </c:pt>
              </c:strCache>
            </c:strRef>
          </c:cat>
          <c:val>
            <c:numRef>
              <c:f>Sheet2!$D$391:$D$398</c:f>
              <c:numCache>
                <c:formatCode>0.00%</c:formatCode>
                <c:ptCount val="8"/>
                <c:pt idx="0">
                  <c:v>7.4999999999999997E-2</c:v>
                </c:pt>
                <c:pt idx="1">
                  <c:v>7.4999999999999997E-2</c:v>
                </c:pt>
                <c:pt idx="2" formatCode="0%">
                  <c:v>0.2</c:v>
                </c:pt>
                <c:pt idx="3">
                  <c:v>0.22500000000000001</c:v>
                </c:pt>
                <c:pt idx="4">
                  <c:v>0.13700000000000001</c:v>
                </c:pt>
                <c:pt idx="5">
                  <c:v>7.4999999999999997E-2</c:v>
                </c:pt>
                <c:pt idx="6">
                  <c:v>8.7999999999999995E-2</c:v>
                </c:pt>
                <c:pt idx="7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36F-F84A-A355-69F60BE1D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31873488"/>
        <c:axId val="1531875168"/>
      </c:barChart>
      <c:catAx>
        <c:axId val="1531873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31875168"/>
        <c:crosses val="autoZero"/>
        <c:auto val="1"/>
        <c:lblAlgn val="ctr"/>
        <c:lblOffset val="100"/>
        <c:noMultiLvlLbl val="0"/>
      </c:catAx>
      <c:valAx>
        <c:axId val="153187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31873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Employers' Awareness of the Content  of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education </a:t>
            </a:r>
            <a:r>
              <a:rPr lang="en-US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D2C-2847-BB35-B146CCA3E7A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D2C-2847-BB35-B146CCA3E7A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3D2C-2847-BB35-B146CCA3E7A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3D2C-2847-BB35-B146CCA3E7A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3D2C-2847-BB35-B146CCA3E7AF}"/>
              </c:ext>
            </c:extLst>
          </c:dPt>
          <c:cat>
            <c:strRef>
              <c:f>Sheet2!$C$430:$C$434</c:f>
              <c:strCache>
                <c:ptCount val="5"/>
                <c:pt idx="0">
                  <c:v>To very small extent (2,6%)</c:v>
                </c:pt>
                <c:pt idx="1">
                  <c:v>To small extent (14,1%)</c:v>
                </c:pt>
                <c:pt idx="2">
                  <c:v>To medium extent (37.2%)</c:v>
                </c:pt>
                <c:pt idx="3">
                  <c:v>To large extent (24.4%)</c:v>
                </c:pt>
                <c:pt idx="4">
                  <c:v>To very lagre extent (21.7%)</c:v>
                </c:pt>
              </c:strCache>
            </c:strRef>
          </c:cat>
          <c:val>
            <c:numRef>
              <c:f>Sheet2!$D$430:$D$434</c:f>
              <c:numCache>
                <c:formatCode>0.00%</c:formatCode>
                <c:ptCount val="5"/>
                <c:pt idx="0">
                  <c:v>2.5999999999999999E-2</c:v>
                </c:pt>
                <c:pt idx="1">
                  <c:v>0.14099999999999999</c:v>
                </c:pt>
                <c:pt idx="2">
                  <c:v>0.372</c:v>
                </c:pt>
                <c:pt idx="3">
                  <c:v>0.24399999999999999</c:v>
                </c:pt>
                <c:pt idx="4">
                  <c:v>0.217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D2C-2847-BB35-B146CCA3E7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86463744"/>
        <c:axId val="1492035120"/>
      </c:barChart>
      <c:catAx>
        <c:axId val="1486463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92035120"/>
        <c:crosses val="autoZero"/>
        <c:auto val="1"/>
        <c:lblAlgn val="ctr"/>
        <c:lblOffset val="100"/>
        <c:noMultiLvlLbl val="0"/>
      </c:catAx>
      <c:valAx>
        <c:axId val="149203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86463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42F7872-8BB3-0348-86FC-FBDB8714B39A}" type="datetime1">
              <a:rPr lang="nb-NO"/>
              <a:pPr>
                <a:defRPr/>
              </a:pPr>
              <a:t>12.11.2021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07B376-96DE-A84C-AFD4-A0B9153137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0AA00C-E97E-5F46-8976-8B92237CAC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2526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2880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5803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7121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0871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8827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10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3085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14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182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15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2566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16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6642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17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917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18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93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19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8535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21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4418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22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3628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23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51278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24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74143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25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960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71B44-2BB9-F748-A09F-EE32D254E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CA845-B7E4-8E45-A796-55033C4E1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CF4D0-17DD-234E-B3E0-084C5DD32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4DE7C-BEC6-C44D-AE5A-B1EE39F06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2BD5F-F0D7-8C4D-B264-0BF2096E7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B4BBA-0DE6-214D-BE55-16F185F7B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91E5B-9275-CB42-A6FC-487F965EC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B09AB-0301-C44E-9C19-9F45FAB2C9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893C-A313-7E4F-A84F-6DD8D9C1C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18DA4-FB46-234C-821D-4627A8328B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6446777F-6D3E-E74B-9CDD-FECAF7A3B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 descr="MN_MATH_A_ENG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04800" y="228600"/>
            <a:ext cx="3251344" cy="3789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err="1"/>
              <a:t>Career</a:t>
            </a:r>
            <a:r>
              <a:rPr lang="nb-NO" dirty="0"/>
              <a:t> </a:t>
            </a:r>
            <a:r>
              <a:rPr lang="nb-NO" dirty="0" err="1"/>
              <a:t>course</a:t>
            </a:r>
            <a:r>
              <a:rPr lang="nb-NO" dirty="0"/>
              <a:t> #</a:t>
            </a:r>
            <a:r>
              <a:rPr lang="nb-NO" dirty="0" err="1"/>
              <a:t>thinkcareer</a:t>
            </a:r>
            <a:r>
              <a:rPr lang="nb-NO" dirty="0"/>
              <a:t> 12 November 2021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err="1"/>
              <a:t>Welcome</a:t>
            </a:r>
            <a:r>
              <a:rPr lang="nb-NO" dirty="0"/>
              <a:t>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/>
              <a:t>Choose</a:t>
            </a:r>
            <a:r>
              <a:rPr lang="nb-NO" dirty="0"/>
              <a:t> a </a:t>
            </a:r>
            <a:r>
              <a:rPr lang="nb-NO" dirty="0" err="1"/>
              <a:t>box</a:t>
            </a:r>
            <a:endParaRPr lang="nb-NO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C022B32-21BE-674A-9AA5-4D4C3277D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049341"/>
              </p:ext>
            </p:extLst>
          </p:nvPr>
        </p:nvGraphicFramePr>
        <p:xfrm>
          <a:off x="827584" y="2132856"/>
          <a:ext cx="7173416" cy="37444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6708">
                  <a:extLst>
                    <a:ext uri="{9D8B030D-6E8A-4147-A177-3AD203B41FA5}">
                      <a16:colId xmlns:a16="http://schemas.microsoft.com/office/drawing/2014/main" val="3447871876"/>
                    </a:ext>
                  </a:extLst>
                </a:gridCol>
                <a:gridCol w="3586708">
                  <a:extLst>
                    <a:ext uri="{9D8B030D-6E8A-4147-A177-3AD203B41FA5}">
                      <a16:colId xmlns:a16="http://schemas.microsoft.com/office/drawing/2014/main" val="235595659"/>
                    </a:ext>
                  </a:extLst>
                </a:gridCol>
              </a:tblGrid>
              <a:tr h="1872208"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ACADEMIA</a:t>
                      </a:r>
                    </a:p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RESEARCHER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ACADEMIA</a:t>
                      </a:r>
                    </a:p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NON-RESEARCHER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943825"/>
                  </a:ext>
                </a:extLst>
              </a:tr>
              <a:tr h="1872208"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NON-ACADEMIA</a:t>
                      </a:r>
                    </a:p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RESEARCHER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NON-ACADEMIA</a:t>
                      </a:r>
                    </a:p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NON-RESEARCHER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2643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  <a:p>
            <a:r>
              <a:rPr lang="nb-NO" dirty="0"/>
              <a:t>		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277888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err="1"/>
              <a:t>Some general results for Norwegian phd candidates</a:t>
            </a:r>
            <a:endParaRPr lang="nb-NO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36650D6-8DFA-0145-8153-E5540150D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996952"/>
            <a:ext cx="7696200" cy="1087760"/>
          </a:xfrm>
        </p:spPr>
        <p:txBody>
          <a:bodyPr/>
          <a:lstStyle/>
          <a:p>
            <a:r>
              <a:rPr lang="nb-NO" dirty="0" err="1"/>
              <a:t>where</a:t>
            </a:r>
            <a:r>
              <a:rPr lang="nb-NO" dirty="0"/>
              <a:t> do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go</a:t>
            </a:r>
            <a:r>
              <a:rPr lang="nb-NO" dirty="0"/>
              <a:t> and </a:t>
            </a: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they</a:t>
            </a:r>
            <a:r>
              <a:rPr lang="nb-NO" dirty="0"/>
              <a:t> do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finish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degree</a:t>
            </a:r>
            <a:r>
              <a:rPr lang="nb-NO" dirty="0"/>
              <a:t>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sz="1400" dirty="0"/>
              <a:t>Sources NIFU 2017:10 and NIFU 2020:19</a:t>
            </a:r>
          </a:p>
        </p:txBody>
      </p:sp>
    </p:spTree>
    <p:extLst>
      <p:ext uri="{BB962C8B-B14F-4D97-AF65-F5344CB8AC3E}">
        <p14:creationId xmlns:p14="http://schemas.microsoft.com/office/powerpoint/2010/main" val="4147411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4BB09F-2BFC-E643-99F6-8FE47594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2657"/>
            <a:ext cx="9144000" cy="5688632"/>
          </a:xfrm>
          <a:prstGeom prst="rect">
            <a:avLst/>
          </a:prstGeom>
        </p:spPr>
      </p:pic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5FCB6D2-8F71-A344-907C-DC069707A8A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12 November 2021</a:t>
            </a:r>
          </a:p>
          <a:p>
            <a:r>
              <a:rPr lang="nb-NO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877961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4BB09F-2BFC-E643-99F6-8FE47594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288"/>
            <a:ext cx="9144000" cy="6461615"/>
          </a:xfrm>
          <a:prstGeom prst="rect">
            <a:avLst/>
          </a:prstGeom>
        </p:spPr>
      </p:pic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AC349FB-3804-734B-A44D-D0022B8809E9}"/>
              </a:ext>
            </a:extLst>
          </p:cNvPr>
          <p:cNvSpPr txBox="1">
            <a:spLocks/>
          </p:cNvSpPr>
          <p:nvPr/>
        </p:nvSpPr>
        <p:spPr bwMode="auto">
          <a:xfrm>
            <a:off x="827584" y="6165304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dirty="0"/>
              <a:t>12 November 2021</a:t>
            </a:r>
          </a:p>
          <a:p>
            <a:r>
              <a:rPr lang="nb-NO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898355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4BB09F-2BFC-E643-99F6-8FE47594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 flipH="1" flipV="1">
            <a:off x="997192" y="-984008"/>
            <a:ext cx="6367872" cy="9011344"/>
          </a:xfrm>
          <a:prstGeom prst="rect">
            <a:avLst/>
          </a:prstGeom>
        </p:spPr>
      </p:pic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A7E9933-B3AF-B84E-8761-27DEC47DF8A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</p:spTree>
    <p:extLst>
      <p:ext uri="{BB962C8B-B14F-4D97-AF65-F5344CB8AC3E}">
        <p14:creationId xmlns:p14="http://schemas.microsoft.com/office/powerpoint/2010/main" val="1511582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4BB09F-2BFC-E643-99F6-8FE47594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288"/>
            <a:ext cx="9144000" cy="6461615"/>
          </a:xfrm>
          <a:prstGeom prst="rect">
            <a:avLst/>
          </a:prstGeom>
        </p:spPr>
      </p:pic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F01DBC-E496-9445-B1A1-623CF501150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12 November 2021</a:t>
            </a:r>
          </a:p>
          <a:p>
            <a:r>
              <a:rPr lang="nb-NO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49760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4BB09F-2BFC-E643-99F6-8FE47594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288"/>
            <a:ext cx="9144000" cy="6461615"/>
          </a:xfrm>
          <a:prstGeom prst="rect">
            <a:avLst/>
          </a:prstGeom>
        </p:spPr>
      </p:pic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1E37563-864F-1345-8054-FB5A79C6FC2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</p:spTree>
    <p:extLst>
      <p:ext uri="{BB962C8B-B14F-4D97-AF65-F5344CB8AC3E}">
        <p14:creationId xmlns:p14="http://schemas.microsoft.com/office/powerpoint/2010/main" val="2951961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4BB09F-2BFC-E643-99F6-8FE47594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648"/>
            <a:ext cx="9144000" cy="6461615"/>
          </a:xfrm>
          <a:prstGeom prst="rect">
            <a:avLst/>
          </a:prstGeom>
        </p:spPr>
      </p:pic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CB639D6-FB6C-C54E-BFE8-FF32946A11E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</p:spTree>
    <p:extLst>
      <p:ext uri="{BB962C8B-B14F-4D97-AF65-F5344CB8AC3E}">
        <p14:creationId xmlns:p14="http://schemas.microsoft.com/office/powerpoint/2010/main" val="1531461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57D57-D069-934E-8032-4490B3CC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Other</a:t>
            </a:r>
            <a:r>
              <a:rPr lang="nb-NO" dirty="0"/>
              <a:t> «</a:t>
            </a:r>
            <a:r>
              <a:rPr lang="nb-NO" dirty="0" err="1"/>
              <a:t>fun</a:t>
            </a:r>
            <a:r>
              <a:rPr lang="nb-NO" dirty="0"/>
              <a:t> </a:t>
            </a:r>
            <a:r>
              <a:rPr lang="nb-NO" dirty="0" err="1"/>
              <a:t>facts</a:t>
            </a:r>
            <a:r>
              <a:rPr lang="nb-NO" dirty="0"/>
              <a:t>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C365A-2636-5847-9B10-9CA25AF44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Temporary</a:t>
            </a:r>
            <a:r>
              <a:rPr lang="nb-NO" dirty="0"/>
              <a:t> </a:t>
            </a:r>
            <a:r>
              <a:rPr lang="nb-NO" dirty="0" err="1"/>
              <a:t>employment</a:t>
            </a:r>
            <a:r>
              <a:rPr lang="nb-NO" dirty="0"/>
              <a:t> 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phd</a:t>
            </a:r>
            <a:r>
              <a:rPr lang="nb-NO" dirty="0"/>
              <a:t> in </a:t>
            </a:r>
            <a:r>
              <a:rPr lang="nb-NO" dirty="0" err="1"/>
              <a:t>academia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most </a:t>
            </a:r>
            <a:r>
              <a:rPr lang="nb-NO" dirty="0" err="1"/>
              <a:t>common</a:t>
            </a:r>
            <a:r>
              <a:rPr lang="nb-NO" dirty="0"/>
              <a:t> </a:t>
            </a:r>
            <a:r>
              <a:rPr lang="nb-NO" dirty="0" err="1"/>
              <a:t>reason</a:t>
            </a:r>
            <a:r>
              <a:rPr lang="nb-NO" dirty="0"/>
              <a:t> to </a:t>
            </a:r>
            <a:r>
              <a:rPr lang="nb-NO" dirty="0" err="1"/>
              <a:t>choose</a:t>
            </a:r>
            <a:r>
              <a:rPr lang="nb-NO" dirty="0"/>
              <a:t> a </a:t>
            </a:r>
            <a:r>
              <a:rPr lang="nb-NO" dirty="0" err="1"/>
              <a:t>career</a:t>
            </a:r>
            <a:r>
              <a:rPr lang="nb-NO" dirty="0"/>
              <a:t> </a:t>
            </a:r>
            <a:r>
              <a:rPr lang="nb-NO" dirty="0" err="1"/>
              <a:t>outside</a:t>
            </a:r>
            <a:r>
              <a:rPr lang="nb-NO" dirty="0"/>
              <a:t> </a:t>
            </a:r>
            <a:r>
              <a:rPr lang="nb-NO" dirty="0" err="1"/>
              <a:t>academia</a:t>
            </a:r>
            <a:r>
              <a:rPr lang="nb-NO" dirty="0"/>
              <a:t>.</a:t>
            </a:r>
          </a:p>
          <a:p>
            <a:r>
              <a:rPr lang="nb-NO" dirty="0" err="1"/>
              <a:t>Phds</a:t>
            </a:r>
            <a:r>
              <a:rPr lang="nb-NO" dirty="0"/>
              <a:t> in </a:t>
            </a:r>
            <a:r>
              <a:rPr lang="nb-NO" dirty="0" err="1"/>
              <a:t>academia</a:t>
            </a:r>
            <a:r>
              <a:rPr lang="nb-NO" dirty="0"/>
              <a:t> have </a:t>
            </a:r>
            <a:r>
              <a:rPr lang="nb-NO" dirty="0" err="1"/>
              <a:t>lower</a:t>
            </a:r>
            <a:r>
              <a:rPr lang="nb-NO" dirty="0"/>
              <a:t> </a:t>
            </a:r>
            <a:r>
              <a:rPr lang="nb-NO" dirty="0" err="1"/>
              <a:t>salary</a:t>
            </a:r>
            <a:r>
              <a:rPr lang="nb-NO" dirty="0"/>
              <a:t> (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average</a:t>
            </a:r>
            <a:r>
              <a:rPr lang="nb-NO" dirty="0"/>
              <a:t>) </a:t>
            </a:r>
            <a:r>
              <a:rPr lang="nb-NO" dirty="0" err="1"/>
              <a:t>than</a:t>
            </a:r>
            <a:r>
              <a:rPr lang="nb-NO" dirty="0"/>
              <a:t> </a:t>
            </a:r>
            <a:r>
              <a:rPr lang="nb-NO" dirty="0" err="1"/>
              <a:t>Phds</a:t>
            </a:r>
            <a:r>
              <a:rPr lang="nb-NO" dirty="0"/>
              <a:t> in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sectors</a:t>
            </a:r>
            <a:r>
              <a:rPr lang="nb-NO" dirty="0"/>
              <a:t>. (</a:t>
            </a:r>
            <a:r>
              <a:rPr lang="nb-NO" dirty="0" err="1"/>
              <a:t>Largest</a:t>
            </a:r>
            <a:r>
              <a:rPr lang="nb-NO" dirty="0"/>
              <a:t> gap in </a:t>
            </a:r>
            <a:r>
              <a:rPr lang="nb-NO" dirty="0" err="1"/>
              <a:t>mathematics</a:t>
            </a:r>
            <a:r>
              <a:rPr lang="nb-NO" dirty="0"/>
              <a:t> and </a:t>
            </a:r>
            <a:r>
              <a:rPr lang="nb-NO" dirty="0" err="1"/>
              <a:t>natural</a:t>
            </a:r>
            <a:r>
              <a:rPr lang="nb-NO" dirty="0"/>
              <a:t> </a:t>
            </a:r>
            <a:r>
              <a:rPr lang="nb-NO" dirty="0" err="1"/>
              <a:t>sciences</a:t>
            </a:r>
            <a:r>
              <a:rPr lang="nb-NO" dirty="0"/>
              <a:t>).</a:t>
            </a:r>
          </a:p>
          <a:p>
            <a:r>
              <a:rPr lang="nb-NO" dirty="0" err="1"/>
              <a:t>Female</a:t>
            </a:r>
            <a:r>
              <a:rPr lang="nb-NO" dirty="0"/>
              <a:t> </a:t>
            </a:r>
            <a:r>
              <a:rPr lang="nb-NO" dirty="0" err="1"/>
              <a:t>PhDs</a:t>
            </a:r>
            <a:r>
              <a:rPr lang="nb-NO" dirty="0"/>
              <a:t> have </a:t>
            </a:r>
            <a:r>
              <a:rPr lang="nb-NO" dirty="0" err="1"/>
              <a:t>lower</a:t>
            </a:r>
            <a:r>
              <a:rPr lang="nb-NO" dirty="0"/>
              <a:t> </a:t>
            </a:r>
            <a:r>
              <a:rPr lang="nb-NO" dirty="0" err="1"/>
              <a:t>salary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male </a:t>
            </a:r>
            <a:r>
              <a:rPr lang="nb-NO" dirty="0" err="1"/>
              <a:t>PhDs</a:t>
            </a:r>
            <a:r>
              <a:rPr lang="nb-NO" dirty="0"/>
              <a:t> (</a:t>
            </a:r>
            <a:r>
              <a:rPr lang="nb-NO" dirty="0" err="1"/>
              <a:t>regardless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sector</a:t>
            </a:r>
            <a:r>
              <a:rPr lang="nb-NO" dirty="0"/>
              <a:t>).</a:t>
            </a:r>
          </a:p>
          <a:p>
            <a:r>
              <a:rPr lang="nb-NO" dirty="0" err="1"/>
              <a:t>Phds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more </a:t>
            </a:r>
            <a:r>
              <a:rPr lang="nb-NO" dirty="0" err="1"/>
              <a:t>hours</a:t>
            </a:r>
            <a:r>
              <a:rPr lang="nb-NO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7A4AF-BC50-BB40-9729-7831D797E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12 november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DC29D-9DD8-9544-946C-DDB5ADCE2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699AD-4F60-E140-A4D6-6939FAAFA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37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595E261-AD59-1348-B250-4A3F6D0F89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77" y="-53356"/>
            <a:ext cx="6876733" cy="5233174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7C1F7-B87D-2745-9063-D90EE8A82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12 November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B400D-45C5-924E-81B8-7E1FB803E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D38B0-3088-9747-9DFC-67A7E576F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F4432E-77DD-BB4E-92DE-3468927E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5099048"/>
            <a:ext cx="7696200" cy="1143000"/>
          </a:xfrm>
          <a:solidFill>
            <a:schemeClr val="accent1"/>
          </a:solidFill>
        </p:spPr>
        <p:txBody>
          <a:bodyPr/>
          <a:lstStyle/>
          <a:p>
            <a:r>
              <a:rPr lang="nb-NO" dirty="0"/>
              <a:t>...</a:t>
            </a:r>
            <a:r>
              <a:rPr lang="nb-NO" dirty="0" err="1"/>
              <a:t>but</a:t>
            </a:r>
            <a:r>
              <a:rPr lang="nb-NO" dirty="0"/>
              <a:t> still,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happy!</a:t>
            </a:r>
          </a:p>
        </p:txBody>
      </p:sp>
    </p:spTree>
    <p:extLst>
      <p:ext uri="{BB962C8B-B14F-4D97-AF65-F5344CB8AC3E}">
        <p14:creationId xmlns:p14="http://schemas.microsoft.com/office/powerpoint/2010/main" val="1949638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7C1F7-B87D-2745-9063-D90EE8A82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12 November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B400D-45C5-924E-81B8-7E1FB803E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D38B0-3088-9747-9DFC-67A7E576F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F4432E-77DD-BB4E-92DE-3468927E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0"/>
            <a:ext cx="7696200" cy="1143000"/>
          </a:xfrm>
          <a:solidFill>
            <a:schemeClr val="accent1"/>
          </a:solidFill>
        </p:spPr>
        <p:txBody>
          <a:bodyPr/>
          <a:lstStyle/>
          <a:p>
            <a:r>
              <a:rPr lang="nb-NO" dirty="0"/>
              <a:t>...</a:t>
            </a:r>
            <a:r>
              <a:rPr lang="nb-NO" dirty="0" err="1"/>
              <a:t>but</a:t>
            </a:r>
            <a:r>
              <a:rPr lang="nb-NO" dirty="0"/>
              <a:t> still,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happy!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C2064F-62C4-CE4E-BD46-E40BF2587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happy </a:t>
            </a:r>
            <a:r>
              <a:rPr lang="nb-NO" dirty="0" err="1"/>
              <a:t>with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Being</a:t>
            </a:r>
            <a:r>
              <a:rPr lang="nb-NO" dirty="0"/>
              <a:t> in a permanent </a:t>
            </a:r>
            <a:r>
              <a:rPr lang="nb-NO" dirty="0" err="1"/>
              <a:t>position</a:t>
            </a:r>
            <a:endParaRPr lang="nb-NO" dirty="0"/>
          </a:p>
          <a:p>
            <a:pPr lvl="1"/>
            <a:r>
              <a:rPr lang="nb-NO" dirty="0" err="1"/>
              <a:t>Being</a:t>
            </a:r>
            <a:r>
              <a:rPr lang="nb-NO" dirty="0"/>
              <a:t> </a:t>
            </a:r>
            <a:r>
              <a:rPr lang="nb-NO" dirty="0" err="1"/>
              <a:t>able</a:t>
            </a:r>
            <a:r>
              <a:rPr lang="nb-NO" dirty="0"/>
              <a:t> to </a:t>
            </a:r>
            <a:r>
              <a:rPr lang="nb-NO" dirty="0" err="1"/>
              <a:t>contribute</a:t>
            </a:r>
            <a:r>
              <a:rPr lang="nb-NO" dirty="0"/>
              <a:t> to </a:t>
            </a:r>
            <a:r>
              <a:rPr lang="nb-NO" dirty="0" err="1"/>
              <a:t>society</a:t>
            </a:r>
            <a:r>
              <a:rPr lang="nb-NO" dirty="0"/>
              <a:t> in a </a:t>
            </a:r>
            <a:r>
              <a:rPr lang="nb-NO" dirty="0" err="1"/>
              <a:t>postive</a:t>
            </a:r>
            <a:r>
              <a:rPr lang="nb-NO" dirty="0"/>
              <a:t> </a:t>
            </a:r>
            <a:r>
              <a:rPr lang="nb-NO" dirty="0" err="1"/>
              <a:t>way</a:t>
            </a:r>
            <a:endParaRPr lang="nb-NO" dirty="0"/>
          </a:p>
          <a:p>
            <a:pPr lvl="1"/>
            <a:r>
              <a:rPr lang="nb-NO" dirty="0" err="1"/>
              <a:t>Having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possibility</a:t>
            </a:r>
            <a:r>
              <a:rPr lang="nb-NO" dirty="0"/>
              <a:t> to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competence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responsibility</a:t>
            </a:r>
            <a:r>
              <a:rPr lang="nb-NO" dirty="0"/>
              <a:t> and </a:t>
            </a:r>
            <a:r>
              <a:rPr lang="nb-NO" dirty="0" err="1"/>
              <a:t>independence</a:t>
            </a:r>
            <a:r>
              <a:rPr lang="nb-NO" dirty="0"/>
              <a:t> in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position</a:t>
            </a:r>
            <a:r>
              <a:rPr lang="nb-NO" dirty="0"/>
              <a:t>. </a:t>
            </a:r>
          </a:p>
          <a:p>
            <a:pPr marL="457200" lvl="1" indent="0">
              <a:buNone/>
            </a:pPr>
            <a:r>
              <a:rPr lang="nb-NO" dirty="0"/>
              <a:t>...</a:t>
            </a:r>
            <a:r>
              <a:rPr lang="nb-NO" dirty="0" err="1"/>
              <a:t>but</a:t>
            </a:r>
            <a:r>
              <a:rPr lang="nb-NO" dirty="0"/>
              <a:t> to a less </a:t>
            </a:r>
            <a:r>
              <a:rPr lang="nb-NO" dirty="0" err="1"/>
              <a:t>degree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salary</a:t>
            </a:r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004424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  <a:p>
            <a:r>
              <a:rPr lang="nb-NO" dirty="0"/>
              <a:t>	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4704"/>
            <a:ext cx="7696200" cy="1143000"/>
          </a:xfrm>
        </p:spPr>
        <p:txBody>
          <a:bodyPr/>
          <a:lstStyle/>
          <a:p>
            <a:r>
              <a:rPr lang="nb-NO" dirty="0" err="1"/>
              <a:t>What about our own alumni?</a:t>
            </a:r>
            <a:endParaRPr lang="nb-NO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36650D6-8DFA-0145-8153-E5540150D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916832"/>
            <a:ext cx="7696200" cy="3960440"/>
          </a:xfrm>
        </p:spPr>
        <p:txBody>
          <a:bodyPr/>
          <a:lstStyle/>
          <a:p>
            <a:r>
              <a:rPr lang="nb-NO" dirty="0"/>
              <a:t>Survey – </a:t>
            </a:r>
            <a:r>
              <a:rPr lang="nb-NO" dirty="0" err="1"/>
              <a:t>finished</a:t>
            </a:r>
            <a:r>
              <a:rPr lang="nb-NO" dirty="0"/>
              <a:t> in 2018</a:t>
            </a:r>
          </a:p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contacted</a:t>
            </a:r>
            <a:r>
              <a:rPr lang="nb-NO" dirty="0"/>
              <a:t> all </a:t>
            </a:r>
            <a:r>
              <a:rPr lang="nb-NO" dirty="0" err="1"/>
              <a:t>PhDs</a:t>
            </a:r>
            <a:r>
              <a:rPr lang="nb-NO" dirty="0"/>
              <a:t> </a:t>
            </a:r>
            <a:r>
              <a:rPr lang="nb-NO" dirty="0" err="1"/>
              <a:t>graduating</a:t>
            </a:r>
            <a:r>
              <a:rPr lang="nb-NO" dirty="0"/>
              <a:t> from </a:t>
            </a:r>
            <a:r>
              <a:rPr lang="nb-NO" dirty="0" err="1"/>
              <a:t>our</a:t>
            </a:r>
            <a:r>
              <a:rPr lang="nb-NO" dirty="0"/>
              <a:t> Department </a:t>
            </a:r>
            <a:r>
              <a:rPr lang="nb-NO" dirty="0" err="1"/>
              <a:t>year</a:t>
            </a:r>
            <a:r>
              <a:rPr lang="nb-NO" dirty="0"/>
              <a:t> 2000 -&gt;</a:t>
            </a:r>
          </a:p>
          <a:p>
            <a:r>
              <a:rPr lang="nb-NO" dirty="0"/>
              <a:t>54% </a:t>
            </a:r>
            <a:r>
              <a:rPr lang="nb-NO" dirty="0" err="1"/>
              <a:t>responded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0617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36650D6-8DFA-0145-8153-E5540150D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28800"/>
            <a:ext cx="7696200" cy="3960440"/>
          </a:xfrm>
        </p:spPr>
        <p:txBody>
          <a:bodyPr/>
          <a:lstStyle/>
          <a:p>
            <a:r>
              <a:rPr lang="nb-NO" dirty="0"/>
              <a:t>More </a:t>
            </a:r>
            <a:r>
              <a:rPr lang="nb-NO" dirty="0" err="1"/>
              <a:t>than</a:t>
            </a:r>
            <a:r>
              <a:rPr lang="nb-NO" dirty="0"/>
              <a:t> half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respondees</a:t>
            </a:r>
            <a:r>
              <a:rPr lang="nb-NO" dirty="0"/>
              <a:t> </a:t>
            </a:r>
            <a:r>
              <a:rPr lang="nb-NO" dirty="0" err="1"/>
              <a:t>got</a:t>
            </a:r>
            <a:r>
              <a:rPr lang="nb-NO" dirty="0"/>
              <a:t> a </a:t>
            </a:r>
            <a:r>
              <a:rPr lang="nb-NO" dirty="0" err="1"/>
              <a:t>job</a:t>
            </a:r>
            <a:r>
              <a:rPr lang="nb-NO" dirty="0"/>
              <a:t> </a:t>
            </a:r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finished</a:t>
            </a:r>
            <a:r>
              <a:rPr lang="nb-NO" dirty="0"/>
              <a:t>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degree</a:t>
            </a:r>
            <a:r>
              <a:rPr lang="nb-NO" dirty="0"/>
              <a:t>. (And less </a:t>
            </a:r>
            <a:r>
              <a:rPr lang="nb-NO" dirty="0" err="1"/>
              <a:t>than</a:t>
            </a:r>
            <a:r>
              <a:rPr lang="nb-NO" dirty="0"/>
              <a:t> 10% spent more </a:t>
            </a:r>
            <a:r>
              <a:rPr lang="nb-NO" dirty="0" err="1"/>
              <a:t>than</a:t>
            </a:r>
            <a:r>
              <a:rPr lang="nb-NO" dirty="0"/>
              <a:t> 6 </a:t>
            </a:r>
            <a:r>
              <a:rPr lang="nb-NO" dirty="0" err="1"/>
              <a:t>months</a:t>
            </a:r>
            <a:r>
              <a:rPr lang="nb-NO" dirty="0"/>
              <a:t> </a:t>
            </a:r>
            <a:r>
              <a:rPr lang="nb-NO" dirty="0" err="1"/>
              <a:t>getting</a:t>
            </a:r>
            <a:r>
              <a:rPr lang="nb-NO" dirty="0"/>
              <a:t> a </a:t>
            </a:r>
            <a:r>
              <a:rPr lang="nb-NO" dirty="0" err="1"/>
              <a:t>job</a:t>
            </a:r>
            <a:r>
              <a:rPr lang="nb-NO" dirty="0"/>
              <a:t>.)</a:t>
            </a:r>
          </a:p>
          <a:p>
            <a:r>
              <a:rPr lang="nb-NO" dirty="0"/>
              <a:t>Most have permanent </a:t>
            </a:r>
            <a:r>
              <a:rPr lang="nb-NO" dirty="0" err="1"/>
              <a:t>jobs</a:t>
            </a:r>
            <a:r>
              <a:rPr lang="nb-NO" dirty="0"/>
              <a:t> (85%)</a:t>
            </a:r>
          </a:p>
          <a:p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employers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aware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content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education</a:t>
            </a:r>
            <a:endParaRPr lang="nb-NO" dirty="0"/>
          </a:p>
          <a:p>
            <a:r>
              <a:rPr lang="nb-NO" dirty="0"/>
              <a:t>The </a:t>
            </a:r>
            <a:r>
              <a:rPr lang="nb-NO" dirty="0" err="1"/>
              <a:t>education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got</a:t>
            </a:r>
            <a:r>
              <a:rPr lang="nb-NO" dirty="0"/>
              <a:t> at UiO </a:t>
            </a:r>
            <a:r>
              <a:rPr lang="nb-NO" dirty="0" err="1"/>
              <a:t>was</a:t>
            </a:r>
            <a:r>
              <a:rPr lang="nb-NO" dirty="0"/>
              <a:t> </a:t>
            </a:r>
            <a:r>
              <a:rPr lang="nb-NO" dirty="0" err="1"/>
              <a:t>useful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  <a:p>
            <a:r>
              <a:rPr lang="nb-NO" dirty="0"/>
              <a:t>	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4704"/>
            <a:ext cx="7696200" cy="1143000"/>
          </a:xfrm>
        </p:spPr>
        <p:txBody>
          <a:bodyPr/>
          <a:lstStyle/>
          <a:p>
            <a:r>
              <a:rPr lang="nb-NO" dirty="0" err="1"/>
              <a:t>Most important results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8793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  <a:p>
            <a:r>
              <a:rPr lang="nb-NO" dirty="0"/>
              <a:t>	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/>
              <a:t>Our phd-alumni divided into boxes</a:t>
            </a:r>
            <a:endParaRPr lang="nb-NO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C022B32-21BE-674A-9AA5-4D4C3277D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504875"/>
              </p:ext>
            </p:extLst>
          </p:nvPr>
        </p:nvGraphicFramePr>
        <p:xfrm>
          <a:off x="827584" y="2132856"/>
          <a:ext cx="7173416" cy="37444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6708">
                  <a:extLst>
                    <a:ext uri="{9D8B030D-6E8A-4147-A177-3AD203B41FA5}">
                      <a16:colId xmlns:a16="http://schemas.microsoft.com/office/drawing/2014/main" val="3447871876"/>
                    </a:ext>
                  </a:extLst>
                </a:gridCol>
                <a:gridCol w="3586708">
                  <a:extLst>
                    <a:ext uri="{9D8B030D-6E8A-4147-A177-3AD203B41FA5}">
                      <a16:colId xmlns:a16="http://schemas.microsoft.com/office/drawing/2014/main" val="235595659"/>
                    </a:ext>
                  </a:extLst>
                </a:gridCol>
              </a:tblGrid>
              <a:tr h="1872208"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ACADEMIA</a:t>
                      </a:r>
                    </a:p>
                    <a:p>
                      <a:pPr algn="ctr"/>
                      <a:r>
                        <a:rPr lang="nb-NO" b="1" dirty="0"/>
                        <a:t>RESEARCHER</a:t>
                      </a:r>
                    </a:p>
                    <a:p>
                      <a:pPr algn="ctr"/>
                      <a:r>
                        <a:rPr lang="nb-NO" sz="4800" b="1" dirty="0"/>
                        <a:t>33 %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ACADEMIA</a:t>
                      </a:r>
                    </a:p>
                    <a:p>
                      <a:pPr algn="ctr"/>
                      <a:r>
                        <a:rPr lang="nb-NO" b="1" dirty="0"/>
                        <a:t>NON-RESEARCHER</a:t>
                      </a:r>
                    </a:p>
                    <a:p>
                      <a:pPr algn="ctr"/>
                      <a:r>
                        <a:rPr lang="nb-NO" sz="4800" b="1" dirty="0"/>
                        <a:t>10%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943825"/>
                  </a:ext>
                </a:extLst>
              </a:tr>
              <a:tr h="1872208"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NON-ACADEMIA</a:t>
                      </a:r>
                    </a:p>
                    <a:p>
                      <a:pPr algn="ctr"/>
                      <a:r>
                        <a:rPr lang="nb-NO" b="1" dirty="0"/>
                        <a:t>RESEARCHER</a:t>
                      </a:r>
                    </a:p>
                    <a:p>
                      <a:pPr algn="ctr"/>
                      <a:r>
                        <a:rPr lang="nb-NO" sz="4800" b="1" dirty="0"/>
                        <a:t>21%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NON-ACADEMIA</a:t>
                      </a:r>
                    </a:p>
                    <a:p>
                      <a:pPr algn="ctr"/>
                      <a:r>
                        <a:rPr lang="nb-NO" b="1" dirty="0"/>
                        <a:t>NON-RESEARCHER</a:t>
                      </a:r>
                    </a:p>
                    <a:p>
                      <a:pPr algn="ctr"/>
                      <a:r>
                        <a:rPr lang="nb-NO" sz="4800" b="1" dirty="0"/>
                        <a:t>36%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264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385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3037"/>
            <a:ext cx="7696200" cy="1143000"/>
          </a:xfrm>
        </p:spPr>
        <p:txBody>
          <a:bodyPr/>
          <a:lstStyle/>
          <a:p>
            <a:r>
              <a:rPr lang="nb-NO" dirty="0" err="1"/>
              <a:t>Respondees</a:t>
            </a:r>
            <a:r>
              <a:rPr lang="nb-NO" dirty="0"/>
              <a:t> from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subject</a:t>
            </a:r>
            <a:r>
              <a:rPr lang="nb-NO" dirty="0"/>
              <a:t> area?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A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1182011"/>
              </p:ext>
            </p:extLst>
          </p:nvPr>
        </p:nvGraphicFramePr>
        <p:xfrm>
          <a:off x="683568" y="1196752"/>
          <a:ext cx="7848872" cy="5051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293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3037"/>
            <a:ext cx="7696200" cy="1143000"/>
          </a:xfrm>
        </p:spPr>
        <p:txBody>
          <a:bodyPr/>
          <a:lstStyle/>
          <a:p>
            <a:r>
              <a:rPr lang="nb-NO" dirty="0" err="1"/>
              <a:t>where do they work?</a:t>
            </a:r>
            <a:endParaRPr lang="nb-NO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0E9F7C5-8938-E943-A036-ACBED312873F}"/>
              </a:ext>
            </a:extLst>
          </p:cNvPr>
          <p:cNvGraphicFramePr/>
          <p:nvPr/>
        </p:nvGraphicFramePr>
        <p:xfrm>
          <a:off x="827584" y="1596037"/>
          <a:ext cx="6832798" cy="4293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5282204-7DBD-0E45-AA13-9DC1735CC0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9630585"/>
              </p:ext>
            </p:extLst>
          </p:nvPr>
        </p:nvGraphicFramePr>
        <p:xfrm>
          <a:off x="683568" y="1951774"/>
          <a:ext cx="7560840" cy="3853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71739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F895CF6-A6DF-F846-BD1C-65B2EC3004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2215365"/>
              </p:ext>
            </p:extLst>
          </p:nvPr>
        </p:nvGraphicFramePr>
        <p:xfrm>
          <a:off x="251520" y="908720"/>
          <a:ext cx="821925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6892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54437C-1CC6-CE44-94E2-87C0BE83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/>
              <a:t>12 November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D0DC2-E2C1-8441-BC7A-7D54AAA55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/>
              <a:pPr>
                <a:defRPr/>
              </a:pPr>
              <a:t>20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D40735A-437F-944A-8C43-7AE98B16D769}"/>
              </a:ext>
            </a:extLst>
          </p:cNvPr>
          <p:cNvGraphicFramePr/>
          <p:nvPr>
            <p:extLst/>
          </p:nvPr>
        </p:nvGraphicFramePr>
        <p:xfrm>
          <a:off x="395536" y="908720"/>
          <a:ext cx="8352928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78DBA33-327D-BE43-BDBE-7FEE0A8CC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123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  <a:p>
            <a:r>
              <a:rPr lang="nb-NO" dirty="0"/>
              <a:t>	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93FBF48-CE7E-F143-B65E-7572827E61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6774066"/>
              </p:ext>
            </p:extLst>
          </p:nvPr>
        </p:nvGraphicFramePr>
        <p:xfrm>
          <a:off x="395536" y="980728"/>
          <a:ext cx="829126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4356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  <a:p>
            <a:r>
              <a:rPr lang="nb-NO" dirty="0"/>
              <a:t>	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4704"/>
            <a:ext cx="7696200" cy="1143000"/>
          </a:xfrm>
        </p:spPr>
        <p:txBody>
          <a:bodyPr/>
          <a:lstStyle/>
          <a:p>
            <a:r>
              <a:rPr lang="nb-NO" dirty="0" err="1"/>
              <a:t>How important are the following job characteristics for you?</a:t>
            </a:r>
            <a:br>
              <a:rPr lang="nb-NO" dirty="0" err="1"/>
            </a:br>
            <a:endParaRPr lang="nb-N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01C5E0-E866-874F-B4DC-B551FBBFCCAF}"/>
              </a:ext>
            </a:extLst>
          </p:cNvPr>
          <p:cNvSpPr/>
          <p:nvPr/>
        </p:nvSpPr>
        <p:spPr>
          <a:xfrm>
            <a:off x="755576" y="1700808"/>
            <a:ext cx="74888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Professional challenges (95%)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Possibility of learning and personal development (92%)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Independent work (91%)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Flexible working hours (86%)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Control over your own work pace (86%)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Varied work tasks (79%)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Doing something useful for society (70%)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Collaboration with others (67%)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Good career opportunities (58%)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Recognition from leaders and colleagues (53%)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Opportunity to make international career (38%)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High income (33%)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Possibility of influencing community development (30%)</a:t>
            </a:r>
          </a:p>
          <a:p>
            <a:r>
              <a:rPr lang="nb-NO" sz="1000"/>
              <a:t>numbers in parenthese: sum of the numbers of replies of  "important" and "very important"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CB99E-7FC3-EA46-B3B3-3C68B9910DA0}"/>
              </a:ext>
            </a:extLst>
          </p:cNvPr>
          <p:cNvSpPr txBox="1"/>
          <p:nvPr/>
        </p:nvSpPr>
        <p:spPr>
          <a:xfrm>
            <a:off x="140023" y="1325705"/>
            <a:ext cx="615553" cy="446853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nb-NO" sz="2800">
                <a:solidFill>
                  <a:srgbClr val="00B0F0"/>
                </a:solidFill>
              </a:rPr>
              <a:t>less ← Importance </a:t>
            </a:r>
            <a:r>
              <a:rPr lang="nb-NO" sz="2800">
                <a:solidFill>
                  <a:srgbClr val="00B0F0"/>
                </a:solidFill>
                <a:sym typeface="Wingdings" pitchFamily="2" charset="2"/>
              </a:rPr>
              <a:t>→ more</a:t>
            </a:r>
            <a:endParaRPr lang="nb-NO" sz="280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027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4704"/>
            <a:ext cx="7696200" cy="1143000"/>
          </a:xfrm>
        </p:spPr>
        <p:txBody>
          <a:bodyPr/>
          <a:lstStyle/>
          <a:p>
            <a:r>
              <a:rPr lang="nb-NO" dirty="0" err="1"/>
              <a:t>To which extent do you agree with the following statements?</a:t>
            </a:r>
            <a:br>
              <a:rPr lang="nb-NO" dirty="0" err="1"/>
            </a:br>
            <a:endParaRPr lang="nb-N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01C5E0-E866-874F-B4DC-B551FBBFCCAF}"/>
              </a:ext>
            </a:extLst>
          </p:cNvPr>
          <p:cNvSpPr/>
          <p:nvPr/>
        </p:nvSpPr>
        <p:spPr>
          <a:xfrm>
            <a:off x="749714" y="1774552"/>
            <a:ext cx="814276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/>
              <a:t>My studies helped me develop my ability for analytical thinking (91%)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/>
              <a:t>My studies trained me for the process of collecting and processing complex information (83 %)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/>
              <a:t>My studies helped develop my writing abilities (79%)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/>
              <a:t>My studies gave me skills/competency that meets the demans of my professional life (74%)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/>
              <a:t>My studies prepared me in the use of computer as a work tool (65%)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/>
              <a:t>My studies gave me a good practice in oral preparation (60%)</a:t>
            </a:r>
          </a:p>
          <a:p>
            <a:r>
              <a:rPr lang="nb-NO" sz="1000"/>
              <a:t>number in parentese: sum of replies in the categories "agree" and "totally agree"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FCB99E-7FC3-EA46-B3B3-3C68B9910DA0}"/>
              </a:ext>
            </a:extLst>
          </p:cNvPr>
          <p:cNvSpPr txBox="1"/>
          <p:nvPr/>
        </p:nvSpPr>
        <p:spPr>
          <a:xfrm>
            <a:off x="140023" y="1999155"/>
            <a:ext cx="615553" cy="359008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nb-NO" sz="2800">
                <a:solidFill>
                  <a:srgbClr val="00B0F0"/>
                </a:solidFill>
              </a:rPr>
              <a:t>less ← agree </a:t>
            </a:r>
            <a:r>
              <a:rPr lang="nb-NO" sz="2800">
                <a:solidFill>
                  <a:srgbClr val="00B0F0"/>
                </a:solidFill>
                <a:sym typeface="Wingdings" pitchFamily="2" charset="2"/>
              </a:rPr>
              <a:t>→ more</a:t>
            </a:r>
            <a:endParaRPr lang="nb-NO" sz="280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785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88640"/>
            <a:ext cx="7696200" cy="1143000"/>
          </a:xfrm>
        </p:spPr>
        <p:txBody>
          <a:bodyPr/>
          <a:lstStyle/>
          <a:p>
            <a:r>
              <a:rPr lang="nb-NO" dirty="0" err="1"/>
              <a:t>Advice from our phd-alumni I</a:t>
            </a:r>
            <a:endParaRPr lang="nb-NO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36650D6-8DFA-0145-8153-E5540150D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124744"/>
            <a:ext cx="9001000" cy="4763616"/>
          </a:xfrm>
        </p:spPr>
        <p:txBody>
          <a:bodyPr/>
          <a:lstStyle/>
          <a:p>
            <a:r>
              <a:rPr lang="nb-NO"/>
              <a:t>Oral presentation skills and writing abilities are crucial for a successful career</a:t>
            </a:r>
          </a:p>
          <a:p>
            <a:r>
              <a:rPr lang="nb-NO"/>
              <a:t>Be aware that industry is often far behind theoretically but not necessarily when it comes to solving practical problems, which could often be the main issue for a new graduate.</a:t>
            </a:r>
          </a:p>
          <a:p>
            <a:r>
              <a:rPr lang="nb-NO"/>
              <a:t>They should for sure get internationally connected.</a:t>
            </a:r>
          </a:p>
          <a:p>
            <a:r>
              <a:rPr lang="nb-NO"/>
              <a:t>.. how to better at negotiating salary.</a:t>
            </a:r>
          </a:p>
          <a:p>
            <a:r>
              <a:rPr lang="nb-NO"/>
              <a:t>Learn to program!</a:t>
            </a:r>
          </a:p>
          <a:p>
            <a:r>
              <a:rPr lang="nb-NO"/>
              <a:t>A solid basis in statistics is useful for almost every professional area.</a:t>
            </a:r>
          </a:p>
        </p:txBody>
      </p:sp>
    </p:spTree>
    <p:extLst>
      <p:ext uri="{BB962C8B-B14F-4D97-AF65-F5344CB8AC3E}">
        <p14:creationId xmlns:p14="http://schemas.microsoft.com/office/powerpoint/2010/main" val="1056171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36650D6-8DFA-0145-8153-E5540150D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68760"/>
            <a:ext cx="8964488" cy="3888432"/>
          </a:xfrm>
        </p:spPr>
        <p:txBody>
          <a:bodyPr/>
          <a:lstStyle/>
          <a:p>
            <a:r>
              <a:rPr lang="nb-NO" dirty="0"/>
              <a:t>Most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have to do </a:t>
            </a:r>
            <a:r>
              <a:rPr lang="nb-NO" dirty="0" err="1"/>
              <a:t>yourself</a:t>
            </a:r>
            <a:r>
              <a:rPr lang="nb-NO" dirty="0"/>
              <a:t>. If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improve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writing</a:t>
            </a:r>
            <a:r>
              <a:rPr lang="nb-NO" dirty="0"/>
              <a:t> or </a:t>
            </a:r>
            <a:r>
              <a:rPr lang="nb-NO" dirty="0" err="1"/>
              <a:t>ability</a:t>
            </a:r>
            <a:r>
              <a:rPr lang="nb-NO" dirty="0"/>
              <a:t> to present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, </a:t>
            </a:r>
            <a:r>
              <a:rPr lang="nb-NO" dirty="0" err="1"/>
              <a:t>you</a:t>
            </a:r>
            <a:r>
              <a:rPr lang="nb-NO" dirty="0"/>
              <a:t> have to ask for </a:t>
            </a:r>
            <a:r>
              <a:rPr lang="nb-NO" dirty="0" err="1"/>
              <a:t>advise</a:t>
            </a:r>
            <a:r>
              <a:rPr lang="nb-NO" dirty="0"/>
              <a:t>, not </a:t>
            </a:r>
            <a:r>
              <a:rPr lang="nb-NO" dirty="0" err="1"/>
              <a:t>sit</a:t>
            </a:r>
            <a:r>
              <a:rPr lang="nb-NO" dirty="0"/>
              <a:t> </a:t>
            </a:r>
            <a:r>
              <a:rPr lang="nb-NO" dirty="0" err="1"/>
              <a:t>around</a:t>
            </a:r>
            <a:r>
              <a:rPr lang="nb-NO" dirty="0"/>
              <a:t> and </a:t>
            </a:r>
            <a:r>
              <a:rPr lang="nb-NO" dirty="0" err="1"/>
              <a:t>wait</a:t>
            </a:r>
            <a:r>
              <a:rPr lang="nb-NO" dirty="0"/>
              <a:t> for </a:t>
            </a:r>
            <a:r>
              <a:rPr lang="nb-NO" dirty="0" err="1"/>
              <a:t>someone</a:t>
            </a:r>
            <a:r>
              <a:rPr lang="nb-NO" dirty="0"/>
              <a:t> (</a:t>
            </a:r>
            <a:r>
              <a:rPr lang="nb-NO" dirty="0" err="1"/>
              <a:t>your</a:t>
            </a:r>
            <a:r>
              <a:rPr lang="nb-NO" dirty="0"/>
              <a:t> supervisor) to </a:t>
            </a:r>
            <a:r>
              <a:rPr lang="nb-NO" dirty="0" err="1"/>
              <a:t>discover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weaknesses</a:t>
            </a:r>
            <a:r>
              <a:rPr lang="nb-NO" dirty="0"/>
              <a:t> (</a:t>
            </a:r>
            <a:r>
              <a:rPr lang="nb-NO" dirty="0" err="1"/>
              <a:t>it's</a:t>
            </a:r>
            <a:r>
              <a:rPr lang="nb-NO" dirty="0"/>
              <a:t> a bit hard to </a:t>
            </a:r>
            <a:r>
              <a:rPr lang="nb-NO" dirty="0" err="1"/>
              <a:t>call</a:t>
            </a:r>
            <a:r>
              <a:rPr lang="nb-NO" dirty="0"/>
              <a:t> it </a:t>
            </a:r>
            <a:r>
              <a:rPr lang="nb-NO" dirty="0" err="1"/>
              <a:t>weakness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anyway</a:t>
            </a:r>
            <a:r>
              <a:rPr lang="nb-NO" dirty="0"/>
              <a:t>) and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.</a:t>
            </a:r>
          </a:p>
          <a:p>
            <a:r>
              <a:rPr lang="nb-NO" dirty="0" err="1"/>
              <a:t>PhD</a:t>
            </a:r>
            <a:r>
              <a:rPr lang="nb-NO" dirty="0"/>
              <a:t> students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job</a:t>
            </a:r>
            <a:r>
              <a:rPr lang="nb-NO" dirty="0"/>
              <a:t> </a:t>
            </a:r>
            <a:r>
              <a:rPr lang="nb-NO" dirty="0" err="1"/>
              <a:t>opportunities</a:t>
            </a:r>
            <a:r>
              <a:rPr lang="nb-NO" dirty="0"/>
              <a:t> in </a:t>
            </a:r>
            <a:r>
              <a:rPr lang="nb-NO" dirty="0" err="1"/>
              <a:t>industry</a:t>
            </a:r>
            <a:r>
              <a:rPr lang="nb-NO" dirty="0"/>
              <a:t> and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prepared</a:t>
            </a:r>
            <a:r>
              <a:rPr lang="nb-NO" dirty="0"/>
              <a:t> for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jobs</a:t>
            </a:r>
            <a:r>
              <a:rPr lang="nb-NO" dirty="0"/>
              <a:t> as </a:t>
            </a:r>
            <a:r>
              <a:rPr lang="nb-NO" dirty="0" err="1"/>
              <a:t>well</a:t>
            </a:r>
            <a:r>
              <a:rPr lang="nb-NO" dirty="0"/>
              <a:t> and not just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limited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permanent </a:t>
            </a:r>
            <a:r>
              <a:rPr lang="nb-NO" dirty="0" err="1"/>
              <a:t>academic</a:t>
            </a:r>
            <a:r>
              <a:rPr lang="nb-NO" dirty="0"/>
              <a:t> </a:t>
            </a:r>
            <a:r>
              <a:rPr lang="nb-NO" dirty="0" err="1"/>
              <a:t>jobs</a:t>
            </a:r>
            <a:r>
              <a:rPr lang="nb-NO" dirty="0"/>
              <a:t>. Tell </a:t>
            </a:r>
            <a:r>
              <a:rPr lang="nb-NO" dirty="0" err="1"/>
              <a:t>them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jobs</a:t>
            </a:r>
            <a:r>
              <a:rPr lang="nb-NO" dirty="0"/>
              <a:t> </a:t>
            </a:r>
            <a:r>
              <a:rPr lang="nb-NO" dirty="0" err="1"/>
              <a:t>available</a:t>
            </a:r>
            <a:r>
              <a:rPr lang="nb-NO" dirty="0"/>
              <a:t> vs.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phds</a:t>
            </a:r>
            <a:r>
              <a:rPr lang="nb-NO" dirty="0"/>
              <a:t> and </a:t>
            </a:r>
            <a:r>
              <a:rPr lang="nb-NO" dirty="0" err="1"/>
              <a:t>postdocs</a:t>
            </a:r>
            <a:r>
              <a:rPr lang="nb-NO" dirty="0"/>
              <a:t>!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7696200" cy="1143000"/>
          </a:xfrm>
        </p:spPr>
        <p:txBody>
          <a:bodyPr/>
          <a:lstStyle/>
          <a:p>
            <a:r>
              <a:rPr lang="nb-NO" dirty="0" err="1"/>
              <a:t>Advice from our phd-alumni II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733765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602</TotalTime>
  <Words>1240</Words>
  <Application>Microsoft Macintosh PowerPoint</Application>
  <PresentationFormat>On-screen Show (4:3)</PresentationFormat>
  <Paragraphs>216</Paragraphs>
  <Slides>24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ヒラギノ角ゴ Pro W3</vt:lpstr>
      <vt:lpstr>Arial</vt:lpstr>
      <vt:lpstr>Wingdings</vt:lpstr>
      <vt:lpstr>Blank Presentation</vt:lpstr>
      <vt:lpstr>Career course #thinkcareer 12 November 2021</vt:lpstr>
      <vt:lpstr>Choose a box</vt:lpstr>
      <vt:lpstr>Some general results for Norwegian phd candidates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«fun facts»</vt:lpstr>
      <vt:lpstr>...but still, they are happy!</vt:lpstr>
      <vt:lpstr>...but still, they are happy!</vt:lpstr>
      <vt:lpstr>What about our own alumni?</vt:lpstr>
      <vt:lpstr>Most important results</vt:lpstr>
      <vt:lpstr>Our phd-alumni divided into boxes</vt:lpstr>
      <vt:lpstr>Respondees from what subject area?</vt:lpstr>
      <vt:lpstr>where do they work?</vt:lpstr>
      <vt:lpstr>PowerPoint Presentation</vt:lpstr>
      <vt:lpstr>PowerPoint Presentation</vt:lpstr>
      <vt:lpstr>PowerPoint Presentation</vt:lpstr>
      <vt:lpstr>How important are the following job characteristics for you? </vt:lpstr>
      <vt:lpstr>To which extent do you agree with the following statements? </vt:lpstr>
      <vt:lpstr>Advice from our phd-alumni I</vt:lpstr>
      <vt:lpstr>Advice from our phd-alumni II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Elisabeth H. Seland</cp:lastModifiedBy>
  <cp:revision>43</cp:revision>
  <dcterms:created xsi:type="dcterms:W3CDTF">2018-05-02T09:52:26Z</dcterms:created>
  <dcterms:modified xsi:type="dcterms:W3CDTF">2021-11-12T06:26:06Z</dcterms:modified>
  <cp:category/>
</cp:coreProperties>
</file>