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6" r:id="rId6"/>
    <p:sldId id="264" r:id="rId7"/>
    <p:sldId id="265" r:id="rId8"/>
    <p:sldId id="267" r:id="rId9"/>
    <p:sldId id="266" r:id="rId10"/>
    <p:sldId id="268" r:id="rId11"/>
    <p:sldId id="270" r:id="rId12"/>
    <p:sldId id="259" r:id="rId13"/>
    <p:sldId id="260" r:id="rId14"/>
    <p:sldId id="269" r:id="rId15"/>
    <p:sldId id="262" r:id="rId1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5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UiO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UiO Full Width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UiO Full Width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Highligh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Highligh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699" r:id="rId5"/>
    <p:sldLayoutId id="2147483698" r:id="rId6"/>
    <p:sldLayoutId id="2147483700" r:id="rId7"/>
    <p:sldLayoutId id="2147483720" r:id="rId8"/>
    <p:sldLayoutId id="2147483719" r:id="rId9"/>
    <p:sldLayoutId id="2147483721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7" r="24257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432FE-F331-4FDC-9DA9-98409CBA85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6EBAC3-F9F4-4458-B3DD-54751366B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Career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E41B6BF-0D40-45BE-B47A-4BF7C416D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Jørgen Vold Rennemo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AE2526-48A1-46C4-A342-818C26FD16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Associate Professor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2FE745-6680-4164-9CA9-E4BF27A0C1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Department of </a:t>
            </a:r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9B07636-3CC1-453E-8A61-C603911C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11.11.2021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0C228CB-B72C-497D-BC1A-F6D182B55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64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95"/>
    </mc:Choice>
    <mc:Fallback>
      <p:transition spd="slow" advTm="4629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8" r="15237"/>
          <a:stretch/>
        </p:blipFill>
        <p:spPr>
          <a:xfrm>
            <a:off x="7659097" y="371517"/>
            <a:ext cx="4152736" cy="5325999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9"/>
          </p:nvPr>
        </p:nvSpPr>
        <p:spPr>
          <a:xfrm>
            <a:off x="2769855" y="2392019"/>
            <a:ext cx="5715831" cy="4354559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2010: BSc/MSc </a:t>
            </a:r>
            <a:r>
              <a:rPr lang="en-GB" dirty="0" smtClean="0"/>
              <a:t>degree here        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84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03"/>
    </mc:Choice>
    <mc:Fallback>
      <p:transition spd="slow" advTm="1130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" r="31557"/>
          <a:stretch/>
        </p:blipFill>
        <p:spPr>
          <a:xfrm>
            <a:off x="7668000" y="268868"/>
            <a:ext cx="4140000" cy="5325998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/>
          <p:cNvSpPr>
            <a:spLocks noGrp="1"/>
          </p:cNvSpPr>
          <p:nvPr>
            <p:ph sz="half" idx="29"/>
          </p:nvPr>
        </p:nvSpPr>
        <p:spPr>
          <a:xfrm>
            <a:off x="1181358" y="1888622"/>
            <a:ext cx="6804402" cy="435455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2011-2015: PhD </a:t>
            </a:r>
            <a:r>
              <a:rPr lang="en-GB" dirty="0" smtClean="0"/>
              <a:t>(Imperial College London)  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</a:p>
          <a:p>
            <a:pPr marL="0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GB" dirty="0" smtClean="0">
                <a:sym typeface="Wingdings" panose="05000000000000000000" pitchFamily="2" charset="2"/>
              </a:rPr>
              <a:t>Thesis in algebraic geometry on</a:t>
            </a:r>
          </a:p>
          <a:p>
            <a:pPr marL="0" indent="0">
              <a:buNone/>
            </a:pPr>
            <a:r>
              <a:rPr lang="en-GB" sz="2000" i="1" dirty="0" smtClean="0">
                <a:sym typeface="Wingdings" panose="05000000000000000000" pitchFamily="2" charset="2"/>
              </a:rPr>
              <a:t>The homological projective dual of Sym^2 P(V)</a:t>
            </a:r>
            <a:endParaRPr lang="en-GB" sz="2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8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598"/>
    </mc:Choice>
    <mc:Fallback>
      <p:transition spd="slow" advTm="5059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66" y="130085"/>
            <a:ext cx="10214693" cy="66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2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341"/>
    </mc:Choice>
    <mc:Fallback>
      <p:transition spd="slow" advTm="3134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r="1325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half" idx="29"/>
          </p:nvPr>
        </p:nvSpPr>
        <p:spPr>
          <a:xfrm>
            <a:off x="2862112" y="1888622"/>
            <a:ext cx="5715831" cy="4354559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2015-2017: Postdoc (</a:t>
            </a:r>
            <a:r>
              <a:rPr lang="en-GB" dirty="0" smtClean="0"/>
              <a:t>Oxford)    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19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08"/>
    </mc:Choice>
    <mc:Fallback>
      <p:transition spd="slow" advTm="1970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 r="27912"/>
          <a:stretch/>
        </p:blipFill>
        <p:spPr>
          <a:xfrm>
            <a:off x="7635832" y="323893"/>
            <a:ext cx="4176000" cy="532599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half" idx="29"/>
          </p:nvPr>
        </p:nvSpPr>
        <p:spPr>
          <a:xfrm>
            <a:off x="4438363" y="1382655"/>
            <a:ext cx="5715831" cy="435455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2017-2020: Postdoc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68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54"/>
    </mc:Choice>
    <mc:Fallback>
      <p:transition spd="slow" advTm="1715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 r="27912"/>
          <a:stretch/>
        </p:blipFill>
        <p:spPr>
          <a:xfrm>
            <a:off x="7635832" y="323893"/>
            <a:ext cx="4176000" cy="532599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half" idx="29"/>
          </p:nvPr>
        </p:nvSpPr>
        <p:spPr>
          <a:xfrm>
            <a:off x="3097243" y="1295332"/>
            <a:ext cx="5715831" cy="435455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2021-???: Associate professor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191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53"/>
    </mc:Choice>
    <mc:Fallback>
      <p:transition spd="slow" advTm="1205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“My career plan”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GB" sz="2800" dirty="0" smtClean="0"/>
              <a:t>Goal: Get to do mathematics research</a:t>
            </a:r>
          </a:p>
          <a:p>
            <a:endParaRPr lang="en-GB" sz="2800" dirty="0" smtClean="0"/>
          </a:p>
          <a:p>
            <a:r>
              <a:rPr lang="en-GB" sz="2800" dirty="0" smtClean="0"/>
              <a:t>Strategy: Do mathematics research</a:t>
            </a:r>
          </a:p>
          <a:p>
            <a:r>
              <a:rPr lang="en-GB" sz="2800" dirty="0"/>
              <a:t>	</a:t>
            </a:r>
            <a:r>
              <a:rPr lang="en-GB" sz="2800" dirty="0" smtClean="0"/>
              <a:t>	Find a result, prove it, write it down, share it</a:t>
            </a:r>
          </a:p>
          <a:p>
            <a:r>
              <a:rPr lang="en-GB" sz="2800" dirty="0" smtClean="0"/>
              <a:t>The postdoc cycle</a:t>
            </a:r>
          </a:p>
          <a:p>
            <a:r>
              <a:rPr lang="en-GB" sz="2800" dirty="0" smtClean="0"/>
              <a:t>Apply for many jobs, get rejected for many jobs</a:t>
            </a:r>
          </a:p>
          <a:p>
            <a:r>
              <a:rPr lang="en-GB" sz="2800" dirty="0" smtClean="0"/>
              <a:t>Apply for several grants, get rejected for several grants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9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981"/>
    </mc:Choice>
    <mc:Fallback>
      <p:transition spd="slow" advTm="13498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Academic job applications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GB" sz="2800" dirty="0" smtClean="0"/>
              <a:t>CV/publication list</a:t>
            </a:r>
          </a:p>
          <a:p>
            <a:r>
              <a:rPr lang="en-GB" sz="2800" dirty="0" smtClean="0"/>
              <a:t>Reference letters</a:t>
            </a:r>
          </a:p>
          <a:p>
            <a:r>
              <a:rPr lang="en-GB" sz="2800" dirty="0"/>
              <a:t>Research </a:t>
            </a:r>
            <a:r>
              <a:rPr lang="en-GB" sz="2800" dirty="0" smtClean="0"/>
              <a:t>statement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Interviews: They happen.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82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388"/>
    </mc:Choice>
    <mc:Fallback>
      <p:transition spd="slow" advTm="16138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grants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GB" sz="2800" dirty="0" smtClean="0"/>
              <a:t>Asking som</a:t>
            </a:r>
            <a:r>
              <a:rPr lang="en-GB" sz="2800" dirty="0" smtClean="0"/>
              <a:t>e grant agency </a:t>
            </a:r>
            <a:r>
              <a:rPr lang="en-GB" sz="2800" dirty="0" smtClean="0"/>
              <a:t>for funding for 2-4 years </a:t>
            </a:r>
          </a:p>
          <a:p>
            <a:r>
              <a:rPr lang="en-GB" sz="2800" dirty="0" smtClean="0"/>
              <a:t>“Create your own position”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Difficult, time consuming, competitive</a:t>
            </a:r>
          </a:p>
          <a:p>
            <a:r>
              <a:rPr lang="en-GB" sz="2800" dirty="0"/>
              <a:t>H</a:t>
            </a:r>
            <a:r>
              <a:rPr lang="en-GB" sz="2800" dirty="0" smtClean="0"/>
              <a:t>igh reward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2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70"/>
    </mc:Choice>
    <mc:Fallback>
      <p:transition spd="slow" advTm="8977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Best career tip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pPr algn="ctr"/>
            <a:endParaRPr lang="en-GB" sz="4800" dirty="0" smtClean="0"/>
          </a:p>
          <a:p>
            <a:pPr algn="ctr"/>
            <a:endParaRPr lang="en-GB" sz="4800" dirty="0"/>
          </a:p>
          <a:p>
            <a:pPr algn="ctr"/>
            <a:r>
              <a:rPr lang="en-GB" sz="4800" dirty="0" smtClean="0"/>
              <a:t>Travel(?)</a:t>
            </a:r>
            <a:endParaRPr lang="en-GB" sz="4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959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35"/>
    </mc:Choice>
    <mc:Fallback>
      <p:transition spd="slow" advTm="3253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" id="{ECDA1C7A-B1F5-4BA3-9699-1C7975CBBA30}" vid="{62A3892F-3258-40C7-A157-01FB85EBDA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JAJEJYK5CVUX-448798232-21</_dlc_DocId>
    <_dlc_DocIdUrl xmlns="e5e35b8c-bb2a-40e7-acd7-beed1d1f14b8">
      <Url>https://uio.sharepoint.com/sites/GrafiskUttrykk/_layouts/15/DocIdRedir.aspx?ID=JAJEJYK5CVUX-448798232-21</Url>
      <Description>JAJEJYK5CVUX-448798232-21</Description>
    </_dlc_DocIdUrl>
  </documentManagement>
</p:properties>
</file>

<file path=customXml/itemProps1.xml><?xml version="1.0" encoding="utf-8"?>
<ds:datastoreItem xmlns:ds="http://schemas.openxmlformats.org/officeDocument/2006/customXml" ds:itemID="{70F1C286-2139-4BD3-8287-35936CA7AD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482CAD-727C-4AE1-8FFC-BF541C85793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openxmlformats.org/package/2006/metadata/core-properties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</Template>
  <TotalTime>533</TotalTime>
  <Words>132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Think Career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“My career plan”</vt:lpstr>
      <vt:lpstr>Academic job applications</vt:lpstr>
      <vt:lpstr>Research grants</vt:lpstr>
      <vt:lpstr>Best career tip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Career</dc:title>
  <dc:creator>Jørgen Vold Rennemo</dc:creator>
  <cp:lastModifiedBy>Jørgen Rennemo</cp:lastModifiedBy>
  <cp:revision>23</cp:revision>
  <dcterms:created xsi:type="dcterms:W3CDTF">2021-11-09T08:25:07Z</dcterms:created>
  <dcterms:modified xsi:type="dcterms:W3CDTF">2021-11-11T12:50:44Z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27bb76fe-fa39-4ddb-b8e4-3a1233c00101</vt:lpwstr>
  </property>
</Properties>
</file>