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59" r:id="rId9"/>
    <p:sldId id="260" r:id="rId10"/>
    <p:sldId id="262" r:id="rId11"/>
    <p:sldId id="263" r:id="rId12"/>
    <p:sldId id="264" r:id="rId13"/>
    <p:sldId id="270" r:id="rId14"/>
    <p:sldId id="265" r:id="rId1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12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21" name="Brødtekst nivå 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22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telteks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Titteltekst</a:t>
            </a:r>
          </a:p>
        </p:txBody>
      </p:sp>
      <p:sp>
        <p:nvSpPr>
          <p:cNvPr id="30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3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39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0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48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58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telteks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Titteltekst</a:t>
            </a:r>
          </a:p>
        </p:txBody>
      </p:sp>
      <p:sp>
        <p:nvSpPr>
          <p:cNvPr id="73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telteks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Titteltekst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85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teks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Titteltekst</a:t>
            </a:r>
          </a:p>
        </p:txBody>
      </p:sp>
      <p:sp>
        <p:nvSpPr>
          <p:cNvPr id="3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505418" y="6414760"/>
            <a:ext cx="181382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xfrm>
            <a:off x="664369" y="1400175"/>
            <a:ext cx="7793831" cy="22002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352043">
              <a:defRPr sz="3387">
                <a:solidFill>
                  <a:srgbClr val="0000FF"/>
                </a:solidFill>
              </a:defRPr>
            </a:pPr>
            <a:r>
              <a:rPr sz="4000" dirty="0"/>
              <a:t>SM</a:t>
            </a:r>
            <a:r>
              <a:rPr lang="nb-NO" sz="4000" dirty="0"/>
              <a:t>R</a:t>
            </a:r>
            <a:br>
              <a:rPr dirty="0"/>
            </a:br>
            <a:r>
              <a:rPr sz="3600" dirty="0"/>
              <a:t>Stochastic Modelling, Statistics and Risk Analysis</a:t>
            </a:r>
            <a:br>
              <a:rPr sz="3003" dirty="0"/>
            </a:br>
            <a:endParaRPr sz="3003" dirty="0"/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400"/>
              </a:spcBef>
              <a:defRPr sz="2000">
                <a:solidFill>
                  <a:srgbClr val="660066"/>
                </a:solidFill>
              </a:defRPr>
            </a:pPr>
            <a:r>
              <a:rPr lang="nb-NO" sz="2800" dirty="0"/>
              <a:t>Direction FFR</a:t>
            </a:r>
          </a:p>
          <a:p>
            <a:pPr>
              <a:lnSpc>
                <a:spcPct val="80000"/>
              </a:lnSpc>
              <a:spcBef>
                <a:spcPts val="400"/>
              </a:spcBef>
              <a:defRPr sz="2000">
                <a:solidFill>
                  <a:srgbClr val="660066"/>
                </a:solidFill>
              </a:defRPr>
            </a:pPr>
            <a:endParaRPr sz="1200" dirty="0"/>
          </a:p>
          <a:p>
            <a:pPr>
              <a:lnSpc>
                <a:spcPct val="80000"/>
              </a:lnSpc>
              <a:spcBef>
                <a:spcPts val="200"/>
              </a:spcBef>
              <a:defRPr sz="1200">
                <a:solidFill>
                  <a:srgbClr val="000000"/>
                </a:solidFill>
              </a:defRPr>
            </a:pPr>
            <a:r>
              <a:rPr sz="1800" dirty="0"/>
              <a:t>Frank Proske</a:t>
            </a:r>
          </a:p>
          <a:p>
            <a:pPr>
              <a:lnSpc>
                <a:spcPct val="80000"/>
              </a:lnSpc>
              <a:spcBef>
                <a:spcPts val="200"/>
              </a:spcBef>
              <a:defRPr sz="1200">
                <a:solidFill>
                  <a:srgbClr val="000000"/>
                </a:solidFill>
              </a:defRPr>
            </a:pPr>
            <a:r>
              <a:rPr sz="1800" dirty="0"/>
              <a:t>Professor </a:t>
            </a:r>
          </a:p>
          <a:p>
            <a:pPr>
              <a:lnSpc>
                <a:spcPct val="80000"/>
              </a:lnSpc>
              <a:spcBef>
                <a:spcPts val="200"/>
              </a:spcBef>
              <a:defRPr sz="1200">
                <a:solidFill>
                  <a:srgbClr val="000000"/>
                </a:solidFill>
              </a:defRPr>
            </a:pPr>
            <a:r>
              <a:rPr sz="1800" dirty="0"/>
              <a:t>Risk and Stochastics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FF"/>
                </a:solidFill>
              </a:defRPr>
            </a:pPr>
            <a:r>
              <a:rPr dirty="0"/>
              <a:t>FFR – </a:t>
            </a:r>
            <a:r>
              <a:rPr dirty="0" err="1"/>
              <a:t>Finans</a:t>
            </a:r>
            <a:r>
              <a:rPr dirty="0"/>
              <a:t>, </a:t>
            </a:r>
            <a:r>
              <a:rPr dirty="0" err="1"/>
              <a:t>Forsikring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Risiko</a:t>
            </a:r>
            <a:endParaRPr dirty="0"/>
          </a:p>
        </p:txBody>
      </p:sp>
      <p:sp>
        <p:nvSpPr>
          <p:cNvPr id="9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951684"/>
            <a:ext cx="8229600" cy="4174479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ts val="600"/>
              </a:spcBef>
              <a:defRPr sz="2500"/>
            </a:pPr>
            <a:r>
              <a:rPr sz="2800" dirty="0"/>
              <a:t>Risk: an event or action that may adversely affect an organization’s ability to achieve its goals and execute its strategies.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500"/>
            </a:pPr>
            <a:r>
              <a:rPr sz="2800" dirty="0"/>
              <a:t>Risks generated from the environment or from human activities are everywhere and we must learn to take care of.</a:t>
            </a:r>
            <a:r>
              <a:rPr dirty="0"/>
              <a:t> </a:t>
            </a:r>
            <a:endParaRPr sz="2900"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500"/>
            </a:pPr>
            <a:r>
              <a:rPr sz="2800" dirty="0"/>
              <a:t>It is a daily challenge for those working in finance, insurance, energy or reliability engineering.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500"/>
            </a:pPr>
            <a:r>
              <a:rPr sz="2800" dirty="0"/>
              <a:t>A good understanding of risk (measurement and management) is very important in decision making processes.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dirty="0"/>
              <a:t>Structure: 3 specializations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Content Placeholder 2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4525963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lnSpc>
                    <a:spcPct val="80000"/>
                  </a:lnSpc>
                  <a:spcBef>
                    <a:spcPts val="600"/>
                  </a:spcBef>
                  <a:buSzTx/>
                  <a:buNone/>
                  <a:defRPr sz="2900"/>
                </a:pPr>
                <a:r>
                  <a:rPr dirty="0"/>
                  <a:t>One or all? </a:t>
                </a:r>
              </a:p>
              <a:p>
                <a:pPr marL="0" indent="0">
                  <a:lnSpc>
                    <a:spcPct val="80000"/>
                  </a:lnSpc>
                  <a:spcBef>
                    <a:spcPts val="500"/>
                  </a:spcBef>
                  <a:buSzTx/>
                  <a:buNone/>
                  <a:defRPr sz="2200"/>
                </a:pPr>
                <a:r>
                  <a:rPr dirty="0"/>
                  <a:t>This depends on your interests and  specialization possibilities</a:t>
                </a:r>
                <a:endParaRPr sz="2900" dirty="0"/>
              </a:p>
              <a:p>
                <a:pPr marL="857250" lvl="1" indent="-457200">
                  <a:lnSpc>
                    <a:spcPct val="80000"/>
                  </a:lnSpc>
                  <a:spcBef>
                    <a:spcPts val="600"/>
                  </a:spcBef>
                  <a:defRPr sz="1800"/>
                </a:pPr>
                <a:endParaRPr sz="2900" dirty="0"/>
              </a:p>
              <a:p>
                <a:pPr marL="0" lvl="1" indent="400050">
                  <a:lnSpc>
                    <a:spcPct val="80000"/>
                  </a:lnSpc>
                  <a:spcBef>
                    <a:spcPts val="400"/>
                  </a:spcBef>
                  <a:buSzTx/>
                  <a:buNone/>
                  <a:defRPr sz="1800">
                    <a:solidFill>
                      <a:srgbClr val="0000FF"/>
                    </a:solidFill>
                  </a:defRPr>
                </a:pPr>
                <a:r>
                  <a:rPr dirty="0"/>
                  <a:t>MATHEMATICAL FINANCE AND ENERGY</a:t>
                </a:r>
                <a:endParaRPr sz="2000" dirty="0"/>
              </a:p>
              <a:p>
                <a:pPr marL="0" lvl="1" indent="400050">
                  <a:lnSpc>
                    <a:spcPct val="80000"/>
                  </a:lnSpc>
                  <a:spcBef>
                    <a:spcPts val="400"/>
                  </a:spcBef>
                  <a:buSzTx/>
                  <a:buNone/>
                  <a:defRPr sz="1800">
                    <a:solidFill>
                      <a:srgbClr val="0000FF"/>
                    </a:solidFill>
                  </a:defRPr>
                </a:pPr>
                <a:r>
                  <a:rPr dirty="0"/>
                  <a:t>INSURANCE</a:t>
                </a:r>
                <a:endParaRPr sz="2500" dirty="0"/>
              </a:p>
              <a:p>
                <a:pPr marL="0" lvl="1" indent="400050">
                  <a:lnSpc>
                    <a:spcPct val="80000"/>
                  </a:lnSpc>
                  <a:spcBef>
                    <a:spcPts val="400"/>
                  </a:spcBef>
                  <a:buSzTx/>
                  <a:buNone/>
                  <a:defRPr sz="1800">
                    <a:solidFill>
                      <a:srgbClr val="0000FF"/>
                    </a:solidFill>
                  </a:defRPr>
                </a:pPr>
                <a:r>
                  <a:rPr dirty="0"/>
                  <a:t>RISK AND RELIABILITY ANALYSIS</a:t>
                </a:r>
                <a:endParaRPr sz="2500" dirty="0"/>
              </a:p>
              <a:p>
                <a:pPr marL="0" indent="0">
                  <a:lnSpc>
                    <a:spcPct val="80000"/>
                  </a:lnSpc>
                  <a:spcBef>
                    <a:spcPts val="600"/>
                  </a:spcBef>
                  <a:buSzTx/>
                  <a:buNone/>
                  <a:defRPr sz="1400"/>
                </a:pPr>
                <a:endParaRPr sz="2500" dirty="0"/>
              </a:p>
              <a:p>
                <a:pPr marL="0" indent="0">
                  <a:lnSpc>
                    <a:spcPct val="80000"/>
                  </a:lnSpc>
                  <a:spcBef>
                    <a:spcPts val="500"/>
                  </a:spcBef>
                  <a:buSzTx/>
                  <a:buNone/>
                  <a:defRPr sz="2200"/>
                </a:pPr>
                <a:r>
                  <a:rPr dirty="0"/>
                  <a:t>All directions have some compulsory courses, and some elective courses. You can combine them! Feel free to talk to us.</a:t>
                </a:r>
                <a:endParaRPr sz="2900" dirty="0"/>
              </a:p>
              <a:p>
                <a:pPr marL="0" indent="0">
                  <a:lnSpc>
                    <a:spcPct val="80000"/>
                  </a:lnSpc>
                  <a:spcBef>
                    <a:spcPts val="600"/>
                  </a:spcBef>
                  <a:buSzTx/>
                  <a:buNone/>
                  <a:defRPr sz="2400"/>
                </a:pPr>
                <a:endParaRPr sz="2900" dirty="0"/>
              </a:p>
              <a:p>
                <a:pPr marL="0" indent="0">
                  <a:lnSpc>
                    <a:spcPct val="80000"/>
                  </a:lnSpc>
                  <a:spcBef>
                    <a:spcPts val="500"/>
                  </a:spcBef>
                  <a:buSzTx/>
                  <a:buNone/>
                  <a:defRPr sz="2200"/>
                </a:pPr>
                <a:r>
                  <a:rPr dirty="0"/>
                  <a:t>Total:	 120 study points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60 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𝑐𝑜𝑢𝑟𝑠𝑒𝑠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+60 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𝑚𝑎𝑠𝑡𝑒𝑟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𝑡h𝑒𝑠𝑖𝑠</m:t>
                            </m:r>
                          </m:e>
                          <m:e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90 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𝑐𝑜𝑢𝑟𝑠𝑒𝑠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+30 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𝑚𝑎𝑠𝑡𝑒𝑟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𝑡h𝑒𝑠𝑖𝑠</m:t>
                            </m:r>
                          </m:e>
                        </m:eqArr>
                      </m:e>
                    </m:d>
                  </m:oMath>
                </a14:m>
                <a:endParaRPr sz="2400" dirty="0"/>
              </a:p>
              <a:p>
                <a:pPr marL="0" indent="0">
                  <a:lnSpc>
                    <a:spcPct val="80000"/>
                  </a:lnSpc>
                  <a:spcBef>
                    <a:spcPts val="500"/>
                  </a:spcBef>
                  <a:buSzTx/>
                  <a:buNone/>
                  <a:defRPr sz="2200"/>
                </a:pPr>
                <a:r>
                  <a:rPr dirty="0"/>
                  <a:t>		</a:t>
                </a:r>
              </a:p>
            </p:txBody>
          </p:sp>
        </mc:Choice>
        <mc:Fallback xmlns="">
          <p:sp>
            <p:nvSpPr>
              <p:cNvPr id="101" name="Conten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4525963"/>
              </a:xfrm>
              <a:prstGeom prst="rect">
                <a:avLst/>
              </a:prstGeom>
              <a:blipFill>
                <a:blip r:embed="rId2"/>
                <a:stretch>
                  <a:fillRect l="-2148" t="-3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E29A-9AF7-12D2-03FB-AE68F5398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none" baseline="0" dirty="0">
                <a:solidFill>
                  <a:srgbClr val="0000FF"/>
                </a:solidFill>
                <a:latin typeface="Calibri" panose="020F0502020204030204" pitchFamily="34" charset="0"/>
              </a:rPr>
              <a:t>Mathematical Courses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0548C4-3202-1792-93EE-B72D0913D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194" y="1328738"/>
            <a:ext cx="8279606" cy="4900612"/>
          </a:xfrm>
        </p:spPr>
        <p:txBody>
          <a:bodyPr>
            <a:normAutofit lnSpcReduction="10000"/>
          </a:bodyPr>
          <a:lstStyle/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MAT4720 Stochastic Analysis and Stochastic Differential Equations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MAT4710 Probability Theory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MAT4790 Stochastic Filtering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MAT4740 </a:t>
            </a:r>
            <a:r>
              <a:rPr lang="en-US" sz="2800" u="non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Malliavin</a:t>
            </a:r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Calculus and Applications to Finance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STK4550 Extreme Value Statistics and large Deviations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MAT4760 Advanced Mathematical Methods in Finance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Courses in Functional Analysis, Partial Differential Equations and Machine Learning</a:t>
            </a:r>
          </a:p>
          <a:p>
            <a:endParaRPr lang="en-US" sz="2800" u="non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u="non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454272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91852-BC25-7093-D390-C37E518CD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none" baseline="0" dirty="0">
                <a:solidFill>
                  <a:srgbClr val="0000FF"/>
                </a:solidFill>
                <a:latin typeface="Calibri" panose="020F0502020204030204" pitchFamily="34" charset="0"/>
              </a:rPr>
              <a:t>Finance &amp; Energy Courses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1CC65-E5AE-7310-29FB-70D98C612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619" y="1600200"/>
            <a:ext cx="8308181" cy="3700463"/>
          </a:xfrm>
        </p:spPr>
        <p:txBody>
          <a:bodyPr>
            <a:normAutofit/>
          </a:bodyPr>
          <a:lstStyle/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STK-MAT4700 Introduction to Mathematical Finance and Investment Theory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MAT4770 Stochastic Modelling in Energy and Commodity Markets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MAT4750 Mathematical Finance: Modelling and Risk Management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STK4530 Interest Rate Modelling via SPDEs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840337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0BDB8-F359-5C5C-8FCA-21525E32E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none" baseline="0" dirty="0">
                <a:solidFill>
                  <a:srgbClr val="0000FF"/>
                </a:solidFill>
                <a:latin typeface="Calibri" panose="020F0502020204030204" pitchFamily="34" charset="0"/>
              </a:rPr>
              <a:t>Insurance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B06F5-9C16-4039-755C-BD86B6AB8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194" y="1600201"/>
            <a:ext cx="8279606" cy="2971800"/>
          </a:xfrm>
        </p:spPr>
        <p:txBody>
          <a:bodyPr>
            <a:normAutofit/>
          </a:bodyPr>
          <a:lstStyle/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STK4505 Problems and Methods in Actuarial Science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STK4540 Non-Life Insurance Mathematics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STK4500 Life Insurance and Finance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6337010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3CFB-8464-1301-4622-A91E2D13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R</a:t>
            </a:r>
            <a:r>
              <a:rPr lang="en-US" u="none" baseline="0" dirty="0">
                <a:solidFill>
                  <a:srgbClr val="0000FF"/>
                </a:solidFill>
                <a:latin typeface="Calibri" panose="020F0502020204030204" pitchFamily="34" charset="0"/>
              </a:rPr>
              <a:t>isk and Reliability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F50C6-61AD-DCDA-1EE4-14DFF011A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4331" y="1600200"/>
            <a:ext cx="8322469" cy="2143125"/>
          </a:xfrm>
        </p:spPr>
        <p:txBody>
          <a:bodyPr>
            <a:normAutofit/>
          </a:bodyPr>
          <a:lstStyle/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STK4405 Introduction to Risk and Reliability Analysis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STK4400 Risk and Reliability 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912029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dirty="0"/>
              <a:t>Master thesis</a:t>
            </a:r>
          </a:p>
        </p:txBody>
      </p:sp>
      <p:sp>
        <p:nvSpPr>
          <p:cNvPr id="10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 err="1"/>
              <a:t>Financ</a:t>
            </a:r>
            <a:r>
              <a:rPr lang="nb-NO" sz="2400" dirty="0"/>
              <a:t>e</a:t>
            </a:r>
            <a:r>
              <a:rPr sz="2400" dirty="0"/>
              <a:t> and Insurance: financial derivatives, bonds and interest rates, and model analysis.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Commodity markets, energy markets, freight markets</a:t>
            </a:r>
            <a:r>
              <a:rPr lang="nb-NO" sz="2400" dirty="0"/>
              <a:t>.</a:t>
            </a:r>
            <a:endParaRPr sz="2400" dirty="0"/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Environmental risk factors into market prices.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Risk measures and monetary risk evaluations.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Insurance: Solvency II.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Reservoir production, performance, reliability of components.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Modeling, hedging, optimization</a:t>
            </a:r>
            <a:r>
              <a:rPr dirty="0"/>
              <a:t>.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Numerical methods (stochastic and deterministic).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/>
            </a:pPr>
            <a:r>
              <a:rPr sz="2400" dirty="0"/>
              <a:t>Machine learning and applications</a:t>
            </a:r>
          </a:p>
          <a:p>
            <a:pPr marL="0" indent="0" defTabSz="425195">
              <a:lnSpc>
                <a:spcPct val="80000"/>
              </a:lnSpc>
              <a:spcBef>
                <a:spcPts val="400"/>
              </a:spcBef>
              <a:buSzTx/>
              <a:buNone/>
              <a:defRPr sz="2046"/>
            </a:pPr>
            <a:r>
              <a:rPr sz="2400" dirty="0"/>
              <a:t>Background</a:t>
            </a:r>
          </a:p>
          <a:p>
            <a:pPr marL="318897" indent="-318897" defTabSz="425195">
              <a:lnSpc>
                <a:spcPct val="80000"/>
              </a:lnSpc>
              <a:spcBef>
                <a:spcPts val="400"/>
              </a:spcBef>
              <a:buFontTx/>
              <a:buChar char="-"/>
              <a:defRPr sz="2046" u="sng"/>
            </a:pPr>
            <a:r>
              <a:rPr sz="2400" dirty="0"/>
              <a:t>Mathematics</a:t>
            </a:r>
            <a:r>
              <a:rPr sz="2400" u="none" dirty="0"/>
              <a:t>: statistics, probability, stochastic analysis, stochastic control – all can be covered with courses at master level with a background in math and statistics from bachelor.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t>Long or short master thesis?</a:t>
            </a:r>
          </a:p>
        </p:txBody>
      </p:sp>
      <p:sp>
        <p:nvSpPr>
          <p:cNvPr id="10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500"/>
              </a:spcBef>
              <a:buSzTx/>
              <a:buNone/>
              <a:defRPr sz="2400"/>
            </a:pPr>
            <a:r>
              <a:rPr dirty="0"/>
              <a:t>Your choice!!</a:t>
            </a:r>
          </a:p>
          <a:p>
            <a:pPr marL="0" indent="0">
              <a:buSzTx/>
              <a:buNone/>
              <a:defRPr sz="2400"/>
            </a:pPr>
            <a:endParaRPr dirty="0"/>
          </a:p>
          <a:p>
            <a:pPr marL="0" indent="0">
              <a:spcBef>
                <a:spcPts val="500"/>
              </a:spcBef>
              <a:buSzTx/>
              <a:buNone/>
              <a:defRPr sz="2400"/>
            </a:pPr>
            <a:r>
              <a:rPr dirty="0"/>
              <a:t>In FFR it is important to get a good background.</a:t>
            </a:r>
          </a:p>
          <a:p>
            <a:pPr>
              <a:spcBef>
                <a:spcPts val="500"/>
              </a:spcBef>
              <a:defRPr sz="2400"/>
            </a:pPr>
            <a:r>
              <a:rPr dirty="0"/>
              <a:t>If you have 90 points on courses, then you get directly into the exciting part of the master’s thesis (30 points).</a:t>
            </a:r>
          </a:p>
          <a:p>
            <a:pPr>
              <a:spcBef>
                <a:spcPts val="500"/>
              </a:spcBef>
              <a:defRPr sz="2400"/>
            </a:pPr>
            <a:r>
              <a:rPr dirty="0"/>
              <a:t>If you only have 60 points on courses, then you have to work harder to get into the heart of the thesis.</a:t>
            </a:r>
          </a:p>
          <a:p>
            <a:pPr>
              <a:defRPr sz="2400"/>
            </a:pPr>
            <a:endParaRPr dirty="0"/>
          </a:p>
          <a:p>
            <a:pPr marL="0" indent="0">
              <a:spcBef>
                <a:spcPts val="500"/>
              </a:spcBef>
              <a:buSzTx/>
              <a:buNone/>
              <a:defRPr sz="2400"/>
            </a:pPr>
            <a:r>
              <a:rPr dirty="0"/>
              <a:t>Both must be well written and </a:t>
            </a:r>
            <a:r>
              <a:rPr dirty="0" err="1"/>
              <a:t>skil</a:t>
            </a:r>
            <a:r>
              <a:rPr lang="nb-NO" dirty="0"/>
              <a:t>l</a:t>
            </a:r>
            <a:r>
              <a:rPr dirty="0" err="1"/>
              <a:t>ful</a:t>
            </a:r>
            <a:r>
              <a:rPr dirty="0"/>
              <a:t> to obtain top marks.</a:t>
            </a:r>
          </a:p>
          <a:p>
            <a:pPr marL="0" indent="0">
              <a:spcBef>
                <a:spcPts val="500"/>
              </a:spcBef>
              <a:buSzTx/>
              <a:buNone/>
              <a:defRPr sz="2400"/>
            </a:pPr>
            <a:r>
              <a:rPr dirty="0"/>
              <a:t>Both can  lead  to exciting jobs and also a doctorate!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32FF"/>
                </a:solidFill>
              </a:defRPr>
            </a:lvl1pPr>
          </a:lstStyle>
          <a:p>
            <a:r>
              <a:t>Supervisors</a:t>
            </a:r>
          </a:p>
        </p:txBody>
      </p:sp>
      <p:pic>
        <p:nvPicPr>
          <p:cNvPr id="113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00" y="3407769"/>
            <a:ext cx="1417244" cy="142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00" y="1393231"/>
            <a:ext cx="1417244" cy="15257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875" y="1393231"/>
            <a:ext cx="1463694" cy="1544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icture 7" descr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112" y="1348487"/>
            <a:ext cx="1417243" cy="1589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Picture 11" descr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4438" y="3429000"/>
            <a:ext cx="1535131" cy="1487868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Box 12"/>
          <p:cNvSpPr txBox="1"/>
          <p:nvPr/>
        </p:nvSpPr>
        <p:spPr>
          <a:xfrm>
            <a:off x="2509462" y="5103674"/>
            <a:ext cx="3607103" cy="179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Finance, energy, risk measurement, risk management, control theory, probability theory, stochastic analysis statistics, reliability analysis, numerical  methods ...</a:t>
            </a:r>
          </a:p>
          <a:p>
            <a:r>
              <a:t>SECTION 3 –  Risk and Stochastics</a:t>
            </a:r>
          </a:p>
        </p:txBody>
      </p:sp>
      <p:pic>
        <p:nvPicPr>
          <p:cNvPr id="121" name="Picture 8" descr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360" y="3405496"/>
            <a:ext cx="1355594" cy="15205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person in a blue shirt&#10;&#10;Description automatically generated">
            <a:extLst>
              <a:ext uri="{FF2B5EF4-FFF2-40B4-BE49-F238E27FC236}">
                <a16:creationId xmlns:a16="http://schemas.microsoft.com/office/drawing/2014/main" id="{96881F20-8FB9-73B5-24DE-739751828A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75" y="5103674"/>
            <a:ext cx="1535131" cy="163393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32FF"/>
                </a:solidFill>
              </a:defRPr>
            </a:lvl1pPr>
          </a:lstStyle>
          <a:p>
            <a:r>
              <a:t>Examples</a:t>
            </a:r>
          </a:p>
        </p:txBody>
      </p:sp>
      <p:sp>
        <p:nvSpPr>
          <p:cNvPr id="12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dirty="0"/>
              <a:t>Machine learning techniques in interest rate modelling. Mathias Kristiansen. Consultant at KPMG. (Ortiz-</a:t>
            </a:r>
            <a:r>
              <a:rPr dirty="0" err="1"/>
              <a:t>Latorre</a:t>
            </a:r>
            <a:r>
              <a:rPr dirty="0"/>
              <a:t>)</a:t>
            </a:r>
          </a:p>
          <a:p>
            <a:endParaRPr dirty="0"/>
          </a:p>
          <a:p>
            <a:r>
              <a:rPr dirty="0"/>
              <a:t>Dynamic risk measures generated by time-</a:t>
            </a:r>
            <a:r>
              <a:rPr dirty="0" err="1"/>
              <a:t>ch</a:t>
            </a:r>
            <a:r>
              <a:rPr lang="nb-NO" dirty="0"/>
              <a:t>an</a:t>
            </a:r>
            <a:r>
              <a:rPr dirty="0" err="1"/>
              <a:t>ged</a:t>
            </a:r>
            <a:r>
              <a:rPr dirty="0"/>
              <a:t> BSDEs with jumps. </a:t>
            </a:r>
            <a:r>
              <a:rPr dirty="0" err="1"/>
              <a:t>Siyu</a:t>
            </a:r>
            <a:r>
              <a:rPr dirty="0"/>
              <a:t> Zhou. Data Scientist at Telia Norge. (Di </a:t>
            </a:r>
            <a:r>
              <a:rPr dirty="0" err="1"/>
              <a:t>Nunno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32FF"/>
                </a:solidFill>
              </a:defRPr>
            </a:lvl1pPr>
          </a:lstStyle>
          <a:p>
            <a:r>
              <a:t>Examples</a:t>
            </a:r>
          </a:p>
        </p:txBody>
      </p:sp>
      <p:sp>
        <p:nvSpPr>
          <p:cNvPr id="12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A functional approach to forward rate modelling. Kim André Arnstsen. Pricing Actuary at Codan Norway. (Benth)</a:t>
            </a:r>
          </a:p>
          <a:p>
            <a:endParaRPr/>
          </a:p>
          <a:p>
            <a:r>
              <a:t>Prospective Reserves of Life Insurance Policies under the Heath-Jarrow-Morton Framework. Åsmund Hausken Sande. PhD student in our section. (Baños)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748D2-90A0-3A82-547B-7094E8B2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none" baseline="0" dirty="0">
                <a:solidFill>
                  <a:srgbClr val="0000FF"/>
                </a:solidFill>
                <a:latin typeface="Calibri" panose="020F0502020204030204" pitchFamily="34" charset="0"/>
              </a:rPr>
              <a:t>Examples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EB810-EF0E-429A-D759-E68C82360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2986088"/>
          </a:xfrm>
        </p:spPr>
        <p:txBody>
          <a:bodyPr>
            <a:normAutofit/>
          </a:bodyPr>
          <a:lstStyle/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Unit-Linked Insurance Policies in the Presence of Credit Risk. </a:t>
            </a:r>
            <a:r>
              <a:rPr lang="en-US" sz="2800" u="non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Håkon</a:t>
            </a:r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800" u="non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Nortvedt</a:t>
            </a:r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 Actuary at </a:t>
            </a:r>
            <a:r>
              <a:rPr lang="en-US" sz="2800" u="non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Fremtind</a:t>
            </a:r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800" u="non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Forsikring</a:t>
            </a:r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(Proske)</a:t>
            </a:r>
          </a:p>
          <a:p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Optimizing bivariate reinsurance with dependent risks. </a:t>
            </a:r>
            <a:r>
              <a:rPr lang="en-US" sz="2800" u="non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Xiaofei</a:t>
            </a:r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Li. (</a:t>
            </a:r>
            <a:r>
              <a:rPr lang="en-US" sz="2800" u="non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Huseby</a:t>
            </a:r>
            <a:r>
              <a:rPr lang="en-US" sz="2800" u="none" baseline="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0612551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432FF"/>
                </a:solidFill>
              </a:defRPr>
            </a:lvl1pPr>
          </a:lstStyle>
          <a:p>
            <a:r>
              <a:rPr dirty="0"/>
              <a:t>Risk and Stochastics</a:t>
            </a:r>
          </a:p>
        </p:txBody>
      </p:sp>
      <p:sp>
        <p:nvSpPr>
          <p:cNvPr id="13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29184" indent="-329184" defTabSz="438911">
              <a:lnSpc>
                <a:spcPct val="80000"/>
              </a:lnSpc>
              <a:spcBef>
                <a:spcPts val="600"/>
              </a:spcBef>
              <a:defRPr sz="2592"/>
            </a:pPr>
            <a:r>
              <a:rPr lang="nb-NO" dirty="0"/>
              <a:t>7</a:t>
            </a:r>
            <a:r>
              <a:rPr dirty="0"/>
              <a:t> professors, </a:t>
            </a:r>
            <a:r>
              <a:rPr lang="nb-NO" dirty="0"/>
              <a:t>3</a:t>
            </a:r>
            <a:r>
              <a:rPr dirty="0"/>
              <a:t> postdocs, </a:t>
            </a:r>
            <a:r>
              <a:rPr lang="nb-NO" dirty="0"/>
              <a:t>6</a:t>
            </a:r>
            <a:r>
              <a:rPr dirty="0"/>
              <a:t> </a:t>
            </a:r>
            <a:r>
              <a:rPr dirty="0" err="1"/>
              <a:t>Phd</a:t>
            </a:r>
            <a:r>
              <a:rPr dirty="0"/>
              <a:t> students.</a:t>
            </a:r>
          </a:p>
          <a:p>
            <a:pPr marL="329184" indent="-329184" defTabSz="438911">
              <a:lnSpc>
                <a:spcPct val="80000"/>
              </a:lnSpc>
              <a:spcBef>
                <a:spcPts val="600"/>
              </a:spcBef>
              <a:defRPr sz="2592"/>
            </a:pPr>
            <a:r>
              <a:rPr dirty="0"/>
              <a:t>From various nationalities.</a:t>
            </a:r>
          </a:p>
          <a:p>
            <a:pPr marL="329184" indent="-329184" defTabSz="438911">
              <a:lnSpc>
                <a:spcPct val="80000"/>
              </a:lnSpc>
              <a:spcBef>
                <a:spcPts val="600"/>
              </a:spcBef>
              <a:defRPr sz="2592"/>
            </a:pPr>
            <a:r>
              <a:rPr dirty="0"/>
              <a:t>International collaborations: United Kingdom, France, USA, Austria, Germany, U</a:t>
            </a:r>
            <a:r>
              <a:rPr lang="nb-NO" dirty="0"/>
              <a:t>kraine</a:t>
            </a:r>
            <a:r>
              <a:rPr dirty="0"/>
              <a:t>, Spain…</a:t>
            </a:r>
          </a:p>
          <a:p>
            <a:pPr marL="329184" indent="-329184" defTabSz="438911">
              <a:lnSpc>
                <a:spcPct val="80000"/>
              </a:lnSpc>
              <a:spcBef>
                <a:spcPts val="600"/>
              </a:spcBef>
              <a:defRPr sz="2592"/>
            </a:pPr>
            <a:r>
              <a:rPr dirty="0"/>
              <a:t>Various ongoing research projects</a:t>
            </a:r>
          </a:p>
          <a:p>
            <a:pPr marL="713231" lvl="1" indent="-274320" defTabSz="438911">
              <a:lnSpc>
                <a:spcPct val="80000"/>
              </a:lnSpc>
              <a:spcBef>
                <a:spcPts val="500"/>
              </a:spcBef>
              <a:defRPr sz="2208"/>
            </a:pPr>
            <a:r>
              <a:rPr dirty="0"/>
              <a:t>SCROLLER: A stochastic control approach to machine learning with applications to environmental risk</a:t>
            </a:r>
          </a:p>
          <a:p>
            <a:pPr marL="713231" lvl="1" indent="-274320" defTabSz="438911">
              <a:lnSpc>
                <a:spcPct val="80000"/>
              </a:lnSpc>
              <a:spcBef>
                <a:spcPts val="500"/>
              </a:spcBef>
              <a:defRPr sz="2208"/>
            </a:pPr>
            <a:r>
              <a:rPr dirty="0"/>
              <a:t>STORM: Stochastics for time-space Risk models.</a:t>
            </a:r>
          </a:p>
          <a:p>
            <a:pPr marL="713231" lvl="1" indent="-274320" defTabSz="438911">
              <a:lnSpc>
                <a:spcPct val="80000"/>
              </a:lnSpc>
              <a:spcBef>
                <a:spcPts val="500"/>
              </a:spcBef>
              <a:defRPr sz="2208"/>
            </a:pPr>
            <a:r>
              <a:rPr dirty="0"/>
              <a:t>SPATUS: Spatial-temporal uncertainty in energy systems.</a:t>
            </a:r>
          </a:p>
          <a:p>
            <a:pPr marL="329184" indent="-329184" defTabSz="438911">
              <a:lnSpc>
                <a:spcPct val="80000"/>
              </a:lnSpc>
              <a:spcBef>
                <a:spcPts val="600"/>
              </a:spcBef>
              <a:defRPr sz="2592"/>
            </a:pPr>
            <a:r>
              <a:rPr dirty="0"/>
              <a:t>STAR Seminars: Bi-weekly seminar with national and international speakers.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712</Words>
  <Application>Microsoft Macintosh PowerPoint</Application>
  <PresentationFormat>On-screen Show (4:3)</PresentationFormat>
  <Paragraphs>88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Office Theme</vt:lpstr>
      <vt:lpstr>SMR Stochastic Modelling, Statistics and Risk Analysis </vt:lpstr>
      <vt:lpstr>FFR – Finans, Forsikring og Risiko</vt:lpstr>
      <vt:lpstr>Structure: 3 specializations</vt:lpstr>
      <vt:lpstr>Mathematical Courses</vt:lpstr>
      <vt:lpstr>Finance &amp; Energy Courses</vt:lpstr>
      <vt:lpstr>Insurance</vt:lpstr>
      <vt:lpstr>Risk and Reliability</vt:lpstr>
      <vt:lpstr>Master thesis</vt:lpstr>
      <vt:lpstr>Long or short master thesis?</vt:lpstr>
      <vt:lpstr>Supervisors</vt:lpstr>
      <vt:lpstr>Examples</vt:lpstr>
      <vt:lpstr>Examples</vt:lpstr>
      <vt:lpstr>Examples</vt:lpstr>
      <vt:lpstr>Risk and Stochastics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SMSRA Stochastic Modelling, Statistics and Risk Analysis</dc:title>
  <dc:creator>frankproske</dc:creator>
  <cp:lastModifiedBy>Annika Rigenholt</cp:lastModifiedBy>
  <cp:revision>23</cp:revision>
  <dcterms:modified xsi:type="dcterms:W3CDTF">2024-08-19T13:21:15Z</dcterms:modified>
</cp:coreProperties>
</file>