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3"/>
  </p:notesMasterIdLst>
  <p:sldIdLst>
    <p:sldId id="576" r:id="rId3"/>
    <p:sldId id="577" r:id="rId4"/>
    <p:sldId id="318" r:id="rId5"/>
    <p:sldId id="319" r:id="rId6"/>
    <p:sldId id="341" r:id="rId7"/>
    <p:sldId id="336" r:id="rId8"/>
    <p:sldId id="337" r:id="rId9"/>
    <p:sldId id="338" r:id="rId10"/>
    <p:sldId id="339" r:id="rId11"/>
    <p:sldId id="335" r:id="rId12"/>
    <p:sldId id="329" r:id="rId13"/>
    <p:sldId id="333" r:id="rId14"/>
    <p:sldId id="578" r:id="rId15"/>
    <p:sldId id="320" r:id="rId16"/>
    <p:sldId id="330" r:id="rId17"/>
    <p:sldId id="334" r:id="rId18"/>
    <p:sldId id="340" r:id="rId19"/>
    <p:sldId id="579" r:id="rId20"/>
    <p:sldId id="314" r:id="rId21"/>
    <p:sldId id="313" r:id="rId2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56222" autoAdjust="0"/>
  </p:normalViewPr>
  <p:slideViewPr>
    <p:cSldViewPr snapToGrid="0">
      <p:cViewPr varScale="1">
        <p:scale>
          <a:sx n="45" d="100"/>
          <a:sy n="45" d="100"/>
        </p:scale>
        <p:origin x="146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37795F-44CB-4665-8014-BA86263056AA}" type="doc">
      <dgm:prSet loTypeId="urn:microsoft.com/office/officeart/2005/8/layout/chevronAccent+Icon" loCatId="process" qsTypeId="urn:microsoft.com/office/officeart/2005/8/quickstyle/simple1" qsCatId="simple" csTypeId="urn:microsoft.com/office/officeart/2005/8/colors/accent1_2" csCatId="accent1" phldr="1"/>
      <dgm:spPr/>
      <dgm:t>
        <a:bodyPr/>
        <a:lstStyle/>
        <a:p>
          <a:endParaRPr lang="en-US"/>
        </a:p>
      </dgm:t>
    </dgm:pt>
    <dgm:pt modelId="{3CD353C7-1048-4A87-A80F-CF1E6AAAC51F}">
      <dgm:prSet phldrT="[Text]" custT="1"/>
      <dgm:spPr/>
      <dgm:t>
        <a:bodyPr/>
        <a:lstStyle/>
        <a:p>
          <a:r>
            <a:rPr lang="nb-NO" sz="1400" b="1" noProof="0" dirty="0">
              <a:latin typeface="Calibri"/>
              <a:cs typeface="Calibri"/>
            </a:rPr>
            <a:t>Endringsprosesser</a:t>
          </a:r>
          <a:r>
            <a:rPr lang="en-US" sz="1400" b="1" dirty="0">
              <a:latin typeface="Calibri"/>
              <a:cs typeface="Calibri"/>
            </a:rPr>
            <a:t> i akademia</a:t>
          </a:r>
        </a:p>
      </dgm:t>
    </dgm:pt>
    <dgm:pt modelId="{0A17588D-5670-4832-B564-14B1729D7E48}" type="parTrans" cxnId="{EB1C6B5B-3AE5-45D3-94D9-D3EA291BA830}">
      <dgm:prSet/>
      <dgm:spPr/>
      <dgm:t>
        <a:bodyPr/>
        <a:lstStyle/>
        <a:p>
          <a:endParaRPr lang="en-US"/>
        </a:p>
      </dgm:t>
    </dgm:pt>
    <dgm:pt modelId="{42CAC9DC-F403-4E88-99EE-7B9473ACCF55}" type="sibTrans" cxnId="{EB1C6B5B-3AE5-45D3-94D9-D3EA291BA830}">
      <dgm:prSet/>
      <dgm:spPr/>
      <dgm:t>
        <a:bodyPr/>
        <a:lstStyle/>
        <a:p>
          <a:endParaRPr lang="en-US"/>
        </a:p>
      </dgm:t>
    </dgm:pt>
    <dgm:pt modelId="{30D86C3B-54DB-47E5-A710-979FDACF1CD8}">
      <dgm:prSet phldrT="[Text]" custT="1"/>
      <dgm:spPr/>
      <dgm:t>
        <a:bodyPr/>
        <a:lstStyle/>
        <a:p>
          <a:pPr>
            <a:spcAft>
              <a:spcPts val="0"/>
            </a:spcAft>
          </a:pPr>
          <a:r>
            <a:rPr lang="en-US" sz="1400" b="1" dirty="0" err="1">
              <a:latin typeface="Calibri"/>
              <a:cs typeface="Calibri"/>
            </a:rPr>
            <a:t>Ansettelsesprosessen</a:t>
          </a:r>
          <a:endParaRPr lang="en-US" sz="1400" b="1" dirty="0">
            <a:latin typeface="Calibri"/>
            <a:cs typeface="Calibri"/>
          </a:endParaRPr>
        </a:p>
      </dgm:t>
    </dgm:pt>
    <dgm:pt modelId="{07B8C459-4626-45A5-8957-4CEAC8037D07}" type="parTrans" cxnId="{858AEB36-53D3-4CB5-98DE-72B08921F79E}">
      <dgm:prSet/>
      <dgm:spPr/>
      <dgm:t>
        <a:bodyPr/>
        <a:lstStyle/>
        <a:p>
          <a:endParaRPr lang="en-US"/>
        </a:p>
      </dgm:t>
    </dgm:pt>
    <dgm:pt modelId="{CAFC6396-05D7-4EA3-9750-7ED4508CA144}" type="sibTrans" cxnId="{858AEB36-53D3-4CB5-98DE-72B08921F79E}">
      <dgm:prSet/>
      <dgm:spPr/>
      <dgm:t>
        <a:bodyPr/>
        <a:lstStyle/>
        <a:p>
          <a:endParaRPr lang="en-US"/>
        </a:p>
      </dgm:t>
    </dgm:pt>
    <dgm:pt modelId="{884DB603-C676-4456-900F-55A5A8903A9D}">
      <dgm:prSet phldrT="[Text]" custT="1"/>
      <dgm:spPr/>
      <dgm:t>
        <a:bodyPr/>
        <a:lstStyle/>
        <a:p>
          <a:pPr>
            <a:spcAft>
              <a:spcPts val="0"/>
            </a:spcAft>
          </a:pPr>
          <a:r>
            <a:rPr lang="en-US" sz="1400" b="1" err="1">
              <a:latin typeface="Calibri"/>
              <a:cs typeface="Calibri"/>
            </a:rPr>
            <a:t>Hverdagsledelse</a:t>
          </a:r>
          <a:endParaRPr lang="en-US" sz="1400" b="1">
            <a:latin typeface="Calibri"/>
            <a:cs typeface="Calibri"/>
          </a:endParaRPr>
        </a:p>
      </dgm:t>
    </dgm:pt>
    <dgm:pt modelId="{593235AD-BD4A-430B-8BDC-441A6C124ED9}" type="parTrans" cxnId="{FD1D3266-14EA-48E1-88EC-EF8B30AB17EE}">
      <dgm:prSet/>
      <dgm:spPr/>
      <dgm:t>
        <a:bodyPr/>
        <a:lstStyle/>
        <a:p>
          <a:endParaRPr lang="en-US"/>
        </a:p>
      </dgm:t>
    </dgm:pt>
    <dgm:pt modelId="{4885E97B-E1BD-49E6-91D0-BE62B909A8DF}" type="sibTrans" cxnId="{FD1D3266-14EA-48E1-88EC-EF8B30AB17EE}">
      <dgm:prSet/>
      <dgm:spPr/>
      <dgm:t>
        <a:bodyPr/>
        <a:lstStyle/>
        <a:p>
          <a:endParaRPr lang="en-US"/>
        </a:p>
      </dgm:t>
    </dgm:pt>
    <dgm:pt modelId="{51F1D568-A44E-4F04-9574-5EBFE908E374}">
      <dgm:prSet custT="1"/>
      <dgm:spPr/>
      <dgm:t>
        <a:bodyPr/>
        <a:lstStyle/>
        <a:p>
          <a:r>
            <a:rPr lang="en-US" sz="1400" b="1" err="1">
              <a:latin typeface="Calibri"/>
              <a:cs typeface="Calibri"/>
            </a:rPr>
            <a:t>Maskulin</a:t>
          </a:r>
          <a:r>
            <a:rPr lang="en-US" sz="1400" b="1">
              <a:latin typeface="Calibri"/>
              <a:cs typeface="Calibri"/>
            </a:rPr>
            <a:t> </a:t>
          </a:r>
          <a:r>
            <a:rPr lang="en-US" sz="1400" b="1" err="1">
              <a:latin typeface="Calibri"/>
              <a:cs typeface="Calibri"/>
            </a:rPr>
            <a:t>identitet</a:t>
          </a:r>
          <a:r>
            <a:rPr lang="en-US" sz="1400" b="1">
              <a:latin typeface="Calibri"/>
              <a:cs typeface="Calibri"/>
            </a:rPr>
            <a:t> </a:t>
          </a:r>
          <a:r>
            <a:rPr lang="en-US" sz="1400" b="1" err="1">
              <a:latin typeface="Calibri"/>
              <a:cs typeface="Calibri"/>
            </a:rPr>
            <a:t>og</a:t>
          </a:r>
          <a:r>
            <a:rPr lang="en-US" sz="1400" b="1">
              <a:latin typeface="Calibri"/>
              <a:cs typeface="Calibri"/>
            </a:rPr>
            <a:t> </a:t>
          </a:r>
          <a:r>
            <a:rPr lang="en-US" sz="1400" b="1" err="1">
              <a:latin typeface="Calibri"/>
              <a:cs typeface="Calibri"/>
            </a:rPr>
            <a:t>kultur</a:t>
          </a:r>
          <a:endParaRPr lang="en-US" sz="1400" b="1">
            <a:latin typeface="Calibri"/>
            <a:cs typeface="Calibri"/>
          </a:endParaRPr>
        </a:p>
      </dgm:t>
    </dgm:pt>
    <dgm:pt modelId="{CCDB32F8-7210-4422-AF8C-23364BCA95E6}" type="parTrans" cxnId="{C284F1A7-A702-4FB4-8D1B-37D0032E8FED}">
      <dgm:prSet/>
      <dgm:spPr/>
      <dgm:t>
        <a:bodyPr/>
        <a:lstStyle/>
        <a:p>
          <a:endParaRPr lang="en-US"/>
        </a:p>
      </dgm:t>
    </dgm:pt>
    <dgm:pt modelId="{EAF80D71-14DE-4F7C-BAAA-AF093922CB36}" type="sibTrans" cxnId="{C284F1A7-A702-4FB4-8D1B-37D0032E8FED}">
      <dgm:prSet/>
      <dgm:spPr/>
      <dgm:t>
        <a:bodyPr/>
        <a:lstStyle/>
        <a:p>
          <a:endParaRPr lang="en-US"/>
        </a:p>
      </dgm:t>
    </dgm:pt>
    <dgm:pt modelId="{7D546096-5F31-4EB1-A65E-91EFCC69F9BC}" type="pres">
      <dgm:prSet presAssocID="{9537795F-44CB-4665-8014-BA86263056AA}" presName="Name0" presStyleCnt="0">
        <dgm:presLayoutVars>
          <dgm:dir/>
          <dgm:resizeHandles val="exact"/>
        </dgm:presLayoutVars>
      </dgm:prSet>
      <dgm:spPr/>
    </dgm:pt>
    <dgm:pt modelId="{8F5602B4-9233-459A-91B0-D0C0DFFC9F65}" type="pres">
      <dgm:prSet presAssocID="{3CD353C7-1048-4A87-A80F-CF1E6AAAC51F}" presName="composite" presStyleCnt="0"/>
      <dgm:spPr/>
    </dgm:pt>
    <dgm:pt modelId="{E9B6A8DE-569F-42EB-95C0-CDF04010E8E5}" type="pres">
      <dgm:prSet presAssocID="{3CD353C7-1048-4A87-A80F-CF1E6AAAC51F}" presName="bgChev" presStyleLbl="node1" presStyleIdx="0" presStyleCnt="4"/>
      <dgm:spPr>
        <a:solidFill>
          <a:srgbClr val="0070C0"/>
        </a:solidFill>
      </dgm:spPr>
    </dgm:pt>
    <dgm:pt modelId="{5A5A95D8-15D4-4D34-A23D-AAEAEE68DE97}" type="pres">
      <dgm:prSet presAssocID="{3CD353C7-1048-4A87-A80F-CF1E6AAAC51F}" presName="txNode" presStyleLbl="fgAcc1" presStyleIdx="0" presStyleCnt="4" custScaleX="132054" custScaleY="99778" custLinFactNeighborX="1099" custLinFactNeighborY="605">
        <dgm:presLayoutVars>
          <dgm:bulletEnabled val="1"/>
        </dgm:presLayoutVars>
      </dgm:prSet>
      <dgm:spPr/>
    </dgm:pt>
    <dgm:pt modelId="{8F85A446-8E8E-4364-92EB-511EF51F7BC1}" type="pres">
      <dgm:prSet presAssocID="{42CAC9DC-F403-4E88-99EE-7B9473ACCF55}" presName="compositeSpace" presStyleCnt="0"/>
      <dgm:spPr/>
    </dgm:pt>
    <dgm:pt modelId="{5BA5C548-20FD-4EA4-824D-A94A14749705}" type="pres">
      <dgm:prSet presAssocID="{30D86C3B-54DB-47E5-A710-979FDACF1CD8}" presName="composite" presStyleCnt="0"/>
      <dgm:spPr/>
    </dgm:pt>
    <dgm:pt modelId="{6AB171EE-D730-4862-BE18-36A08ED88442}" type="pres">
      <dgm:prSet presAssocID="{30D86C3B-54DB-47E5-A710-979FDACF1CD8}" presName="bgChev" presStyleLbl="node1" presStyleIdx="1" presStyleCnt="4"/>
      <dgm:spPr>
        <a:solidFill>
          <a:srgbClr val="C00000"/>
        </a:solidFill>
      </dgm:spPr>
    </dgm:pt>
    <dgm:pt modelId="{5A96EEE3-4167-4102-BD91-DE5351EFC6DE}" type="pres">
      <dgm:prSet presAssocID="{30D86C3B-54DB-47E5-A710-979FDACF1CD8}" presName="txNode" presStyleLbl="fgAcc1" presStyleIdx="1" presStyleCnt="4" custScaleX="102573" custScaleY="103330" custLinFactNeighborX="-12267" custLinFactNeighborY="-369">
        <dgm:presLayoutVars>
          <dgm:bulletEnabled val="1"/>
        </dgm:presLayoutVars>
      </dgm:prSet>
      <dgm:spPr/>
    </dgm:pt>
    <dgm:pt modelId="{633E7A94-2B98-478F-BD60-097AC3377333}" type="pres">
      <dgm:prSet presAssocID="{CAFC6396-05D7-4EA3-9750-7ED4508CA144}" presName="compositeSpace" presStyleCnt="0"/>
      <dgm:spPr/>
    </dgm:pt>
    <dgm:pt modelId="{E8C696BA-DC28-435D-B2E1-CF738FB016E6}" type="pres">
      <dgm:prSet presAssocID="{884DB603-C676-4456-900F-55A5A8903A9D}" presName="composite" presStyleCnt="0"/>
      <dgm:spPr/>
    </dgm:pt>
    <dgm:pt modelId="{AAEBEDF4-CD26-4CD7-BF12-90F50A515FBC}" type="pres">
      <dgm:prSet presAssocID="{884DB603-C676-4456-900F-55A5A8903A9D}" presName="bgChev" presStyleLbl="node1" presStyleIdx="2" presStyleCnt="4"/>
      <dgm:spPr>
        <a:solidFill>
          <a:srgbClr val="00B050"/>
        </a:solidFill>
        <a:ln>
          <a:solidFill>
            <a:srgbClr val="00B050"/>
          </a:solidFill>
        </a:ln>
      </dgm:spPr>
    </dgm:pt>
    <dgm:pt modelId="{3CE5A7CE-B4E0-45F4-888A-17BD276D9FD8}" type="pres">
      <dgm:prSet presAssocID="{884DB603-C676-4456-900F-55A5A8903A9D}" presName="txNode" presStyleLbl="fgAcc1" presStyleIdx="2" presStyleCnt="4" custScaleX="119494" custScaleY="107205">
        <dgm:presLayoutVars>
          <dgm:bulletEnabled val="1"/>
        </dgm:presLayoutVars>
      </dgm:prSet>
      <dgm:spPr/>
    </dgm:pt>
    <dgm:pt modelId="{7DB6E39A-A5CF-4D5E-923E-CDB091185719}" type="pres">
      <dgm:prSet presAssocID="{4885E97B-E1BD-49E6-91D0-BE62B909A8DF}" presName="compositeSpace" presStyleCnt="0"/>
      <dgm:spPr/>
    </dgm:pt>
    <dgm:pt modelId="{200EBD9E-BCC1-446F-A041-6EF6AA2F1572}" type="pres">
      <dgm:prSet presAssocID="{51F1D568-A44E-4F04-9574-5EBFE908E374}" presName="composite" presStyleCnt="0"/>
      <dgm:spPr/>
    </dgm:pt>
    <dgm:pt modelId="{BFD58AA0-BCB3-454C-9943-A886D1D66896}" type="pres">
      <dgm:prSet presAssocID="{51F1D568-A44E-4F04-9574-5EBFE908E374}" presName="bgChev" presStyleLbl="node1" presStyleIdx="3" presStyleCnt="4" custLinFactNeighborX="-5495" custLinFactNeighborY="-526"/>
      <dgm:spPr>
        <a:solidFill>
          <a:srgbClr val="7030A0"/>
        </a:solidFill>
      </dgm:spPr>
    </dgm:pt>
    <dgm:pt modelId="{85227156-6057-42FB-8616-E3DD5D5ED2E7}" type="pres">
      <dgm:prSet presAssocID="{51F1D568-A44E-4F04-9574-5EBFE908E374}" presName="txNode" presStyleLbl="fgAcc1" presStyleIdx="3" presStyleCnt="4" custScaleX="127571" custScaleY="102301">
        <dgm:presLayoutVars>
          <dgm:bulletEnabled val="1"/>
        </dgm:presLayoutVars>
      </dgm:prSet>
      <dgm:spPr/>
    </dgm:pt>
  </dgm:ptLst>
  <dgm:cxnLst>
    <dgm:cxn modelId="{568CE41D-D5AA-42D7-B983-CCBD90DB1433}" type="presOf" srcId="{9537795F-44CB-4665-8014-BA86263056AA}" destId="{7D546096-5F31-4EB1-A65E-91EFCC69F9BC}" srcOrd="0" destOrd="0" presId="urn:microsoft.com/office/officeart/2005/8/layout/chevronAccent+Icon"/>
    <dgm:cxn modelId="{2C74702E-5C17-467D-9A67-066E989B6901}" type="presOf" srcId="{51F1D568-A44E-4F04-9574-5EBFE908E374}" destId="{85227156-6057-42FB-8616-E3DD5D5ED2E7}" srcOrd="0" destOrd="0" presId="urn:microsoft.com/office/officeart/2005/8/layout/chevronAccent+Icon"/>
    <dgm:cxn modelId="{858AEB36-53D3-4CB5-98DE-72B08921F79E}" srcId="{9537795F-44CB-4665-8014-BA86263056AA}" destId="{30D86C3B-54DB-47E5-A710-979FDACF1CD8}" srcOrd="1" destOrd="0" parTransId="{07B8C459-4626-45A5-8957-4CEAC8037D07}" sibTransId="{CAFC6396-05D7-4EA3-9750-7ED4508CA144}"/>
    <dgm:cxn modelId="{EB1C6B5B-3AE5-45D3-94D9-D3EA291BA830}" srcId="{9537795F-44CB-4665-8014-BA86263056AA}" destId="{3CD353C7-1048-4A87-A80F-CF1E6AAAC51F}" srcOrd="0" destOrd="0" parTransId="{0A17588D-5670-4832-B564-14B1729D7E48}" sibTransId="{42CAC9DC-F403-4E88-99EE-7B9473ACCF55}"/>
    <dgm:cxn modelId="{B071A762-AA94-405C-8E0B-85F33CC7E531}" type="presOf" srcId="{884DB603-C676-4456-900F-55A5A8903A9D}" destId="{3CE5A7CE-B4E0-45F4-888A-17BD276D9FD8}" srcOrd="0" destOrd="0" presId="urn:microsoft.com/office/officeart/2005/8/layout/chevronAccent+Icon"/>
    <dgm:cxn modelId="{FD1D3266-14EA-48E1-88EC-EF8B30AB17EE}" srcId="{9537795F-44CB-4665-8014-BA86263056AA}" destId="{884DB603-C676-4456-900F-55A5A8903A9D}" srcOrd="2" destOrd="0" parTransId="{593235AD-BD4A-430B-8BDC-441A6C124ED9}" sibTransId="{4885E97B-E1BD-49E6-91D0-BE62B909A8DF}"/>
    <dgm:cxn modelId="{9803FA7B-8907-4F32-804D-A45B0095F103}" type="presOf" srcId="{30D86C3B-54DB-47E5-A710-979FDACF1CD8}" destId="{5A96EEE3-4167-4102-BD91-DE5351EFC6DE}" srcOrd="0" destOrd="0" presId="urn:microsoft.com/office/officeart/2005/8/layout/chevronAccent+Icon"/>
    <dgm:cxn modelId="{C284F1A7-A702-4FB4-8D1B-37D0032E8FED}" srcId="{9537795F-44CB-4665-8014-BA86263056AA}" destId="{51F1D568-A44E-4F04-9574-5EBFE908E374}" srcOrd="3" destOrd="0" parTransId="{CCDB32F8-7210-4422-AF8C-23364BCA95E6}" sibTransId="{EAF80D71-14DE-4F7C-BAAA-AF093922CB36}"/>
    <dgm:cxn modelId="{36667FDF-1AD0-43F4-B38A-1D2AACFCD148}" type="presOf" srcId="{3CD353C7-1048-4A87-A80F-CF1E6AAAC51F}" destId="{5A5A95D8-15D4-4D34-A23D-AAEAEE68DE97}" srcOrd="0" destOrd="0" presId="urn:microsoft.com/office/officeart/2005/8/layout/chevronAccent+Icon"/>
    <dgm:cxn modelId="{663292BE-4CDC-4A48-B258-29B2DC5EB073}" type="presParOf" srcId="{7D546096-5F31-4EB1-A65E-91EFCC69F9BC}" destId="{8F5602B4-9233-459A-91B0-D0C0DFFC9F65}" srcOrd="0" destOrd="0" presId="urn:microsoft.com/office/officeart/2005/8/layout/chevronAccent+Icon"/>
    <dgm:cxn modelId="{DC6B7FBF-CED8-4B96-93B7-8410583CED54}" type="presParOf" srcId="{8F5602B4-9233-459A-91B0-D0C0DFFC9F65}" destId="{E9B6A8DE-569F-42EB-95C0-CDF04010E8E5}" srcOrd="0" destOrd="0" presId="urn:microsoft.com/office/officeart/2005/8/layout/chevronAccent+Icon"/>
    <dgm:cxn modelId="{AC8BA26C-1401-4F8D-8B72-3DAC6187CE23}" type="presParOf" srcId="{8F5602B4-9233-459A-91B0-D0C0DFFC9F65}" destId="{5A5A95D8-15D4-4D34-A23D-AAEAEE68DE97}" srcOrd="1" destOrd="0" presId="urn:microsoft.com/office/officeart/2005/8/layout/chevronAccent+Icon"/>
    <dgm:cxn modelId="{67EB5CA5-EEA2-4ECB-BCA2-6B2896935D34}" type="presParOf" srcId="{7D546096-5F31-4EB1-A65E-91EFCC69F9BC}" destId="{8F85A446-8E8E-4364-92EB-511EF51F7BC1}" srcOrd="1" destOrd="0" presId="urn:microsoft.com/office/officeart/2005/8/layout/chevronAccent+Icon"/>
    <dgm:cxn modelId="{2B34702A-49DF-4F79-96FB-FBDD6E534199}" type="presParOf" srcId="{7D546096-5F31-4EB1-A65E-91EFCC69F9BC}" destId="{5BA5C548-20FD-4EA4-824D-A94A14749705}" srcOrd="2" destOrd="0" presId="urn:microsoft.com/office/officeart/2005/8/layout/chevronAccent+Icon"/>
    <dgm:cxn modelId="{16D63194-0D72-46C6-A0B1-7DF543EEFBFB}" type="presParOf" srcId="{5BA5C548-20FD-4EA4-824D-A94A14749705}" destId="{6AB171EE-D730-4862-BE18-36A08ED88442}" srcOrd="0" destOrd="0" presId="urn:microsoft.com/office/officeart/2005/8/layout/chevronAccent+Icon"/>
    <dgm:cxn modelId="{87A2E47A-39C0-4EAA-82B9-B47871E2F025}" type="presParOf" srcId="{5BA5C548-20FD-4EA4-824D-A94A14749705}" destId="{5A96EEE3-4167-4102-BD91-DE5351EFC6DE}" srcOrd="1" destOrd="0" presId="urn:microsoft.com/office/officeart/2005/8/layout/chevronAccent+Icon"/>
    <dgm:cxn modelId="{280EC615-0B11-4299-A82A-B45ED668C9DB}" type="presParOf" srcId="{7D546096-5F31-4EB1-A65E-91EFCC69F9BC}" destId="{633E7A94-2B98-478F-BD60-097AC3377333}" srcOrd="3" destOrd="0" presId="urn:microsoft.com/office/officeart/2005/8/layout/chevronAccent+Icon"/>
    <dgm:cxn modelId="{532137BE-26A5-40DB-855F-4BE843F4AFC9}" type="presParOf" srcId="{7D546096-5F31-4EB1-A65E-91EFCC69F9BC}" destId="{E8C696BA-DC28-435D-B2E1-CF738FB016E6}" srcOrd="4" destOrd="0" presId="urn:microsoft.com/office/officeart/2005/8/layout/chevronAccent+Icon"/>
    <dgm:cxn modelId="{5F4DBC02-76BF-4B7E-804A-0D5DA791B245}" type="presParOf" srcId="{E8C696BA-DC28-435D-B2E1-CF738FB016E6}" destId="{AAEBEDF4-CD26-4CD7-BF12-90F50A515FBC}" srcOrd="0" destOrd="0" presId="urn:microsoft.com/office/officeart/2005/8/layout/chevronAccent+Icon"/>
    <dgm:cxn modelId="{61237DD9-9B8B-415F-B977-CFC3AE947B70}" type="presParOf" srcId="{E8C696BA-DC28-435D-B2E1-CF738FB016E6}" destId="{3CE5A7CE-B4E0-45F4-888A-17BD276D9FD8}" srcOrd="1" destOrd="0" presId="urn:microsoft.com/office/officeart/2005/8/layout/chevronAccent+Icon"/>
    <dgm:cxn modelId="{5B5ABA98-FB1B-49FC-9941-0D53A1BB4D6A}" type="presParOf" srcId="{7D546096-5F31-4EB1-A65E-91EFCC69F9BC}" destId="{7DB6E39A-A5CF-4D5E-923E-CDB091185719}" srcOrd="5" destOrd="0" presId="urn:microsoft.com/office/officeart/2005/8/layout/chevronAccent+Icon"/>
    <dgm:cxn modelId="{628D57BE-3376-4294-A866-C81354E2C9FC}" type="presParOf" srcId="{7D546096-5F31-4EB1-A65E-91EFCC69F9BC}" destId="{200EBD9E-BCC1-446F-A041-6EF6AA2F1572}" srcOrd="6" destOrd="0" presId="urn:microsoft.com/office/officeart/2005/8/layout/chevronAccent+Icon"/>
    <dgm:cxn modelId="{99D6D2EF-32CD-47F7-BF97-7B1E072656B3}" type="presParOf" srcId="{200EBD9E-BCC1-446F-A041-6EF6AA2F1572}" destId="{BFD58AA0-BCB3-454C-9943-A886D1D66896}" srcOrd="0" destOrd="0" presId="urn:microsoft.com/office/officeart/2005/8/layout/chevronAccent+Icon"/>
    <dgm:cxn modelId="{C4220D14-8365-4A92-B6C8-5B1869C2D6A3}" type="presParOf" srcId="{200EBD9E-BCC1-446F-A041-6EF6AA2F1572}" destId="{85227156-6057-42FB-8616-E3DD5D5ED2E7}"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70A780-54A9-4E98-87DB-A5C7CBF3C566}" type="doc">
      <dgm:prSet loTypeId="urn:microsoft.com/office/officeart/2005/8/layout/cycle1" loCatId="cycle" qsTypeId="urn:microsoft.com/office/officeart/2005/8/quickstyle/simple1" qsCatId="simple" csTypeId="urn:microsoft.com/office/officeart/2005/8/colors/colorful2" csCatId="colorful" phldr="1"/>
      <dgm:spPr/>
      <dgm:t>
        <a:bodyPr/>
        <a:lstStyle/>
        <a:p>
          <a:endParaRPr lang="en-US"/>
        </a:p>
      </dgm:t>
    </dgm:pt>
    <dgm:pt modelId="{22E2A2E7-8D0A-42FA-87E1-3B75BA81D076}">
      <dgm:prSet phldrT="[Text]"/>
      <dgm:spPr/>
      <dgm:t>
        <a:bodyPr/>
        <a:lstStyle/>
        <a:p>
          <a:pPr rtl="0"/>
          <a:r>
            <a:rPr lang="en-US" b="1" err="1">
              <a:solidFill>
                <a:schemeClr val="accent4">
                  <a:lumMod val="50000"/>
                </a:schemeClr>
              </a:solidFill>
              <a:latin typeface="Calibri Light" panose="020F0302020204030204"/>
            </a:rPr>
            <a:t>Gjør</a:t>
          </a:r>
          <a:r>
            <a:rPr lang="en-US" b="1">
              <a:solidFill>
                <a:schemeClr val="accent4">
                  <a:lumMod val="50000"/>
                </a:schemeClr>
              </a:solidFill>
              <a:latin typeface="Calibri Light" panose="020F0302020204030204"/>
            </a:rPr>
            <a:t> </a:t>
          </a:r>
          <a:r>
            <a:rPr lang="en-US" b="1" err="1">
              <a:solidFill>
                <a:schemeClr val="accent4">
                  <a:lumMod val="50000"/>
                </a:schemeClr>
              </a:solidFill>
              <a:latin typeface="Calibri Light" panose="020F0302020204030204"/>
            </a:rPr>
            <a:t>strukturene</a:t>
          </a:r>
          <a:r>
            <a:rPr lang="en-US" b="1">
              <a:solidFill>
                <a:schemeClr val="accent4">
                  <a:lumMod val="50000"/>
                </a:schemeClr>
              </a:solidFill>
              <a:latin typeface="Calibri Light" panose="020F0302020204030204"/>
            </a:rPr>
            <a:t> </a:t>
          </a:r>
          <a:r>
            <a:rPr lang="en-US" b="1" err="1">
              <a:solidFill>
                <a:schemeClr val="accent4">
                  <a:lumMod val="50000"/>
                </a:schemeClr>
              </a:solidFill>
              <a:latin typeface="Calibri Light" panose="020F0302020204030204"/>
            </a:rPr>
            <a:t>synlige</a:t>
          </a:r>
          <a:r>
            <a:rPr lang="en-US" b="1">
              <a:solidFill>
                <a:schemeClr val="accent4">
                  <a:lumMod val="50000"/>
                </a:schemeClr>
              </a:solidFill>
              <a:latin typeface="Calibri Light" panose="020F0302020204030204"/>
            </a:rPr>
            <a:t> – vi ser </a:t>
          </a:r>
          <a:r>
            <a:rPr lang="en-US" b="1" err="1">
              <a:solidFill>
                <a:schemeClr val="accent4">
                  <a:lumMod val="50000"/>
                </a:schemeClr>
              </a:solidFill>
              <a:latin typeface="Calibri Light" panose="020F0302020204030204"/>
            </a:rPr>
            <a:t>hva</a:t>
          </a:r>
          <a:r>
            <a:rPr lang="en-US" b="1">
              <a:solidFill>
                <a:schemeClr val="accent4">
                  <a:lumMod val="50000"/>
                </a:schemeClr>
              </a:solidFill>
              <a:latin typeface="Calibri Light" panose="020F0302020204030204"/>
            </a:rPr>
            <a:t> vi </a:t>
          </a:r>
          <a:r>
            <a:rPr lang="en-US" b="1" err="1">
              <a:solidFill>
                <a:schemeClr val="accent4">
                  <a:lumMod val="50000"/>
                </a:schemeClr>
              </a:solidFill>
              <a:latin typeface="Calibri Light" panose="020F0302020204030204"/>
            </a:rPr>
            <a:t>må</a:t>
          </a:r>
          <a:r>
            <a:rPr lang="en-US" b="1">
              <a:solidFill>
                <a:schemeClr val="accent4">
                  <a:lumMod val="50000"/>
                </a:schemeClr>
              </a:solidFill>
              <a:latin typeface="Calibri Light" panose="020F0302020204030204"/>
            </a:rPr>
            <a:t> </a:t>
          </a:r>
          <a:r>
            <a:rPr lang="en-US" b="1" err="1">
              <a:solidFill>
                <a:schemeClr val="accent4">
                  <a:lumMod val="50000"/>
                </a:schemeClr>
              </a:solidFill>
              <a:latin typeface="Calibri Light" panose="020F0302020204030204"/>
            </a:rPr>
            <a:t>endre</a:t>
          </a:r>
          <a:endParaRPr lang="en-US" b="1">
            <a:solidFill>
              <a:schemeClr val="accent4">
                <a:lumMod val="50000"/>
              </a:schemeClr>
            </a:solidFill>
          </a:endParaRPr>
        </a:p>
      </dgm:t>
    </dgm:pt>
    <dgm:pt modelId="{4087C587-3930-4F27-895E-1E96C240275A}" type="parTrans" cxnId="{84EDEAD3-CBF3-4D57-95BB-BBF11CC2FCE8}">
      <dgm:prSet/>
      <dgm:spPr/>
      <dgm:t>
        <a:bodyPr/>
        <a:lstStyle/>
        <a:p>
          <a:endParaRPr lang="en-US"/>
        </a:p>
      </dgm:t>
    </dgm:pt>
    <dgm:pt modelId="{C8C3002E-10AF-4AE5-BA8A-FA0837D1F260}" type="sibTrans" cxnId="{84EDEAD3-CBF3-4D57-95BB-BBF11CC2FCE8}">
      <dgm:prSet/>
      <dgm:spPr/>
      <dgm:t>
        <a:bodyPr/>
        <a:lstStyle/>
        <a:p>
          <a:endParaRPr lang="en-US"/>
        </a:p>
      </dgm:t>
    </dgm:pt>
    <dgm:pt modelId="{7A81F664-7994-469E-AAE9-B426D31D2BEE}">
      <dgm:prSet phldrT="[Text]"/>
      <dgm:spPr/>
      <dgm:t>
        <a:bodyPr/>
        <a:lstStyle/>
        <a:p>
          <a:pPr rtl="0"/>
          <a:r>
            <a:rPr lang="en-US" b="1" err="1">
              <a:solidFill>
                <a:schemeClr val="accent4">
                  <a:lumMod val="50000"/>
                </a:schemeClr>
              </a:solidFill>
              <a:latin typeface="Calibri Light" panose="020F0302020204030204"/>
            </a:rPr>
            <a:t>Fellesskap</a:t>
          </a:r>
          <a:r>
            <a:rPr lang="en-US" b="1">
              <a:solidFill>
                <a:schemeClr val="accent4">
                  <a:lumMod val="50000"/>
                </a:schemeClr>
              </a:solidFill>
              <a:latin typeface="Calibri Light" panose="020F0302020204030204"/>
            </a:rPr>
            <a:t> i </a:t>
          </a:r>
          <a:r>
            <a:rPr lang="en-US" b="1" err="1">
              <a:solidFill>
                <a:schemeClr val="accent4">
                  <a:lumMod val="50000"/>
                </a:schemeClr>
              </a:solidFill>
              <a:latin typeface="Calibri Light" panose="020F0302020204030204"/>
            </a:rPr>
            <a:t>ledergruppen</a:t>
          </a:r>
          <a:r>
            <a:rPr lang="en-US" b="1">
              <a:solidFill>
                <a:schemeClr val="accent4">
                  <a:lumMod val="50000"/>
                </a:schemeClr>
              </a:solidFill>
              <a:latin typeface="Calibri Light" panose="020F0302020204030204"/>
            </a:rPr>
            <a:t> – </a:t>
          </a:r>
          <a:r>
            <a:rPr lang="en-US" b="1" err="1">
              <a:solidFill>
                <a:schemeClr val="accent4">
                  <a:lumMod val="50000"/>
                </a:schemeClr>
              </a:solidFill>
              <a:latin typeface="Calibri Light" panose="020F0302020204030204"/>
            </a:rPr>
            <a:t>kollektiv</a:t>
          </a:r>
          <a:r>
            <a:rPr lang="en-US" b="1">
              <a:solidFill>
                <a:schemeClr val="accent4">
                  <a:lumMod val="50000"/>
                </a:schemeClr>
              </a:solidFill>
              <a:latin typeface="Calibri Light" panose="020F0302020204030204"/>
            </a:rPr>
            <a:t> handling</a:t>
          </a:r>
          <a:endParaRPr lang="en-US"/>
        </a:p>
      </dgm:t>
    </dgm:pt>
    <dgm:pt modelId="{81F823BA-032C-47BB-BC39-FD173905E23D}" type="parTrans" cxnId="{77B2D422-4A81-444B-B4A5-89838D0C87FA}">
      <dgm:prSet/>
      <dgm:spPr/>
      <dgm:t>
        <a:bodyPr/>
        <a:lstStyle/>
        <a:p>
          <a:endParaRPr lang="en-US"/>
        </a:p>
      </dgm:t>
    </dgm:pt>
    <dgm:pt modelId="{C70BE11F-51EF-4C39-A6C0-94D1574E9E10}" type="sibTrans" cxnId="{77B2D422-4A81-444B-B4A5-89838D0C87FA}">
      <dgm:prSet/>
      <dgm:spPr/>
      <dgm:t>
        <a:bodyPr/>
        <a:lstStyle/>
        <a:p>
          <a:endParaRPr lang="en-US"/>
        </a:p>
      </dgm:t>
    </dgm:pt>
    <dgm:pt modelId="{2B1624DC-EB84-4224-A7A3-776F3343B889}">
      <dgm:prSet phldr="0"/>
      <dgm:spPr/>
      <dgm:t>
        <a:bodyPr/>
        <a:lstStyle/>
        <a:p>
          <a:pPr rtl="0"/>
          <a:r>
            <a:rPr lang="en-US" b="1" err="1">
              <a:latin typeface="Calibri Light" panose="020F0302020204030204"/>
            </a:rPr>
            <a:t>Statistikk</a:t>
          </a:r>
          <a:r>
            <a:rPr lang="en-US" b="1">
              <a:latin typeface="Calibri Light" panose="020F0302020204030204"/>
            </a:rPr>
            <a:t> </a:t>
          </a:r>
          <a:r>
            <a:rPr lang="en-US" b="1" err="1">
              <a:latin typeface="Calibri Light" panose="020F0302020204030204"/>
            </a:rPr>
            <a:t>og</a:t>
          </a:r>
          <a:r>
            <a:rPr lang="en-US" b="1">
              <a:latin typeface="Calibri Light" panose="020F0302020204030204"/>
            </a:rPr>
            <a:t> tall</a:t>
          </a:r>
        </a:p>
      </dgm:t>
    </dgm:pt>
    <dgm:pt modelId="{BC906120-62BE-4790-B69C-09D77CF81B5B}" type="parTrans" cxnId="{FCDDFBA8-A22F-4123-8482-72FE729C9535}">
      <dgm:prSet/>
      <dgm:spPr/>
      <dgm:t>
        <a:bodyPr/>
        <a:lstStyle/>
        <a:p>
          <a:endParaRPr lang="nb-NO"/>
        </a:p>
      </dgm:t>
    </dgm:pt>
    <dgm:pt modelId="{81D60E94-CAE2-4BC3-A8D9-EFF3B52C5484}" type="sibTrans" cxnId="{FCDDFBA8-A22F-4123-8482-72FE729C9535}">
      <dgm:prSet/>
      <dgm:spPr/>
      <dgm:t>
        <a:bodyPr/>
        <a:lstStyle/>
        <a:p>
          <a:endParaRPr lang="nb-NO"/>
        </a:p>
      </dgm:t>
    </dgm:pt>
    <dgm:pt modelId="{9E0E2E73-8958-410F-8B50-CDD996158DD9}">
      <dgm:prSet phldr="0"/>
      <dgm:spPr/>
      <dgm:t>
        <a:bodyPr/>
        <a:lstStyle/>
        <a:p>
          <a:pPr rtl="0"/>
          <a:r>
            <a:rPr lang="en-US" b="1" err="1">
              <a:latin typeface="Calibri Light" panose="020F0302020204030204"/>
            </a:rPr>
            <a:t>Teorier</a:t>
          </a:r>
          <a:r>
            <a:rPr lang="en-US" b="1">
              <a:latin typeface="Calibri Light" panose="020F0302020204030204"/>
            </a:rPr>
            <a:t> </a:t>
          </a:r>
          <a:r>
            <a:rPr lang="en-US" b="1" err="1">
              <a:latin typeface="Calibri Light" panose="020F0302020204030204"/>
            </a:rPr>
            <a:t>og</a:t>
          </a:r>
          <a:r>
            <a:rPr lang="en-US" b="1">
              <a:latin typeface="Calibri Light" panose="020F0302020204030204"/>
            </a:rPr>
            <a:t> </a:t>
          </a:r>
          <a:r>
            <a:rPr lang="en-US" b="1" err="1">
              <a:latin typeface="Calibri Light" panose="020F0302020204030204"/>
            </a:rPr>
            <a:t>modeller</a:t>
          </a:r>
          <a:endParaRPr lang="en-US" b="1">
            <a:latin typeface="Calibri Light" panose="020F0302020204030204"/>
          </a:endParaRPr>
        </a:p>
      </dgm:t>
    </dgm:pt>
    <dgm:pt modelId="{637A5E01-AF6D-4B6F-A9CA-5A9872D88EFA}" type="parTrans" cxnId="{D378270C-DFDB-4E8B-9A1F-4C9BD0012AFA}">
      <dgm:prSet/>
      <dgm:spPr/>
      <dgm:t>
        <a:bodyPr/>
        <a:lstStyle/>
        <a:p>
          <a:endParaRPr lang="nb-NO"/>
        </a:p>
      </dgm:t>
    </dgm:pt>
    <dgm:pt modelId="{5992B41F-ECC3-4E98-B765-3BE1188E1D17}" type="sibTrans" cxnId="{D378270C-DFDB-4E8B-9A1F-4C9BD0012AFA}">
      <dgm:prSet/>
      <dgm:spPr/>
      <dgm:t>
        <a:bodyPr/>
        <a:lstStyle/>
        <a:p>
          <a:endParaRPr lang="nb-NO"/>
        </a:p>
      </dgm:t>
    </dgm:pt>
    <dgm:pt modelId="{E1E91E5E-E8AE-4429-82AD-5B077CED6255}">
      <dgm:prSet phldr="0"/>
      <dgm:spPr/>
      <dgm:t>
        <a:bodyPr/>
        <a:lstStyle/>
        <a:p>
          <a:pPr rtl="0"/>
          <a:r>
            <a:rPr lang="en-US" b="1">
              <a:latin typeface="Calibri Light" panose="020F0302020204030204"/>
            </a:rPr>
            <a:t>Dele </a:t>
          </a:r>
          <a:r>
            <a:rPr lang="en-US" b="1" err="1">
              <a:latin typeface="Calibri Light" panose="020F0302020204030204"/>
            </a:rPr>
            <a:t>erfaringer</a:t>
          </a:r>
          <a:r>
            <a:rPr lang="en-US" b="1">
              <a:latin typeface="Calibri Light" panose="020F0302020204030204"/>
            </a:rPr>
            <a:t> </a:t>
          </a:r>
          <a:r>
            <a:rPr lang="en-US" b="1" err="1">
              <a:latin typeface="Calibri Light" panose="020F0302020204030204"/>
            </a:rPr>
            <a:t>og</a:t>
          </a:r>
          <a:r>
            <a:rPr lang="en-US" b="1">
              <a:latin typeface="Calibri Light" panose="020F0302020204030204"/>
            </a:rPr>
            <a:t> </a:t>
          </a:r>
          <a:r>
            <a:rPr lang="en-US" b="1" err="1">
              <a:latin typeface="Calibri Light" panose="020F0302020204030204"/>
            </a:rPr>
            <a:t>eksempler</a:t>
          </a:r>
          <a:endParaRPr lang="en-US" b="1">
            <a:latin typeface="Calibri Light" panose="020F0302020204030204"/>
          </a:endParaRPr>
        </a:p>
      </dgm:t>
    </dgm:pt>
    <dgm:pt modelId="{06DE1AB6-A45E-4A0F-A306-F552EA92F69E}" type="parTrans" cxnId="{5215E142-D91A-4295-8D88-738759D7B3B1}">
      <dgm:prSet/>
      <dgm:spPr/>
      <dgm:t>
        <a:bodyPr/>
        <a:lstStyle/>
        <a:p>
          <a:endParaRPr lang="nb-NO"/>
        </a:p>
      </dgm:t>
    </dgm:pt>
    <dgm:pt modelId="{62ADDAC8-743A-4CCE-98D8-253A6DC2BE17}" type="sibTrans" cxnId="{5215E142-D91A-4295-8D88-738759D7B3B1}">
      <dgm:prSet/>
      <dgm:spPr/>
      <dgm:t>
        <a:bodyPr/>
        <a:lstStyle/>
        <a:p>
          <a:endParaRPr lang="nb-NO"/>
        </a:p>
      </dgm:t>
    </dgm:pt>
    <dgm:pt modelId="{0AB787A3-704C-4DF9-A767-7D3793F38E6E}" type="pres">
      <dgm:prSet presAssocID="{DE70A780-54A9-4E98-87DB-A5C7CBF3C566}" presName="cycle" presStyleCnt="0">
        <dgm:presLayoutVars>
          <dgm:dir/>
          <dgm:resizeHandles val="exact"/>
        </dgm:presLayoutVars>
      </dgm:prSet>
      <dgm:spPr/>
    </dgm:pt>
    <dgm:pt modelId="{F5236127-5659-4255-BA52-696711D174D8}" type="pres">
      <dgm:prSet presAssocID="{2B1624DC-EB84-4224-A7A3-776F3343B889}" presName="dummy" presStyleCnt="0"/>
      <dgm:spPr/>
    </dgm:pt>
    <dgm:pt modelId="{FCC37F1B-A170-4EA4-AC7C-138A1142ED10}" type="pres">
      <dgm:prSet presAssocID="{2B1624DC-EB84-4224-A7A3-776F3343B889}" presName="node" presStyleLbl="revTx" presStyleIdx="0" presStyleCnt="5">
        <dgm:presLayoutVars>
          <dgm:bulletEnabled val="1"/>
        </dgm:presLayoutVars>
      </dgm:prSet>
      <dgm:spPr/>
    </dgm:pt>
    <dgm:pt modelId="{C9314CE0-DD86-4744-B41D-9AB749A91216}" type="pres">
      <dgm:prSet presAssocID="{81D60E94-CAE2-4BC3-A8D9-EFF3B52C5484}" presName="sibTrans" presStyleLbl="node1" presStyleIdx="0" presStyleCnt="5"/>
      <dgm:spPr/>
    </dgm:pt>
    <dgm:pt modelId="{A86CFFA0-F1D7-40B7-9282-1E04258AA78F}" type="pres">
      <dgm:prSet presAssocID="{9E0E2E73-8958-410F-8B50-CDD996158DD9}" presName="dummy" presStyleCnt="0"/>
      <dgm:spPr/>
    </dgm:pt>
    <dgm:pt modelId="{3863E48E-79A9-41E6-BE06-8BA0B520D603}" type="pres">
      <dgm:prSet presAssocID="{9E0E2E73-8958-410F-8B50-CDD996158DD9}" presName="node" presStyleLbl="revTx" presStyleIdx="1" presStyleCnt="5">
        <dgm:presLayoutVars>
          <dgm:bulletEnabled val="1"/>
        </dgm:presLayoutVars>
      </dgm:prSet>
      <dgm:spPr/>
    </dgm:pt>
    <dgm:pt modelId="{33737EE5-92F2-4E38-861C-2B26F7AD9FB4}" type="pres">
      <dgm:prSet presAssocID="{5992B41F-ECC3-4E98-B765-3BE1188E1D17}" presName="sibTrans" presStyleLbl="node1" presStyleIdx="1" presStyleCnt="5"/>
      <dgm:spPr/>
    </dgm:pt>
    <dgm:pt modelId="{6F871A30-8E28-4D8F-85A3-A91FC7F6E9E1}" type="pres">
      <dgm:prSet presAssocID="{E1E91E5E-E8AE-4429-82AD-5B077CED6255}" presName="dummy" presStyleCnt="0"/>
      <dgm:spPr/>
    </dgm:pt>
    <dgm:pt modelId="{47BBFE36-2F83-466C-BEA3-6118B1CE9188}" type="pres">
      <dgm:prSet presAssocID="{E1E91E5E-E8AE-4429-82AD-5B077CED6255}" presName="node" presStyleLbl="revTx" presStyleIdx="2" presStyleCnt="5">
        <dgm:presLayoutVars>
          <dgm:bulletEnabled val="1"/>
        </dgm:presLayoutVars>
      </dgm:prSet>
      <dgm:spPr/>
    </dgm:pt>
    <dgm:pt modelId="{8F995D1C-9784-4C88-B557-B244BF793FA4}" type="pres">
      <dgm:prSet presAssocID="{62ADDAC8-743A-4CCE-98D8-253A6DC2BE17}" presName="sibTrans" presStyleLbl="node1" presStyleIdx="2" presStyleCnt="5"/>
      <dgm:spPr/>
    </dgm:pt>
    <dgm:pt modelId="{F2185346-9F8D-4F69-B505-F5ED0AE550B0}" type="pres">
      <dgm:prSet presAssocID="{22E2A2E7-8D0A-42FA-87E1-3B75BA81D076}" presName="dummy" presStyleCnt="0"/>
      <dgm:spPr/>
    </dgm:pt>
    <dgm:pt modelId="{AE7F8207-A565-4E16-B340-2463708579F9}" type="pres">
      <dgm:prSet presAssocID="{22E2A2E7-8D0A-42FA-87E1-3B75BA81D076}" presName="node" presStyleLbl="revTx" presStyleIdx="3" presStyleCnt="5">
        <dgm:presLayoutVars>
          <dgm:bulletEnabled val="1"/>
        </dgm:presLayoutVars>
      </dgm:prSet>
      <dgm:spPr/>
    </dgm:pt>
    <dgm:pt modelId="{EBFFD1E9-9270-4949-9771-D2A0998ABF92}" type="pres">
      <dgm:prSet presAssocID="{C8C3002E-10AF-4AE5-BA8A-FA0837D1F260}" presName="sibTrans" presStyleLbl="node1" presStyleIdx="3" presStyleCnt="5"/>
      <dgm:spPr/>
    </dgm:pt>
    <dgm:pt modelId="{F26F6386-4CC6-40BA-9CB2-F0C1E5BE8313}" type="pres">
      <dgm:prSet presAssocID="{7A81F664-7994-469E-AAE9-B426D31D2BEE}" presName="dummy" presStyleCnt="0"/>
      <dgm:spPr/>
    </dgm:pt>
    <dgm:pt modelId="{40B0709F-41F7-4FEF-ABB1-083099E3F0C1}" type="pres">
      <dgm:prSet presAssocID="{7A81F664-7994-469E-AAE9-B426D31D2BEE}" presName="node" presStyleLbl="revTx" presStyleIdx="4" presStyleCnt="5">
        <dgm:presLayoutVars>
          <dgm:bulletEnabled val="1"/>
        </dgm:presLayoutVars>
      </dgm:prSet>
      <dgm:spPr/>
    </dgm:pt>
    <dgm:pt modelId="{F00157F8-D212-4325-9279-CAD09B8580E5}" type="pres">
      <dgm:prSet presAssocID="{C70BE11F-51EF-4C39-A6C0-94D1574E9E10}" presName="sibTrans" presStyleLbl="node1" presStyleIdx="4" presStyleCnt="5"/>
      <dgm:spPr/>
    </dgm:pt>
  </dgm:ptLst>
  <dgm:cxnLst>
    <dgm:cxn modelId="{39214E03-1D0F-4FC7-8AC8-E09BC6D4826C}" type="presOf" srcId="{C70BE11F-51EF-4C39-A6C0-94D1574E9E10}" destId="{F00157F8-D212-4325-9279-CAD09B8580E5}" srcOrd="0" destOrd="0" presId="urn:microsoft.com/office/officeart/2005/8/layout/cycle1"/>
    <dgm:cxn modelId="{D378270C-DFDB-4E8B-9A1F-4C9BD0012AFA}" srcId="{DE70A780-54A9-4E98-87DB-A5C7CBF3C566}" destId="{9E0E2E73-8958-410F-8B50-CDD996158DD9}" srcOrd="1" destOrd="0" parTransId="{637A5E01-AF6D-4B6F-A9CA-5A9872D88EFA}" sibTransId="{5992B41F-ECC3-4E98-B765-3BE1188E1D17}"/>
    <dgm:cxn modelId="{77B2D422-4A81-444B-B4A5-89838D0C87FA}" srcId="{DE70A780-54A9-4E98-87DB-A5C7CBF3C566}" destId="{7A81F664-7994-469E-AAE9-B426D31D2BEE}" srcOrd="4" destOrd="0" parTransId="{81F823BA-032C-47BB-BC39-FD173905E23D}" sibTransId="{C70BE11F-51EF-4C39-A6C0-94D1574E9E10}"/>
    <dgm:cxn modelId="{5215E142-D91A-4295-8D88-738759D7B3B1}" srcId="{DE70A780-54A9-4E98-87DB-A5C7CBF3C566}" destId="{E1E91E5E-E8AE-4429-82AD-5B077CED6255}" srcOrd="2" destOrd="0" parTransId="{06DE1AB6-A45E-4A0F-A306-F552EA92F69E}" sibTransId="{62ADDAC8-743A-4CCE-98D8-253A6DC2BE17}"/>
    <dgm:cxn modelId="{1E72E545-02AE-4E19-9784-68F4D443F962}" type="presOf" srcId="{DE70A780-54A9-4E98-87DB-A5C7CBF3C566}" destId="{0AB787A3-704C-4DF9-A767-7D3793F38E6E}" srcOrd="0" destOrd="0" presId="urn:microsoft.com/office/officeart/2005/8/layout/cycle1"/>
    <dgm:cxn modelId="{D7B6CD4D-20C0-410D-A6D1-2E5FB994EF09}" type="presOf" srcId="{5992B41F-ECC3-4E98-B765-3BE1188E1D17}" destId="{33737EE5-92F2-4E38-861C-2B26F7AD9FB4}" srcOrd="0" destOrd="0" presId="urn:microsoft.com/office/officeart/2005/8/layout/cycle1"/>
    <dgm:cxn modelId="{7EE3667A-7B89-4614-AB04-73E3C6D872D8}" type="presOf" srcId="{9E0E2E73-8958-410F-8B50-CDD996158DD9}" destId="{3863E48E-79A9-41E6-BE06-8BA0B520D603}" srcOrd="0" destOrd="0" presId="urn:microsoft.com/office/officeart/2005/8/layout/cycle1"/>
    <dgm:cxn modelId="{23E79083-0A78-455E-BF34-46D2BD8C8CD6}" type="presOf" srcId="{E1E91E5E-E8AE-4429-82AD-5B077CED6255}" destId="{47BBFE36-2F83-466C-BEA3-6118B1CE9188}" srcOrd="0" destOrd="0" presId="urn:microsoft.com/office/officeart/2005/8/layout/cycle1"/>
    <dgm:cxn modelId="{BB467E87-E83D-4E1E-98AD-ACD1D5596AB3}" type="presOf" srcId="{62ADDAC8-743A-4CCE-98D8-253A6DC2BE17}" destId="{8F995D1C-9784-4C88-B557-B244BF793FA4}" srcOrd="0" destOrd="0" presId="urn:microsoft.com/office/officeart/2005/8/layout/cycle1"/>
    <dgm:cxn modelId="{C0782E8A-6AD3-49C2-BC8B-F1BE41092F8E}" type="presOf" srcId="{7A81F664-7994-469E-AAE9-B426D31D2BEE}" destId="{40B0709F-41F7-4FEF-ABB1-083099E3F0C1}" srcOrd="0" destOrd="0" presId="urn:microsoft.com/office/officeart/2005/8/layout/cycle1"/>
    <dgm:cxn modelId="{FCDDFBA8-A22F-4123-8482-72FE729C9535}" srcId="{DE70A780-54A9-4E98-87DB-A5C7CBF3C566}" destId="{2B1624DC-EB84-4224-A7A3-776F3343B889}" srcOrd="0" destOrd="0" parTransId="{BC906120-62BE-4790-B69C-09D77CF81B5B}" sibTransId="{81D60E94-CAE2-4BC3-A8D9-EFF3B52C5484}"/>
    <dgm:cxn modelId="{9FC33CA9-09A6-45D9-BB72-08C56007B9CC}" type="presOf" srcId="{C8C3002E-10AF-4AE5-BA8A-FA0837D1F260}" destId="{EBFFD1E9-9270-4949-9771-D2A0998ABF92}" srcOrd="0" destOrd="0" presId="urn:microsoft.com/office/officeart/2005/8/layout/cycle1"/>
    <dgm:cxn modelId="{84EDEAD3-CBF3-4D57-95BB-BBF11CC2FCE8}" srcId="{DE70A780-54A9-4E98-87DB-A5C7CBF3C566}" destId="{22E2A2E7-8D0A-42FA-87E1-3B75BA81D076}" srcOrd="3" destOrd="0" parTransId="{4087C587-3930-4F27-895E-1E96C240275A}" sibTransId="{C8C3002E-10AF-4AE5-BA8A-FA0837D1F260}"/>
    <dgm:cxn modelId="{1EDCACD9-9DD2-409B-AEBA-D651ECE69C3E}" type="presOf" srcId="{2B1624DC-EB84-4224-A7A3-776F3343B889}" destId="{FCC37F1B-A170-4EA4-AC7C-138A1142ED10}" srcOrd="0" destOrd="0" presId="urn:microsoft.com/office/officeart/2005/8/layout/cycle1"/>
    <dgm:cxn modelId="{67DB46FA-E372-45DB-9E2A-BF5662B7A5B8}" type="presOf" srcId="{81D60E94-CAE2-4BC3-A8D9-EFF3B52C5484}" destId="{C9314CE0-DD86-4744-B41D-9AB749A91216}" srcOrd="0" destOrd="0" presId="urn:microsoft.com/office/officeart/2005/8/layout/cycle1"/>
    <dgm:cxn modelId="{F40190FA-BADF-4903-9831-DF05F33D4452}" type="presOf" srcId="{22E2A2E7-8D0A-42FA-87E1-3B75BA81D076}" destId="{AE7F8207-A565-4E16-B340-2463708579F9}" srcOrd="0" destOrd="0" presId="urn:microsoft.com/office/officeart/2005/8/layout/cycle1"/>
    <dgm:cxn modelId="{5A8D5DA4-7C30-4716-8DB2-BD064C4A31E2}" type="presParOf" srcId="{0AB787A3-704C-4DF9-A767-7D3793F38E6E}" destId="{F5236127-5659-4255-BA52-696711D174D8}" srcOrd="0" destOrd="0" presId="urn:microsoft.com/office/officeart/2005/8/layout/cycle1"/>
    <dgm:cxn modelId="{9C75739C-B3E3-4872-8EBA-471B53FC8001}" type="presParOf" srcId="{0AB787A3-704C-4DF9-A767-7D3793F38E6E}" destId="{FCC37F1B-A170-4EA4-AC7C-138A1142ED10}" srcOrd="1" destOrd="0" presId="urn:microsoft.com/office/officeart/2005/8/layout/cycle1"/>
    <dgm:cxn modelId="{B8D3CA31-8E6F-426F-9D6F-02C75A808FF9}" type="presParOf" srcId="{0AB787A3-704C-4DF9-A767-7D3793F38E6E}" destId="{C9314CE0-DD86-4744-B41D-9AB749A91216}" srcOrd="2" destOrd="0" presId="urn:microsoft.com/office/officeart/2005/8/layout/cycle1"/>
    <dgm:cxn modelId="{66BAB8A3-68B1-4285-B336-DF281C3E9BF5}" type="presParOf" srcId="{0AB787A3-704C-4DF9-A767-7D3793F38E6E}" destId="{A86CFFA0-F1D7-40B7-9282-1E04258AA78F}" srcOrd="3" destOrd="0" presId="urn:microsoft.com/office/officeart/2005/8/layout/cycle1"/>
    <dgm:cxn modelId="{469BB803-85C1-4B61-83B2-4730DE692704}" type="presParOf" srcId="{0AB787A3-704C-4DF9-A767-7D3793F38E6E}" destId="{3863E48E-79A9-41E6-BE06-8BA0B520D603}" srcOrd="4" destOrd="0" presId="urn:microsoft.com/office/officeart/2005/8/layout/cycle1"/>
    <dgm:cxn modelId="{2ACD7CBD-1B36-44DB-BAD2-9686EF59CEA9}" type="presParOf" srcId="{0AB787A3-704C-4DF9-A767-7D3793F38E6E}" destId="{33737EE5-92F2-4E38-861C-2B26F7AD9FB4}" srcOrd="5" destOrd="0" presId="urn:microsoft.com/office/officeart/2005/8/layout/cycle1"/>
    <dgm:cxn modelId="{C60B8156-6044-463F-9A83-F04AE44FB860}" type="presParOf" srcId="{0AB787A3-704C-4DF9-A767-7D3793F38E6E}" destId="{6F871A30-8E28-4D8F-85A3-A91FC7F6E9E1}" srcOrd="6" destOrd="0" presId="urn:microsoft.com/office/officeart/2005/8/layout/cycle1"/>
    <dgm:cxn modelId="{3CCE8DF5-3113-4F0B-857E-661FEF3866D6}" type="presParOf" srcId="{0AB787A3-704C-4DF9-A767-7D3793F38E6E}" destId="{47BBFE36-2F83-466C-BEA3-6118B1CE9188}" srcOrd="7" destOrd="0" presId="urn:microsoft.com/office/officeart/2005/8/layout/cycle1"/>
    <dgm:cxn modelId="{74174860-ADBE-4151-A16B-1C3591E328F4}" type="presParOf" srcId="{0AB787A3-704C-4DF9-A767-7D3793F38E6E}" destId="{8F995D1C-9784-4C88-B557-B244BF793FA4}" srcOrd="8" destOrd="0" presId="urn:microsoft.com/office/officeart/2005/8/layout/cycle1"/>
    <dgm:cxn modelId="{56064FF5-8733-4D25-9906-DBA8C549A8CA}" type="presParOf" srcId="{0AB787A3-704C-4DF9-A767-7D3793F38E6E}" destId="{F2185346-9F8D-4F69-B505-F5ED0AE550B0}" srcOrd="9" destOrd="0" presId="urn:microsoft.com/office/officeart/2005/8/layout/cycle1"/>
    <dgm:cxn modelId="{C3E1C701-8C37-4838-BC0B-7230CB913108}" type="presParOf" srcId="{0AB787A3-704C-4DF9-A767-7D3793F38E6E}" destId="{AE7F8207-A565-4E16-B340-2463708579F9}" srcOrd="10" destOrd="0" presId="urn:microsoft.com/office/officeart/2005/8/layout/cycle1"/>
    <dgm:cxn modelId="{4008A33C-3159-490B-AC4E-762C50395C15}" type="presParOf" srcId="{0AB787A3-704C-4DF9-A767-7D3793F38E6E}" destId="{EBFFD1E9-9270-4949-9771-D2A0998ABF92}" srcOrd="11" destOrd="0" presId="urn:microsoft.com/office/officeart/2005/8/layout/cycle1"/>
    <dgm:cxn modelId="{DDC61F38-20D6-4844-97C9-34940D9D7F1F}" type="presParOf" srcId="{0AB787A3-704C-4DF9-A767-7D3793F38E6E}" destId="{F26F6386-4CC6-40BA-9CB2-F0C1E5BE8313}" srcOrd="12" destOrd="0" presId="urn:microsoft.com/office/officeart/2005/8/layout/cycle1"/>
    <dgm:cxn modelId="{89AB84A3-27C9-4584-B1ED-45A2AC6025E0}" type="presParOf" srcId="{0AB787A3-704C-4DF9-A767-7D3793F38E6E}" destId="{40B0709F-41F7-4FEF-ABB1-083099E3F0C1}" srcOrd="13" destOrd="0" presId="urn:microsoft.com/office/officeart/2005/8/layout/cycle1"/>
    <dgm:cxn modelId="{26907FF4-4458-48A2-B1DA-7889DD30D8C6}" type="presParOf" srcId="{0AB787A3-704C-4DF9-A767-7D3793F38E6E}" destId="{F00157F8-D212-4325-9279-CAD09B8580E5}" srcOrd="14"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68BAE8B-3E83-42F8-A91A-7FB097565622}"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5C3902E0-0B5B-488F-A415-6FF905A764C2}">
      <dgm:prSet/>
      <dgm:spPr/>
      <dgm:t>
        <a:bodyPr/>
        <a:lstStyle/>
        <a:p>
          <a:r>
            <a:rPr lang="nb-NO" dirty="0"/>
            <a:t>Noen instituttledere og kvinnelige deltakere tar rollen som endringsagent fra oppstart</a:t>
          </a:r>
          <a:endParaRPr lang="en-US" dirty="0"/>
        </a:p>
      </dgm:t>
    </dgm:pt>
    <dgm:pt modelId="{D038495A-0AB8-45A9-AE03-B13A854D2C2E}" type="parTrans" cxnId="{B14DCB52-1EF9-44B5-A737-51069F8DFDA1}">
      <dgm:prSet/>
      <dgm:spPr/>
      <dgm:t>
        <a:bodyPr/>
        <a:lstStyle/>
        <a:p>
          <a:endParaRPr lang="en-US"/>
        </a:p>
      </dgm:t>
    </dgm:pt>
    <dgm:pt modelId="{E3AE45D0-A830-479F-94AB-1BB0DEB8CD68}" type="sibTrans" cxnId="{B14DCB52-1EF9-44B5-A737-51069F8DFDA1}">
      <dgm:prSet/>
      <dgm:spPr/>
      <dgm:t>
        <a:bodyPr/>
        <a:lstStyle/>
        <a:p>
          <a:endParaRPr lang="en-US"/>
        </a:p>
      </dgm:t>
    </dgm:pt>
    <dgm:pt modelId="{8582ABCD-C105-471D-B874-E49201D62752}">
      <dgm:prSet/>
      <dgm:spPr/>
      <dgm:t>
        <a:bodyPr/>
        <a:lstStyle/>
        <a:p>
          <a:r>
            <a:rPr lang="nb-NO"/>
            <a:t>Flere venter med å ta stilling til likestillingsarbeidet</a:t>
          </a:r>
          <a:endParaRPr lang="en-US"/>
        </a:p>
      </dgm:t>
    </dgm:pt>
    <dgm:pt modelId="{57247382-4DCE-416D-BE02-C17AF01F4F1E}" type="parTrans" cxnId="{4AEE8A1C-32C0-49A4-AE00-7117C1792A36}">
      <dgm:prSet/>
      <dgm:spPr/>
      <dgm:t>
        <a:bodyPr/>
        <a:lstStyle/>
        <a:p>
          <a:endParaRPr lang="en-US"/>
        </a:p>
      </dgm:t>
    </dgm:pt>
    <dgm:pt modelId="{89A83362-8A03-44FA-BA93-AC12AF7E1979}" type="sibTrans" cxnId="{4AEE8A1C-32C0-49A4-AE00-7117C1792A36}">
      <dgm:prSet/>
      <dgm:spPr/>
      <dgm:t>
        <a:bodyPr/>
        <a:lstStyle/>
        <a:p>
          <a:endParaRPr lang="en-US"/>
        </a:p>
      </dgm:t>
    </dgm:pt>
    <dgm:pt modelId="{EF301D05-22FF-45E0-8321-AA3DCF1846B9}">
      <dgm:prSet/>
      <dgm:spPr/>
      <dgm:t>
        <a:bodyPr/>
        <a:lstStyle/>
        <a:p>
          <a:r>
            <a:rPr lang="nb-NO"/>
            <a:t>Noen kvinner bruker programmet til å ta opp likestillingsspørsmål </a:t>
          </a:r>
          <a:endParaRPr lang="en-US"/>
        </a:p>
      </dgm:t>
    </dgm:pt>
    <dgm:pt modelId="{D53AF136-1484-4517-AD9C-4DE9DB516262}" type="parTrans" cxnId="{1D41227A-4B51-4C3D-8CAC-F3CB5BE2CCBC}">
      <dgm:prSet/>
      <dgm:spPr/>
      <dgm:t>
        <a:bodyPr/>
        <a:lstStyle/>
        <a:p>
          <a:endParaRPr lang="en-US"/>
        </a:p>
      </dgm:t>
    </dgm:pt>
    <dgm:pt modelId="{AF87222A-C57C-4BEB-97A8-9A41031A2DCC}" type="sibTrans" cxnId="{1D41227A-4B51-4C3D-8CAC-F3CB5BE2CCBC}">
      <dgm:prSet/>
      <dgm:spPr/>
      <dgm:t>
        <a:bodyPr/>
        <a:lstStyle/>
        <a:p>
          <a:endParaRPr lang="en-US"/>
        </a:p>
      </dgm:t>
    </dgm:pt>
    <dgm:pt modelId="{4EEA21AC-2E81-4F1D-9577-0C15CF0237DF}">
      <dgm:prSet/>
      <dgm:spPr/>
      <dgm:t>
        <a:bodyPr/>
        <a:lstStyle/>
        <a:p>
          <a:r>
            <a:rPr lang="nb-NO" dirty="0"/>
            <a:t>Klar utvikling i engasjement utover i lederprogrammet</a:t>
          </a:r>
          <a:endParaRPr lang="en-US" dirty="0"/>
        </a:p>
      </dgm:t>
    </dgm:pt>
    <dgm:pt modelId="{1DBA102B-88A4-45E3-BA1A-B0C95DE7FB10}" type="parTrans" cxnId="{37ADBB1C-7B0E-46EB-A96B-295EAAC1CD11}">
      <dgm:prSet/>
      <dgm:spPr/>
      <dgm:t>
        <a:bodyPr/>
        <a:lstStyle/>
        <a:p>
          <a:endParaRPr lang="en-US"/>
        </a:p>
      </dgm:t>
    </dgm:pt>
    <dgm:pt modelId="{B5149045-8DDC-4FE4-87F9-B9C39EA54198}" type="sibTrans" cxnId="{37ADBB1C-7B0E-46EB-A96B-295EAAC1CD11}">
      <dgm:prSet/>
      <dgm:spPr/>
      <dgm:t>
        <a:bodyPr/>
        <a:lstStyle/>
        <a:p>
          <a:endParaRPr lang="en-US"/>
        </a:p>
      </dgm:t>
    </dgm:pt>
    <dgm:pt modelId="{72BEF88E-EE28-40FF-A10D-268C75596513}">
      <dgm:prSet/>
      <dgm:spPr/>
      <dgm:t>
        <a:bodyPr/>
        <a:lstStyle/>
        <a:p>
          <a:r>
            <a:rPr lang="nb-NO"/>
            <a:t>Noen grupper har beveget seg fra mye motstand til diskusjoner om hvordan å få til endring </a:t>
          </a:r>
          <a:endParaRPr lang="en-US"/>
        </a:p>
      </dgm:t>
    </dgm:pt>
    <dgm:pt modelId="{390884EE-3E7A-4D1F-8866-72E89ABB9E03}" type="parTrans" cxnId="{AC641AF1-380E-4A4C-BD1B-57B1F8E3ABAE}">
      <dgm:prSet/>
      <dgm:spPr/>
      <dgm:t>
        <a:bodyPr/>
        <a:lstStyle/>
        <a:p>
          <a:endParaRPr lang="en-US"/>
        </a:p>
      </dgm:t>
    </dgm:pt>
    <dgm:pt modelId="{3993A8AC-9B81-4267-B4E4-028031C180F1}" type="sibTrans" cxnId="{AC641AF1-380E-4A4C-BD1B-57B1F8E3ABAE}">
      <dgm:prSet/>
      <dgm:spPr/>
      <dgm:t>
        <a:bodyPr/>
        <a:lstStyle/>
        <a:p>
          <a:endParaRPr lang="en-US"/>
        </a:p>
      </dgm:t>
    </dgm:pt>
    <dgm:pt modelId="{7C9A168F-3E38-4CAA-9987-C16A956BD57B}">
      <dgm:prSet/>
      <dgm:spPr/>
      <dgm:t>
        <a:bodyPr/>
        <a:lstStyle/>
        <a:p>
          <a:r>
            <a:rPr lang="nb-NO"/>
            <a:t>Både kvinner og menn som endringsagenter</a:t>
          </a:r>
          <a:endParaRPr lang="en-US"/>
        </a:p>
      </dgm:t>
    </dgm:pt>
    <dgm:pt modelId="{7DF324F5-4CD6-4E76-8BD7-3771CA7EA14B}" type="parTrans" cxnId="{6C8D7AB0-208D-45C5-842B-EE260B0BD888}">
      <dgm:prSet/>
      <dgm:spPr/>
      <dgm:t>
        <a:bodyPr/>
        <a:lstStyle/>
        <a:p>
          <a:endParaRPr lang="en-US"/>
        </a:p>
      </dgm:t>
    </dgm:pt>
    <dgm:pt modelId="{7B409A70-630B-4681-8775-A97D4D5B2E24}" type="sibTrans" cxnId="{6C8D7AB0-208D-45C5-842B-EE260B0BD888}">
      <dgm:prSet/>
      <dgm:spPr/>
      <dgm:t>
        <a:bodyPr/>
        <a:lstStyle/>
        <a:p>
          <a:endParaRPr lang="en-US"/>
        </a:p>
      </dgm:t>
    </dgm:pt>
    <dgm:pt modelId="{1822ADDF-EC80-44E4-B1D5-B17BC9C2D9A0}" type="pres">
      <dgm:prSet presAssocID="{568BAE8B-3E83-42F8-A91A-7FB097565622}" presName="Name0" presStyleCnt="0">
        <dgm:presLayoutVars>
          <dgm:dir/>
          <dgm:resizeHandles val="exact"/>
        </dgm:presLayoutVars>
      </dgm:prSet>
      <dgm:spPr/>
    </dgm:pt>
    <dgm:pt modelId="{54951BA7-2B8F-43E2-B3B1-FC29745A3A4D}" type="pres">
      <dgm:prSet presAssocID="{5C3902E0-0B5B-488F-A415-6FF905A764C2}" presName="node" presStyleLbl="node1" presStyleIdx="0" presStyleCnt="6">
        <dgm:presLayoutVars>
          <dgm:bulletEnabled val="1"/>
        </dgm:presLayoutVars>
      </dgm:prSet>
      <dgm:spPr/>
    </dgm:pt>
    <dgm:pt modelId="{89EC7AE4-2FA2-4939-9D27-6880FD70DFFB}" type="pres">
      <dgm:prSet presAssocID="{E3AE45D0-A830-479F-94AB-1BB0DEB8CD68}" presName="sibTrans" presStyleLbl="sibTrans1D1" presStyleIdx="0" presStyleCnt="5"/>
      <dgm:spPr/>
    </dgm:pt>
    <dgm:pt modelId="{E8C8C088-F953-4B60-80A5-7A52DA92C8AA}" type="pres">
      <dgm:prSet presAssocID="{E3AE45D0-A830-479F-94AB-1BB0DEB8CD68}" presName="connectorText" presStyleLbl="sibTrans1D1" presStyleIdx="0" presStyleCnt="5"/>
      <dgm:spPr/>
    </dgm:pt>
    <dgm:pt modelId="{E2F5B2A6-8E59-4DB5-A125-9FEB885BD769}" type="pres">
      <dgm:prSet presAssocID="{8582ABCD-C105-471D-B874-E49201D62752}" presName="node" presStyleLbl="node1" presStyleIdx="1" presStyleCnt="6">
        <dgm:presLayoutVars>
          <dgm:bulletEnabled val="1"/>
        </dgm:presLayoutVars>
      </dgm:prSet>
      <dgm:spPr/>
    </dgm:pt>
    <dgm:pt modelId="{638559C9-004B-4FA1-B35E-F2A500979AEE}" type="pres">
      <dgm:prSet presAssocID="{89A83362-8A03-44FA-BA93-AC12AF7E1979}" presName="sibTrans" presStyleLbl="sibTrans1D1" presStyleIdx="1" presStyleCnt="5"/>
      <dgm:spPr/>
    </dgm:pt>
    <dgm:pt modelId="{5A6EEEBC-3D8E-4D62-82DF-09AEEB1F2570}" type="pres">
      <dgm:prSet presAssocID="{89A83362-8A03-44FA-BA93-AC12AF7E1979}" presName="connectorText" presStyleLbl="sibTrans1D1" presStyleIdx="1" presStyleCnt="5"/>
      <dgm:spPr/>
    </dgm:pt>
    <dgm:pt modelId="{B119ADED-EE89-4143-9A1F-B3A89DC84E35}" type="pres">
      <dgm:prSet presAssocID="{EF301D05-22FF-45E0-8321-AA3DCF1846B9}" presName="node" presStyleLbl="node1" presStyleIdx="2" presStyleCnt="6">
        <dgm:presLayoutVars>
          <dgm:bulletEnabled val="1"/>
        </dgm:presLayoutVars>
      </dgm:prSet>
      <dgm:spPr/>
    </dgm:pt>
    <dgm:pt modelId="{04D1510D-C8C6-4B76-8D93-96762B2AF43A}" type="pres">
      <dgm:prSet presAssocID="{AF87222A-C57C-4BEB-97A8-9A41031A2DCC}" presName="sibTrans" presStyleLbl="sibTrans1D1" presStyleIdx="2" presStyleCnt="5"/>
      <dgm:spPr/>
    </dgm:pt>
    <dgm:pt modelId="{B292DB9A-89DF-4979-9EB6-FCE8DE601813}" type="pres">
      <dgm:prSet presAssocID="{AF87222A-C57C-4BEB-97A8-9A41031A2DCC}" presName="connectorText" presStyleLbl="sibTrans1D1" presStyleIdx="2" presStyleCnt="5"/>
      <dgm:spPr/>
    </dgm:pt>
    <dgm:pt modelId="{46775EAB-439B-4059-9280-456111925B23}" type="pres">
      <dgm:prSet presAssocID="{4EEA21AC-2E81-4F1D-9577-0C15CF0237DF}" presName="node" presStyleLbl="node1" presStyleIdx="3" presStyleCnt="6">
        <dgm:presLayoutVars>
          <dgm:bulletEnabled val="1"/>
        </dgm:presLayoutVars>
      </dgm:prSet>
      <dgm:spPr/>
    </dgm:pt>
    <dgm:pt modelId="{BF83B4DC-D869-45C5-88EC-D3A928CCB2F2}" type="pres">
      <dgm:prSet presAssocID="{B5149045-8DDC-4FE4-87F9-B9C39EA54198}" presName="sibTrans" presStyleLbl="sibTrans1D1" presStyleIdx="3" presStyleCnt="5"/>
      <dgm:spPr/>
    </dgm:pt>
    <dgm:pt modelId="{64E4E6DF-80FB-4529-BA0B-04ABCA0959D9}" type="pres">
      <dgm:prSet presAssocID="{B5149045-8DDC-4FE4-87F9-B9C39EA54198}" presName="connectorText" presStyleLbl="sibTrans1D1" presStyleIdx="3" presStyleCnt="5"/>
      <dgm:spPr/>
    </dgm:pt>
    <dgm:pt modelId="{E266AFB7-A4CB-4E28-B15E-42115C5304FB}" type="pres">
      <dgm:prSet presAssocID="{72BEF88E-EE28-40FF-A10D-268C75596513}" presName="node" presStyleLbl="node1" presStyleIdx="4" presStyleCnt="6">
        <dgm:presLayoutVars>
          <dgm:bulletEnabled val="1"/>
        </dgm:presLayoutVars>
      </dgm:prSet>
      <dgm:spPr/>
    </dgm:pt>
    <dgm:pt modelId="{E2D202C1-8435-4A7E-BF44-83EDD74407F8}" type="pres">
      <dgm:prSet presAssocID="{3993A8AC-9B81-4267-B4E4-028031C180F1}" presName="sibTrans" presStyleLbl="sibTrans1D1" presStyleIdx="4" presStyleCnt="5"/>
      <dgm:spPr/>
    </dgm:pt>
    <dgm:pt modelId="{F738FB3E-47CB-47D9-A8CE-C96B7A1A101D}" type="pres">
      <dgm:prSet presAssocID="{3993A8AC-9B81-4267-B4E4-028031C180F1}" presName="connectorText" presStyleLbl="sibTrans1D1" presStyleIdx="4" presStyleCnt="5"/>
      <dgm:spPr/>
    </dgm:pt>
    <dgm:pt modelId="{4C370291-FEE6-44A6-86A2-4440C8C1560E}" type="pres">
      <dgm:prSet presAssocID="{7C9A168F-3E38-4CAA-9987-C16A956BD57B}" presName="node" presStyleLbl="node1" presStyleIdx="5" presStyleCnt="6">
        <dgm:presLayoutVars>
          <dgm:bulletEnabled val="1"/>
        </dgm:presLayoutVars>
      </dgm:prSet>
      <dgm:spPr/>
    </dgm:pt>
  </dgm:ptLst>
  <dgm:cxnLst>
    <dgm:cxn modelId="{2CE73C0F-5A08-476B-A420-14F4C8D97285}" type="presOf" srcId="{72BEF88E-EE28-40FF-A10D-268C75596513}" destId="{E266AFB7-A4CB-4E28-B15E-42115C5304FB}" srcOrd="0" destOrd="0" presId="urn:microsoft.com/office/officeart/2016/7/layout/RepeatingBendingProcessNew"/>
    <dgm:cxn modelId="{4AEE8A1C-32C0-49A4-AE00-7117C1792A36}" srcId="{568BAE8B-3E83-42F8-A91A-7FB097565622}" destId="{8582ABCD-C105-471D-B874-E49201D62752}" srcOrd="1" destOrd="0" parTransId="{57247382-4DCE-416D-BE02-C17AF01F4F1E}" sibTransId="{89A83362-8A03-44FA-BA93-AC12AF7E1979}"/>
    <dgm:cxn modelId="{37ADBB1C-7B0E-46EB-A96B-295EAAC1CD11}" srcId="{568BAE8B-3E83-42F8-A91A-7FB097565622}" destId="{4EEA21AC-2E81-4F1D-9577-0C15CF0237DF}" srcOrd="3" destOrd="0" parTransId="{1DBA102B-88A4-45E3-BA1A-B0C95DE7FB10}" sibTransId="{B5149045-8DDC-4FE4-87F9-B9C39EA54198}"/>
    <dgm:cxn modelId="{0F3A6122-CA7C-489C-9227-E7BCBB69D6CF}" type="presOf" srcId="{B5149045-8DDC-4FE4-87F9-B9C39EA54198}" destId="{64E4E6DF-80FB-4529-BA0B-04ABCA0959D9}" srcOrd="1" destOrd="0" presId="urn:microsoft.com/office/officeart/2016/7/layout/RepeatingBendingProcessNew"/>
    <dgm:cxn modelId="{730F6630-D599-403C-BC05-A2357211DC9D}" type="presOf" srcId="{568BAE8B-3E83-42F8-A91A-7FB097565622}" destId="{1822ADDF-EC80-44E4-B1D5-B17BC9C2D9A0}" srcOrd="0" destOrd="0" presId="urn:microsoft.com/office/officeart/2016/7/layout/RepeatingBendingProcessNew"/>
    <dgm:cxn modelId="{2FE7F636-6AC7-4191-BD1B-B83943240B1B}" type="presOf" srcId="{3993A8AC-9B81-4267-B4E4-028031C180F1}" destId="{E2D202C1-8435-4A7E-BF44-83EDD74407F8}" srcOrd="0" destOrd="0" presId="urn:microsoft.com/office/officeart/2016/7/layout/RepeatingBendingProcessNew"/>
    <dgm:cxn modelId="{CA35063B-AAC1-4537-A532-4D00E4BBB53E}" type="presOf" srcId="{E3AE45D0-A830-479F-94AB-1BB0DEB8CD68}" destId="{E8C8C088-F953-4B60-80A5-7A52DA92C8AA}" srcOrd="1" destOrd="0" presId="urn:microsoft.com/office/officeart/2016/7/layout/RepeatingBendingProcessNew"/>
    <dgm:cxn modelId="{B14DCB52-1EF9-44B5-A737-51069F8DFDA1}" srcId="{568BAE8B-3E83-42F8-A91A-7FB097565622}" destId="{5C3902E0-0B5B-488F-A415-6FF905A764C2}" srcOrd="0" destOrd="0" parTransId="{D038495A-0AB8-45A9-AE03-B13A854D2C2E}" sibTransId="{E3AE45D0-A830-479F-94AB-1BB0DEB8CD68}"/>
    <dgm:cxn modelId="{1D41227A-4B51-4C3D-8CAC-F3CB5BE2CCBC}" srcId="{568BAE8B-3E83-42F8-A91A-7FB097565622}" destId="{EF301D05-22FF-45E0-8321-AA3DCF1846B9}" srcOrd="2" destOrd="0" parTransId="{D53AF136-1484-4517-AD9C-4DE9DB516262}" sibTransId="{AF87222A-C57C-4BEB-97A8-9A41031A2DCC}"/>
    <dgm:cxn modelId="{CF326E8B-3BF6-4AD5-8F07-0AAEE2F1151C}" type="presOf" srcId="{89A83362-8A03-44FA-BA93-AC12AF7E1979}" destId="{5A6EEEBC-3D8E-4D62-82DF-09AEEB1F2570}" srcOrd="1" destOrd="0" presId="urn:microsoft.com/office/officeart/2016/7/layout/RepeatingBendingProcessNew"/>
    <dgm:cxn modelId="{D12DB791-FB1D-48F0-9910-6CB790A43712}" type="presOf" srcId="{7C9A168F-3E38-4CAA-9987-C16A956BD57B}" destId="{4C370291-FEE6-44A6-86A2-4440C8C1560E}" srcOrd="0" destOrd="0" presId="urn:microsoft.com/office/officeart/2016/7/layout/RepeatingBendingProcessNew"/>
    <dgm:cxn modelId="{6886199D-E640-4245-B4BB-99B5D08550BC}" type="presOf" srcId="{8582ABCD-C105-471D-B874-E49201D62752}" destId="{E2F5B2A6-8E59-4DB5-A125-9FEB885BD769}" srcOrd="0" destOrd="0" presId="urn:microsoft.com/office/officeart/2016/7/layout/RepeatingBendingProcessNew"/>
    <dgm:cxn modelId="{D491E8A7-8B15-4D8E-875F-6C071CA9E0D9}" type="presOf" srcId="{5C3902E0-0B5B-488F-A415-6FF905A764C2}" destId="{54951BA7-2B8F-43E2-B3B1-FC29745A3A4D}" srcOrd="0" destOrd="0" presId="urn:microsoft.com/office/officeart/2016/7/layout/RepeatingBendingProcessNew"/>
    <dgm:cxn modelId="{6D39DBAC-0E37-493E-AAC6-6617B443137E}" type="presOf" srcId="{4EEA21AC-2E81-4F1D-9577-0C15CF0237DF}" destId="{46775EAB-439B-4059-9280-456111925B23}" srcOrd="0" destOrd="0" presId="urn:microsoft.com/office/officeart/2016/7/layout/RepeatingBendingProcessNew"/>
    <dgm:cxn modelId="{6C8D7AB0-208D-45C5-842B-EE260B0BD888}" srcId="{568BAE8B-3E83-42F8-A91A-7FB097565622}" destId="{7C9A168F-3E38-4CAA-9987-C16A956BD57B}" srcOrd="5" destOrd="0" parTransId="{7DF324F5-4CD6-4E76-8BD7-3771CA7EA14B}" sibTransId="{7B409A70-630B-4681-8775-A97D4D5B2E24}"/>
    <dgm:cxn modelId="{0136B5BA-6524-491E-86D2-B11F24BF3328}" type="presOf" srcId="{3993A8AC-9B81-4267-B4E4-028031C180F1}" destId="{F738FB3E-47CB-47D9-A8CE-C96B7A1A101D}" srcOrd="1" destOrd="0" presId="urn:microsoft.com/office/officeart/2016/7/layout/RepeatingBendingProcessNew"/>
    <dgm:cxn modelId="{980DD7BF-7AEC-4EC8-9DCB-2BC8F16FE8BA}" type="presOf" srcId="{AF87222A-C57C-4BEB-97A8-9A41031A2DCC}" destId="{04D1510D-C8C6-4B76-8D93-96762B2AF43A}" srcOrd="0" destOrd="0" presId="urn:microsoft.com/office/officeart/2016/7/layout/RepeatingBendingProcessNew"/>
    <dgm:cxn modelId="{4B0113E6-4558-41A2-92BF-A6E52209B9F2}" type="presOf" srcId="{E3AE45D0-A830-479F-94AB-1BB0DEB8CD68}" destId="{89EC7AE4-2FA2-4939-9D27-6880FD70DFFB}" srcOrd="0" destOrd="0" presId="urn:microsoft.com/office/officeart/2016/7/layout/RepeatingBendingProcessNew"/>
    <dgm:cxn modelId="{C7FD7FE7-E966-4D04-AD8E-B3EA0380C449}" type="presOf" srcId="{B5149045-8DDC-4FE4-87F9-B9C39EA54198}" destId="{BF83B4DC-D869-45C5-88EC-D3A928CCB2F2}" srcOrd="0" destOrd="0" presId="urn:microsoft.com/office/officeart/2016/7/layout/RepeatingBendingProcessNew"/>
    <dgm:cxn modelId="{257576F0-1EBC-4591-AE41-46E1728D06E9}" type="presOf" srcId="{EF301D05-22FF-45E0-8321-AA3DCF1846B9}" destId="{B119ADED-EE89-4143-9A1F-B3A89DC84E35}" srcOrd="0" destOrd="0" presId="urn:microsoft.com/office/officeart/2016/7/layout/RepeatingBendingProcessNew"/>
    <dgm:cxn modelId="{AC641AF1-380E-4A4C-BD1B-57B1F8E3ABAE}" srcId="{568BAE8B-3E83-42F8-A91A-7FB097565622}" destId="{72BEF88E-EE28-40FF-A10D-268C75596513}" srcOrd="4" destOrd="0" parTransId="{390884EE-3E7A-4D1F-8866-72E89ABB9E03}" sibTransId="{3993A8AC-9B81-4267-B4E4-028031C180F1}"/>
    <dgm:cxn modelId="{839160F4-7514-4F8A-87A9-1E4B83170EAD}" type="presOf" srcId="{89A83362-8A03-44FA-BA93-AC12AF7E1979}" destId="{638559C9-004B-4FA1-B35E-F2A500979AEE}" srcOrd="0" destOrd="0" presId="urn:microsoft.com/office/officeart/2016/7/layout/RepeatingBendingProcessNew"/>
    <dgm:cxn modelId="{2E5247FD-0E58-4E36-A556-D1807F1B4CF2}" type="presOf" srcId="{AF87222A-C57C-4BEB-97A8-9A41031A2DCC}" destId="{B292DB9A-89DF-4979-9EB6-FCE8DE601813}" srcOrd="1" destOrd="0" presId="urn:microsoft.com/office/officeart/2016/7/layout/RepeatingBendingProcessNew"/>
    <dgm:cxn modelId="{62B1A37C-93A8-44CC-A4A5-3B8D04D10316}" type="presParOf" srcId="{1822ADDF-EC80-44E4-B1D5-B17BC9C2D9A0}" destId="{54951BA7-2B8F-43E2-B3B1-FC29745A3A4D}" srcOrd="0" destOrd="0" presId="urn:microsoft.com/office/officeart/2016/7/layout/RepeatingBendingProcessNew"/>
    <dgm:cxn modelId="{59CABBBF-2202-4BE9-858D-0E492DB8DFD6}" type="presParOf" srcId="{1822ADDF-EC80-44E4-B1D5-B17BC9C2D9A0}" destId="{89EC7AE4-2FA2-4939-9D27-6880FD70DFFB}" srcOrd="1" destOrd="0" presId="urn:microsoft.com/office/officeart/2016/7/layout/RepeatingBendingProcessNew"/>
    <dgm:cxn modelId="{364D7312-DD79-4D77-BFA9-01E718AD22BD}" type="presParOf" srcId="{89EC7AE4-2FA2-4939-9D27-6880FD70DFFB}" destId="{E8C8C088-F953-4B60-80A5-7A52DA92C8AA}" srcOrd="0" destOrd="0" presId="urn:microsoft.com/office/officeart/2016/7/layout/RepeatingBendingProcessNew"/>
    <dgm:cxn modelId="{C0AFF43F-1FB2-4E41-934F-74FD671B69DE}" type="presParOf" srcId="{1822ADDF-EC80-44E4-B1D5-B17BC9C2D9A0}" destId="{E2F5B2A6-8E59-4DB5-A125-9FEB885BD769}" srcOrd="2" destOrd="0" presId="urn:microsoft.com/office/officeart/2016/7/layout/RepeatingBendingProcessNew"/>
    <dgm:cxn modelId="{665DFE06-5FF7-44E3-9861-2DC4D2F65D8C}" type="presParOf" srcId="{1822ADDF-EC80-44E4-B1D5-B17BC9C2D9A0}" destId="{638559C9-004B-4FA1-B35E-F2A500979AEE}" srcOrd="3" destOrd="0" presId="urn:microsoft.com/office/officeart/2016/7/layout/RepeatingBendingProcessNew"/>
    <dgm:cxn modelId="{CC0AFD29-9D08-4246-A465-8DA74F76F85E}" type="presParOf" srcId="{638559C9-004B-4FA1-B35E-F2A500979AEE}" destId="{5A6EEEBC-3D8E-4D62-82DF-09AEEB1F2570}" srcOrd="0" destOrd="0" presId="urn:microsoft.com/office/officeart/2016/7/layout/RepeatingBendingProcessNew"/>
    <dgm:cxn modelId="{F052630A-F29B-4FD6-A662-7B1B03D586D7}" type="presParOf" srcId="{1822ADDF-EC80-44E4-B1D5-B17BC9C2D9A0}" destId="{B119ADED-EE89-4143-9A1F-B3A89DC84E35}" srcOrd="4" destOrd="0" presId="urn:microsoft.com/office/officeart/2016/7/layout/RepeatingBendingProcessNew"/>
    <dgm:cxn modelId="{1A8E78F6-4984-4EFB-8A38-3A1A9FA6878E}" type="presParOf" srcId="{1822ADDF-EC80-44E4-B1D5-B17BC9C2D9A0}" destId="{04D1510D-C8C6-4B76-8D93-96762B2AF43A}" srcOrd="5" destOrd="0" presId="urn:microsoft.com/office/officeart/2016/7/layout/RepeatingBendingProcessNew"/>
    <dgm:cxn modelId="{DF54E79F-50A9-4342-AFDE-D36DEB585590}" type="presParOf" srcId="{04D1510D-C8C6-4B76-8D93-96762B2AF43A}" destId="{B292DB9A-89DF-4979-9EB6-FCE8DE601813}" srcOrd="0" destOrd="0" presId="urn:microsoft.com/office/officeart/2016/7/layout/RepeatingBendingProcessNew"/>
    <dgm:cxn modelId="{3970F2F5-D8C4-499C-9875-7A8D6A54DFA3}" type="presParOf" srcId="{1822ADDF-EC80-44E4-B1D5-B17BC9C2D9A0}" destId="{46775EAB-439B-4059-9280-456111925B23}" srcOrd="6" destOrd="0" presId="urn:microsoft.com/office/officeart/2016/7/layout/RepeatingBendingProcessNew"/>
    <dgm:cxn modelId="{ADF740AA-9B13-4099-A405-A0B198AEAAA9}" type="presParOf" srcId="{1822ADDF-EC80-44E4-B1D5-B17BC9C2D9A0}" destId="{BF83B4DC-D869-45C5-88EC-D3A928CCB2F2}" srcOrd="7" destOrd="0" presId="urn:microsoft.com/office/officeart/2016/7/layout/RepeatingBendingProcessNew"/>
    <dgm:cxn modelId="{4C576B71-5803-492C-958A-8BE262F1A03E}" type="presParOf" srcId="{BF83B4DC-D869-45C5-88EC-D3A928CCB2F2}" destId="{64E4E6DF-80FB-4529-BA0B-04ABCA0959D9}" srcOrd="0" destOrd="0" presId="urn:microsoft.com/office/officeart/2016/7/layout/RepeatingBendingProcessNew"/>
    <dgm:cxn modelId="{A7EA57D3-A015-4DFA-919B-C434DEEEB8EE}" type="presParOf" srcId="{1822ADDF-EC80-44E4-B1D5-B17BC9C2D9A0}" destId="{E266AFB7-A4CB-4E28-B15E-42115C5304FB}" srcOrd="8" destOrd="0" presId="urn:microsoft.com/office/officeart/2016/7/layout/RepeatingBendingProcessNew"/>
    <dgm:cxn modelId="{05AA9463-5A40-4ECE-BC9A-4C67ABC6C3F0}" type="presParOf" srcId="{1822ADDF-EC80-44E4-B1D5-B17BC9C2D9A0}" destId="{E2D202C1-8435-4A7E-BF44-83EDD74407F8}" srcOrd="9" destOrd="0" presId="urn:microsoft.com/office/officeart/2016/7/layout/RepeatingBendingProcessNew"/>
    <dgm:cxn modelId="{6E73F4DE-107E-4EAB-97C3-918C564463FC}" type="presParOf" srcId="{E2D202C1-8435-4A7E-BF44-83EDD74407F8}" destId="{F738FB3E-47CB-47D9-A8CE-C96B7A1A101D}" srcOrd="0" destOrd="0" presId="urn:microsoft.com/office/officeart/2016/7/layout/RepeatingBendingProcessNew"/>
    <dgm:cxn modelId="{9CD5CB31-77A6-448A-B2D9-DDB7B9E835F8}" type="presParOf" srcId="{1822ADDF-EC80-44E4-B1D5-B17BC9C2D9A0}" destId="{4C370291-FEE6-44A6-86A2-4440C8C1560E}"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B6A8DE-569F-42EB-95C0-CDF04010E8E5}">
      <dsp:nvSpPr>
        <dsp:cNvPr id="0" name=""/>
        <dsp:cNvSpPr/>
      </dsp:nvSpPr>
      <dsp:spPr>
        <a:xfrm>
          <a:off x="558" y="440310"/>
          <a:ext cx="2391764" cy="923220"/>
        </a:xfrm>
        <a:prstGeom prst="chevron">
          <a:avLst>
            <a:gd name="adj" fmla="val 40000"/>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5A95D8-15D4-4D34-A23D-AAEAEE68DE97}">
      <dsp:nvSpPr>
        <dsp:cNvPr id="0" name=""/>
        <dsp:cNvSpPr/>
      </dsp:nvSpPr>
      <dsp:spPr>
        <a:xfrm>
          <a:off x="336859" y="677725"/>
          <a:ext cx="2667110" cy="92117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nb-NO" sz="1400" b="1" kern="1200" noProof="0" dirty="0">
              <a:latin typeface="Calibri"/>
              <a:cs typeface="Calibri"/>
            </a:rPr>
            <a:t>Endringsprosesser</a:t>
          </a:r>
          <a:r>
            <a:rPr lang="en-US" sz="1400" b="1" kern="1200" dirty="0">
              <a:latin typeface="Calibri"/>
              <a:cs typeface="Calibri"/>
            </a:rPr>
            <a:t> i akademia</a:t>
          </a:r>
        </a:p>
      </dsp:txBody>
      <dsp:txXfrm>
        <a:off x="363839" y="704705"/>
        <a:ext cx="2613150" cy="867211"/>
      </dsp:txXfrm>
    </dsp:sp>
    <dsp:sp modelId="{6AB171EE-D730-4862-BE18-36A08ED88442}">
      <dsp:nvSpPr>
        <dsp:cNvPr id="0" name=""/>
        <dsp:cNvSpPr/>
      </dsp:nvSpPr>
      <dsp:spPr>
        <a:xfrm>
          <a:off x="3056183" y="432112"/>
          <a:ext cx="2391764" cy="923220"/>
        </a:xfrm>
        <a:prstGeom prst="chevron">
          <a:avLst>
            <a:gd name="adj" fmla="val 4000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96EEE3-4167-4102-BD91-DE5351EFC6DE}">
      <dsp:nvSpPr>
        <dsp:cNvPr id="0" name=""/>
        <dsp:cNvSpPr/>
      </dsp:nvSpPr>
      <dsp:spPr>
        <a:xfrm>
          <a:off x="3420245" y="644139"/>
          <a:ext cx="2071679" cy="95396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ts val="0"/>
            </a:spcAft>
            <a:buNone/>
          </a:pPr>
          <a:r>
            <a:rPr lang="en-US" sz="1400" b="1" kern="1200" dirty="0" err="1">
              <a:latin typeface="Calibri"/>
              <a:cs typeface="Calibri"/>
            </a:rPr>
            <a:t>Ansettelsesprosessen</a:t>
          </a:r>
          <a:endParaRPr lang="en-US" sz="1400" b="1" kern="1200" dirty="0">
            <a:latin typeface="Calibri"/>
            <a:cs typeface="Calibri"/>
          </a:endParaRPr>
        </a:p>
      </dsp:txBody>
      <dsp:txXfrm>
        <a:off x="3448186" y="672080"/>
        <a:ext cx="2015797" cy="898082"/>
      </dsp:txXfrm>
    </dsp:sp>
    <dsp:sp modelId="{AAEBEDF4-CD26-4CD7-BF12-90F50A515FBC}">
      <dsp:nvSpPr>
        <dsp:cNvPr id="0" name=""/>
        <dsp:cNvSpPr/>
      </dsp:nvSpPr>
      <dsp:spPr>
        <a:xfrm>
          <a:off x="5814093" y="423168"/>
          <a:ext cx="2391764" cy="923220"/>
        </a:xfrm>
        <a:prstGeom prst="chevron">
          <a:avLst>
            <a:gd name="adj" fmla="val 40000"/>
          </a:avLst>
        </a:prstGeom>
        <a:solidFill>
          <a:srgbClr val="00B050"/>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E5A7CE-B4E0-45F4-888A-17BD276D9FD8}">
      <dsp:nvSpPr>
        <dsp:cNvPr id="0" name=""/>
        <dsp:cNvSpPr/>
      </dsp:nvSpPr>
      <dsp:spPr>
        <a:xfrm>
          <a:off x="6255035" y="620714"/>
          <a:ext cx="2413434" cy="98973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ts val="0"/>
            </a:spcAft>
            <a:buNone/>
          </a:pPr>
          <a:r>
            <a:rPr lang="en-US" sz="1400" b="1" kern="1200" err="1">
              <a:latin typeface="Calibri"/>
              <a:cs typeface="Calibri"/>
            </a:rPr>
            <a:t>Hverdagsledelse</a:t>
          </a:r>
          <a:endParaRPr lang="en-US" sz="1400" b="1" kern="1200">
            <a:latin typeface="Calibri"/>
            <a:cs typeface="Calibri"/>
          </a:endParaRPr>
        </a:p>
      </dsp:txBody>
      <dsp:txXfrm>
        <a:off x="6284023" y="649702"/>
        <a:ext cx="2355458" cy="931762"/>
      </dsp:txXfrm>
    </dsp:sp>
    <dsp:sp modelId="{BFD58AA0-BCB3-454C-9943-A886D1D66896}">
      <dsp:nvSpPr>
        <dsp:cNvPr id="0" name=""/>
        <dsp:cNvSpPr/>
      </dsp:nvSpPr>
      <dsp:spPr>
        <a:xfrm>
          <a:off x="8611453" y="429630"/>
          <a:ext cx="2391764" cy="923220"/>
        </a:xfrm>
        <a:prstGeom prst="chevron">
          <a:avLst>
            <a:gd name="adj" fmla="val 4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227156-6057-42FB-8616-E3DD5D5ED2E7}">
      <dsp:nvSpPr>
        <dsp:cNvPr id="0" name=""/>
        <dsp:cNvSpPr/>
      </dsp:nvSpPr>
      <dsp:spPr>
        <a:xfrm>
          <a:off x="9102257" y="654670"/>
          <a:ext cx="2576566" cy="94446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err="1">
              <a:latin typeface="Calibri"/>
              <a:cs typeface="Calibri"/>
            </a:rPr>
            <a:t>Maskulin</a:t>
          </a:r>
          <a:r>
            <a:rPr lang="en-US" sz="1400" b="1" kern="1200">
              <a:latin typeface="Calibri"/>
              <a:cs typeface="Calibri"/>
            </a:rPr>
            <a:t> </a:t>
          </a:r>
          <a:r>
            <a:rPr lang="en-US" sz="1400" b="1" kern="1200" err="1">
              <a:latin typeface="Calibri"/>
              <a:cs typeface="Calibri"/>
            </a:rPr>
            <a:t>identitet</a:t>
          </a:r>
          <a:r>
            <a:rPr lang="en-US" sz="1400" b="1" kern="1200">
              <a:latin typeface="Calibri"/>
              <a:cs typeface="Calibri"/>
            </a:rPr>
            <a:t> </a:t>
          </a:r>
          <a:r>
            <a:rPr lang="en-US" sz="1400" b="1" kern="1200" err="1">
              <a:latin typeface="Calibri"/>
              <a:cs typeface="Calibri"/>
            </a:rPr>
            <a:t>og</a:t>
          </a:r>
          <a:r>
            <a:rPr lang="en-US" sz="1400" b="1" kern="1200">
              <a:latin typeface="Calibri"/>
              <a:cs typeface="Calibri"/>
            </a:rPr>
            <a:t> </a:t>
          </a:r>
          <a:r>
            <a:rPr lang="en-US" sz="1400" b="1" kern="1200" err="1">
              <a:latin typeface="Calibri"/>
              <a:cs typeface="Calibri"/>
            </a:rPr>
            <a:t>kultur</a:t>
          </a:r>
          <a:endParaRPr lang="en-US" sz="1400" b="1" kern="1200">
            <a:latin typeface="Calibri"/>
            <a:cs typeface="Calibri"/>
          </a:endParaRPr>
        </a:p>
      </dsp:txBody>
      <dsp:txXfrm>
        <a:off x="9129919" y="682332"/>
        <a:ext cx="2521242" cy="8891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C37F1B-A170-4EA4-AC7C-138A1142ED10}">
      <dsp:nvSpPr>
        <dsp:cNvPr id="0" name=""/>
        <dsp:cNvSpPr/>
      </dsp:nvSpPr>
      <dsp:spPr>
        <a:xfrm>
          <a:off x="4095858" y="39874"/>
          <a:ext cx="1382265" cy="1382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rtl="0">
            <a:lnSpc>
              <a:spcPct val="90000"/>
            </a:lnSpc>
            <a:spcBef>
              <a:spcPct val="0"/>
            </a:spcBef>
            <a:spcAft>
              <a:spcPct val="35000"/>
            </a:spcAft>
            <a:buNone/>
          </a:pPr>
          <a:r>
            <a:rPr lang="en-US" sz="1900" b="1" kern="1200" err="1">
              <a:latin typeface="Calibri Light" panose="020F0302020204030204"/>
            </a:rPr>
            <a:t>Statistikk</a:t>
          </a:r>
          <a:r>
            <a:rPr lang="en-US" sz="1900" b="1" kern="1200">
              <a:latin typeface="Calibri Light" panose="020F0302020204030204"/>
            </a:rPr>
            <a:t> </a:t>
          </a:r>
          <a:r>
            <a:rPr lang="en-US" sz="1900" b="1" kern="1200" err="1">
              <a:latin typeface="Calibri Light" panose="020F0302020204030204"/>
            </a:rPr>
            <a:t>og</a:t>
          </a:r>
          <a:r>
            <a:rPr lang="en-US" sz="1900" b="1" kern="1200">
              <a:latin typeface="Calibri Light" panose="020F0302020204030204"/>
            </a:rPr>
            <a:t> tall</a:t>
          </a:r>
        </a:p>
      </dsp:txBody>
      <dsp:txXfrm>
        <a:off x="4095858" y="39874"/>
        <a:ext cx="1382265" cy="1382265"/>
      </dsp:txXfrm>
    </dsp:sp>
    <dsp:sp modelId="{C9314CE0-DD86-4744-B41D-9AB749A91216}">
      <dsp:nvSpPr>
        <dsp:cNvPr id="0" name=""/>
        <dsp:cNvSpPr/>
      </dsp:nvSpPr>
      <dsp:spPr>
        <a:xfrm>
          <a:off x="844292" y="-111"/>
          <a:ext cx="5182481" cy="5182481"/>
        </a:xfrm>
        <a:prstGeom prst="circularArrow">
          <a:avLst>
            <a:gd name="adj1" fmla="val 5201"/>
            <a:gd name="adj2" fmla="val 335976"/>
            <a:gd name="adj3" fmla="val 21292987"/>
            <a:gd name="adj4" fmla="val 19766462"/>
            <a:gd name="adj5" fmla="val 6068"/>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63E48E-79A9-41E6-BE06-8BA0B520D603}">
      <dsp:nvSpPr>
        <dsp:cNvPr id="0" name=""/>
        <dsp:cNvSpPr/>
      </dsp:nvSpPr>
      <dsp:spPr>
        <a:xfrm>
          <a:off x="4931105" y="2610499"/>
          <a:ext cx="1382265" cy="1382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rtl="0">
            <a:lnSpc>
              <a:spcPct val="90000"/>
            </a:lnSpc>
            <a:spcBef>
              <a:spcPct val="0"/>
            </a:spcBef>
            <a:spcAft>
              <a:spcPct val="35000"/>
            </a:spcAft>
            <a:buNone/>
          </a:pPr>
          <a:r>
            <a:rPr lang="en-US" sz="1900" b="1" kern="1200" err="1">
              <a:latin typeface="Calibri Light" panose="020F0302020204030204"/>
            </a:rPr>
            <a:t>Teorier</a:t>
          </a:r>
          <a:r>
            <a:rPr lang="en-US" sz="1900" b="1" kern="1200">
              <a:latin typeface="Calibri Light" panose="020F0302020204030204"/>
            </a:rPr>
            <a:t> </a:t>
          </a:r>
          <a:r>
            <a:rPr lang="en-US" sz="1900" b="1" kern="1200" err="1">
              <a:latin typeface="Calibri Light" panose="020F0302020204030204"/>
            </a:rPr>
            <a:t>og</a:t>
          </a:r>
          <a:r>
            <a:rPr lang="en-US" sz="1900" b="1" kern="1200">
              <a:latin typeface="Calibri Light" panose="020F0302020204030204"/>
            </a:rPr>
            <a:t> </a:t>
          </a:r>
          <a:r>
            <a:rPr lang="en-US" sz="1900" b="1" kern="1200" err="1">
              <a:latin typeface="Calibri Light" panose="020F0302020204030204"/>
            </a:rPr>
            <a:t>modeller</a:t>
          </a:r>
          <a:endParaRPr lang="en-US" sz="1900" b="1" kern="1200">
            <a:latin typeface="Calibri Light" panose="020F0302020204030204"/>
          </a:endParaRPr>
        </a:p>
      </dsp:txBody>
      <dsp:txXfrm>
        <a:off x="4931105" y="2610499"/>
        <a:ext cx="1382265" cy="1382265"/>
      </dsp:txXfrm>
    </dsp:sp>
    <dsp:sp modelId="{33737EE5-92F2-4E38-861C-2B26F7AD9FB4}">
      <dsp:nvSpPr>
        <dsp:cNvPr id="0" name=""/>
        <dsp:cNvSpPr/>
      </dsp:nvSpPr>
      <dsp:spPr>
        <a:xfrm>
          <a:off x="844292" y="-111"/>
          <a:ext cx="5182481" cy="5182481"/>
        </a:xfrm>
        <a:prstGeom prst="circularArrow">
          <a:avLst>
            <a:gd name="adj1" fmla="val 5201"/>
            <a:gd name="adj2" fmla="val 335976"/>
            <a:gd name="adj3" fmla="val 4014434"/>
            <a:gd name="adj4" fmla="val 2253675"/>
            <a:gd name="adj5" fmla="val 6068"/>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BBFE36-2F83-466C-BEA3-6118B1CE9188}">
      <dsp:nvSpPr>
        <dsp:cNvPr id="0" name=""/>
        <dsp:cNvSpPr/>
      </dsp:nvSpPr>
      <dsp:spPr>
        <a:xfrm>
          <a:off x="2744400" y="4199233"/>
          <a:ext cx="1382265" cy="1382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rtl="0">
            <a:lnSpc>
              <a:spcPct val="90000"/>
            </a:lnSpc>
            <a:spcBef>
              <a:spcPct val="0"/>
            </a:spcBef>
            <a:spcAft>
              <a:spcPct val="35000"/>
            </a:spcAft>
            <a:buNone/>
          </a:pPr>
          <a:r>
            <a:rPr lang="en-US" sz="1900" b="1" kern="1200">
              <a:latin typeface="Calibri Light" panose="020F0302020204030204"/>
            </a:rPr>
            <a:t>Dele </a:t>
          </a:r>
          <a:r>
            <a:rPr lang="en-US" sz="1900" b="1" kern="1200" err="1">
              <a:latin typeface="Calibri Light" panose="020F0302020204030204"/>
            </a:rPr>
            <a:t>erfaringer</a:t>
          </a:r>
          <a:r>
            <a:rPr lang="en-US" sz="1900" b="1" kern="1200">
              <a:latin typeface="Calibri Light" panose="020F0302020204030204"/>
            </a:rPr>
            <a:t> </a:t>
          </a:r>
          <a:r>
            <a:rPr lang="en-US" sz="1900" b="1" kern="1200" err="1">
              <a:latin typeface="Calibri Light" panose="020F0302020204030204"/>
            </a:rPr>
            <a:t>og</a:t>
          </a:r>
          <a:r>
            <a:rPr lang="en-US" sz="1900" b="1" kern="1200">
              <a:latin typeface="Calibri Light" panose="020F0302020204030204"/>
            </a:rPr>
            <a:t> </a:t>
          </a:r>
          <a:r>
            <a:rPr lang="en-US" sz="1900" b="1" kern="1200" err="1">
              <a:latin typeface="Calibri Light" panose="020F0302020204030204"/>
            </a:rPr>
            <a:t>eksempler</a:t>
          </a:r>
          <a:endParaRPr lang="en-US" sz="1900" b="1" kern="1200">
            <a:latin typeface="Calibri Light" panose="020F0302020204030204"/>
          </a:endParaRPr>
        </a:p>
      </dsp:txBody>
      <dsp:txXfrm>
        <a:off x="2744400" y="4199233"/>
        <a:ext cx="1382265" cy="1382265"/>
      </dsp:txXfrm>
    </dsp:sp>
    <dsp:sp modelId="{8F995D1C-9784-4C88-B557-B244BF793FA4}">
      <dsp:nvSpPr>
        <dsp:cNvPr id="0" name=""/>
        <dsp:cNvSpPr/>
      </dsp:nvSpPr>
      <dsp:spPr>
        <a:xfrm>
          <a:off x="844292" y="-111"/>
          <a:ext cx="5182481" cy="5182481"/>
        </a:xfrm>
        <a:prstGeom prst="circularArrow">
          <a:avLst>
            <a:gd name="adj1" fmla="val 5201"/>
            <a:gd name="adj2" fmla="val 335976"/>
            <a:gd name="adj3" fmla="val 8210350"/>
            <a:gd name="adj4" fmla="val 6449590"/>
            <a:gd name="adj5" fmla="val 6068"/>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7F8207-A565-4E16-B340-2463708579F9}">
      <dsp:nvSpPr>
        <dsp:cNvPr id="0" name=""/>
        <dsp:cNvSpPr/>
      </dsp:nvSpPr>
      <dsp:spPr>
        <a:xfrm>
          <a:off x="557695" y="2610499"/>
          <a:ext cx="1382265" cy="1382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rtl="0">
            <a:lnSpc>
              <a:spcPct val="90000"/>
            </a:lnSpc>
            <a:spcBef>
              <a:spcPct val="0"/>
            </a:spcBef>
            <a:spcAft>
              <a:spcPct val="35000"/>
            </a:spcAft>
            <a:buNone/>
          </a:pPr>
          <a:r>
            <a:rPr lang="en-US" sz="1900" b="1" kern="1200" err="1">
              <a:solidFill>
                <a:schemeClr val="accent4">
                  <a:lumMod val="50000"/>
                </a:schemeClr>
              </a:solidFill>
              <a:latin typeface="Calibri Light" panose="020F0302020204030204"/>
            </a:rPr>
            <a:t>Gjør</a:t>
          </a:r>
          <a:r>
            <a:rPr lang="en-US" sz="1900" b="1" kern="1200">
              <a:solidFill>
                <a:schemeClr val="accent4">
                  <a:lumMod val="50000"/>
                </a:schemeClr>
              </a:solidFill>
              <a:latin typeface="Calibri Light" panose="020F0302020204030204"/>
            </a:rPr>
            <a:t> </a:t>
          </a:r>
          <a:r>
            <a:rPr lang="en-US" sz="1900" b="1" kern="1200" err="1">
              <a:solidFill>
                <a:schemeClr val="accent4">
                  <a:lumMod val="50000"/>
                </a:schemeClr>
              </a:solidFill>
              <a:latin typeface="Calibri Light" panose="020F0302020204030204"/>
            </a:rPr>
            <a:t>strukturene</a:t>
          </a:r>
          <a:r>
            <a:rPr lang="en-US" sz="1900" b="1" kern="1200">
              <a:solidFill>
                <a:schemeClr val="accent4">
                  <a:lumMod val="50000"/>
                </a:schemeClr>
              </a:solidFill>
              <a:latin typeface="Calibri Light" panose="020F0302020204030204"/>
            </a:rPr>
            <a:t> </a:t>
          </a:r>
          <a:r>
            <a:rPr lang="en-US" sz="1900" b="1" kern="1200" err="1">
              <a:solidFill>
                <a:schemeClr val="accent4">
                  <a:lumMod val="50000"/>
                </a:schemeClr>
              </a:solidFill>
              <a:latin typeface="Calibri Light" panose="020F0302020204030204"/>
            </a:rPr>
            <a:t>synlige</a:t>
          </a:r>
          <a:r>
            <a:rPr lang="en-US" sz="1900" b="1" kern="1200">
              <a:solidFill>
                <a:schemeClr val="accent4">
                  <a:lumMod val="50000"/>
                </a:schemeClr>
              </a:solidFill>
              <a:latin typeface="Calibri Light" panose="020F0302020204030204"/>
            </a:rPr>
            <a:t> – vi ser </a:t>
          </a:r>
          <a:r>
            <a:rPr lang="en-US" sz="1900" b="1" kern="1200" err="1">
              <a:solidFill>
                <a:schemeClr val="accent4">
                  <a:lumMod val="50000"/>
                </a:schemeClr>
              </a:solidFill>
              <a:latin typeface="Calibri Light" panose="020F0302020204030204"/>
            </a:rPr>
            <a:t>hva</a:t>
          </a:r>
          <a:r>
            <a:rPr lang="en-US" sz="1900" b="1" kern="1200">
              <a:solidFill>
                <a:schemeClr val="accent4">
                  <a:lumMod val="50000"/>
                </a:schemeClr>
              </a:solidFill>
              <a:latin typeface="Calibri Light" panose="020F0302020204030204"/>
            </a:rPr>
            <a:t> vi </a:t>
          </a:r>
          <a:r>
            <a:rPr lang="en-US" sz="1900" b="1" kern="1200" err="1">
              <a:solidFill>
                <a:schemeClr val="accent4">
                  <a:lumMod val="50000"/>
                </a:schemeClr>
              </a:solidFill>
              <a:latin typeface="Calibri Light" panose="020F0302020204030204"/>
            </a:rPr>
            <a:t>må</a:t>
          </a:r>
          <a:r>
            <a:rPr lang="en-US" sz="1900" b="1" kern="1200">
              <a:solidFill>
                <a:schemeClr val="accent4">
                  <a:lumMod val="50000"/>
                </a:schemeClr>
              </a:solidFill>
              <a:latin typeface="Calibri Light" panose="020F0302020204030204"/>
            </a:rPr>
            <a:t> </a:t>
          </a:r>
          <a:r>
            <a:rPr lang="en-US" sz="1900" b="1" kern="1200" err="1">
              <a:solidFill>
                <a:schemeClr val="accent4">
                  <a:lumMod val="50000"/>
                </a:schemeClr>
              </a:solidFill>
              <a:latin typeface="Calibri Light" panose="020F0302020204030204"/>
            </a:rPr>
            <a:t>endre</a:t>
          </a:r>
          <a:endParaRPr lang="en-US" sz="1900" b="1" kern="1200">
            <a:solidFill>
              <a:schemeClr val="accent4">
                <a:lumMod val="50000"/>
              </a:schemeClr>
            </a:solidFill>
          </a:endParaRPr>
        </a:p>
      </dsp:txBody>
      <dsp:txXfrm>
        <a:off x="557695" y="2610499"/>
        <a:ext cx="1382265" cy="1382265"/>
      </dsp:txXfrm>
    </dsp:sp>
    <dsp:sp modelId="{EBFFD1E9-9270-4949-9771-D2A0998ABF92}">
      <dsp:nvSpPr>
        <dsp:cNvPr id="0" name=""/>
        <dsp:cNvSpPr/>
      </dsp:nvSpPr>
      <dsp:spPr>
        <a:xfrm>
          <a:off x="844292" y="-111"/>
          <a:ext cx="5182481" cy="5182481"/>
        </a:xfrm>
        <a:prstGeom prst="circularArrow">
          <a:avLst>
            <a:gd name="adj1" fmla="val 5201"/>
            <a:gd name="adj2" fmla="val 335976"/>
            <a:gd name="adj3" fmla="val 12297563"/>
            <a:gd name="adj4" fmla="val 10771037"/>
            <a:gd name="adj5" fmla="val 6068"/>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B0709F-41F7-4FEF-ABB1-083099E3F0C1}">
      <dsp:nvSpPr>
        <dsp:cNvPr id="0" name=""/>
        <dsp:cNvSpPr/>
      </dsp:nvSpPr>
      <dsp:spPr>
        <a:xfrm>
          <a:off x="1392942" y="39874"/>
          <a:ext cx="1382265" cy="1382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rtl="0">
            <a:lnSpc>
              <a:spcPct val="90000"/>
            </a:lnSpc>
            <a:spcBef>
              <a:spcPct val="0"/>
            </a:spcBef>
            <a:spcAft>
              <a:spcPct val="35000"/>
            </a:spcAft>
            <a:buNone/>
          </a:pPr>
          <a:r>
            <a:rPr lang="en-US" sz="1900" b="1" kern="1200" err="1">
              <a:solidFill>
                <a:schemeClr val="accent4">
                  <a:lumMod val="50000"/>
                </a:schemeClr>
              </a:solidFill>
              <a:latin typeface="Calibri Light" panose="020F0302020204030204"/>
            </a:rPr>
            <a:t>Fellesskap</a:t>
          </a:r>
          <a:r>
            <a:rPr lang="en-US" sz="1900" b="1" kern="1200">
              <a:solidFill>
                <a:schemeClr val="accent4">
                  <a:lumMod val="50000"/>
                </a:schemeClr>
              </a:solidFill>
              <a:latin typeface="Calibri Light" panose="020F0302020204030204"/>
            </a:rPr>
            <a:t> i </a:t>
          </a:r>
          <a:r>
            <a:rPr lang="en-US" sz="1900" b="1" kern="1200" err="1">
              <a:solidFill>
                <a:schemeClr val="accent4">
                  <a:lumMod val="50000"/>
                </a:schemeClr>
              </a:solidFill>
              <a:latin typeface="Calibri Light" panose="020F0302020204030204"/>
            </a:rPr>
            <a:t>ledergruppen</a:t>
          </a:r>
          <a:r>
            <a:rPr lang="en-US" sz="1900" b="1" kern="1200">
              <a:solidFill>
                <a:schemeClr val="accent4">
                  <a:lumMod val="50000"/>
                </a:schemeClr>
              </a:solidFill>
              <a:latin typeface="Calibri Light" panose="020F0302020204030204"/>
            </a:rPr>
            <a:t> – </a:t>
          </a:r>
          <a:r>
            <a:rPr lang="en-US" sz="1900" b="1" kern="1200" err="1">
              <a:solidFill>
                <a:schemeClr val="accent4">
                  <a:lumMod val="50000"/>
                </a:schemeClr>
              </a:solidFill>
              <a:latin typeface="Calibri Light" panose="020F0302020204030204"/>
            </a:rPr>
            <a:t>kollektiv</a:t>
          </a:r>
          <a:r>
            <a:rPr lang="en-US" sz="1900" b="1" kern="1200">
              <a:solidFill>
                <a:schemeClr val="accent4">
                  <a:lumMod val="50000"/>
                </a:schemeClr>
              </a:solidFill>
              <a:latin typeface="Calibri Light" panose="020F0302020204030204"/>
            </a:rPr>
            <a:t> handling</a:t>
          </a:r>
          <a:endParaRPr lang="en-US" sz="1900" kern="1200"/>
        </a:p>
      </dsp:txBody>
      <dsp:txXfrm>
        <a:off x="1392942" y="39874"/>
        <a:ext cx="1382265" cy="1382265"/>
      </dsp:txXfrm>
    </dsp:sp>
    <dsp:sp modelId="{F00157F8-D212-4325-9279-CAD09B8580E5}">
      <dsp:nvSpPr>
        <dsp:cNvPr id="0" name=""/>
        <dsp:cNvSpPr/>
      </dsp:nvSpPr>
      <dsp:spPr>
        <a:xfrm>
          <a:off x="844292" y="-111"/>
          <a:ext cx="5182481" cy="5182481"/>
        </a:xfrm>
        <a:prstGeom prst="circularArrow">
          <a:avLst>
            <a:gd name="adj1" fmla="val 5201"/>
            <a:gd name="adj2" fmla="val 335976"/>
            <a:gd name="adj3" fmla="val 16865424"/>
            <a:gd name="adj4" fmla="val 15198601"/>
            <a:gd name="adj5" fmla="val 6068"/>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EC7AE4-2FA2-4939-9D27-6880FD70DFFB}">
      <dsp:nvSpPr>
        <dsp:cNvPr id="0" name=""/>
        <dsp:cNvSpPr/>
      </dsp:nvSpPr>
      <dsp:spPr>
        <a:xfrm>
          <a:off x="3040792" y="871221"/>
          <a:ext cx="667342" cy="91440"/>
        </a:xfrm>
        <a:custGeom>
          <a:avLst/>
          <a:gdLst/>
          <a:ahLst/>
          <a:cxnLst/>
          <a:rect l="0" t="0" r="0" b="0"/>
          <a:pathLst>
            <a:path>
              <a:moveTo>
                <a:pt x="0" y="45720"/>
              </a:moveTo>
              <a:lnTo>
                <a:pt x="66734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913451"/>
        <a:ext cx="34897" cy="6979"/>
      </dsp:txXfrm>
    </dsp:sp>
    <dsp:sp modelId="{54951BA7-2B8F-43E2-B3B1-FC29745A3A4D}">
      <dsp:nvSpPr>
        <dsp:cNvPr id="0" name=""/>
        <dsp:cNvSpPr/>
      </dsp:nvSpPr>
      <dsp:spPr>
        <a:xfrm>
          <a:off x="8061" y="6582"/>
          <a:ext cx="3034531" cy="18207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933450">
            <a:lnSpc>
              <a:spcPct val="90000"/>
            </a:lnSpc>
            <a:spcBef>
              <a:spcPct val="0"/>
            </a:spcBef>
            <a:spcAft>
              <a:spcPct val="35000"/>
            </a:spcAft>
            <a:buNone/>
          </a:pPr>
          <a:r>
            <a:rPr lang="nb-NO" sz="2100" kern="1200" dirty="0"/>
            <a:t>Noen instituttledere og kvinnelige deltakere tar rollen som endringsagent fra oppstart</a:t>
          </a:r>
          <a:endParaRPr lang="en-US" sz="2100" kern="1200" dirty="0"/>
        </a:p>
      </dsp:txBody>
      <dsp:txXfrm>
        <a:off x="8061" y="6582"/>
        <a:ext cx="3034531" cy="1820718"/>
      </dsp:txXfrm>
    </dsp:sp>
    <dsp:sp modelId="{638559C9-004B-4FA1-B35E-F2A500979AEE}">
      <dsp:nvSpPr>
        <dsp:cNvPr id="0" name=""/>
        <dsp:cNvSpPr/>
      </dsp:nvSpPr>
      <dsp:spPr>
        <a:xfrm>
          <a:off x="6773265" y="871221"/>
          <a:ext cx="667342" cy="91440"/>
        </a:xfrm>
        <a:custGeom>
          <a:avLst/>
          <a:gdLst/>
          <a:ahLst/>
          <a:cxnLst/>
          <a:rect l="0" t="0" r="0" b="0"/>
          <a:pathLst>
            <a:path>
              <a:moveTo>
                <a:pt x="0" y="45720"/>
              </a:moveTo>
              <a:lnTo>
                <a:pt x="66734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9488" y="913451"/>
        <a:ext cx="34897" cy="6979"/>
      </dsp:txXfrm>
    </dsp:sp>
    <dsp:sp modelId="{E2F5B2A6-8E59-4DB5-A125-9FEB885BD769}">
      <dsp:nvSpPr>
        <dsp:cNvPr id="0" name=""/>
        <dsp:cNvSpPr/>
      </dsp:nvSpPr>
      <dsp:spPr>
        <a:xfrm>
          <a:off x="3740534" y="6582"/>
          <a:ext cx="3034531" cy="18207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933450">
            <a:lnSpc>
              <a:spcPct val="90000"/>
            </a:lnSpc>
            <a:spcBef>
              <a:spcPct val="0"/>
            </a:spcBef>
            <a:spcAft>
              <a:spcPct val="35000"/>
            </a:spcAft>
            <a:buNone/>
          </a:pPr>
          <a:r>
            <a:rPr lang="nb-NO" sz="2100" kern="1200"/>
            <a:t>Flere venter med å ta stilling til likestillingsarbeidet</a:t>
          </a:r>
          <a:endParaRPr lang="en-US" sz="2100" kern="1200"/>
        </a:p>
      </dsp:txBody>
      <dsp:txXfrm>
        <a:off x="3740534" y="6582"/>
        <a:ext cx="3034531" cy="1820718"/>
      </dsp:txXfrm>
    </dsp:sp>
    <dsp:sp modelId="{04D1510D-C8C6-4B76-8D93-96762B2AF43A}">
      <dsp:nvSpPr>
        <dsp:cNvPr id="0" name=""/>
        <dsp:cNvSpPr/>
      </dsp:nvSpPr>
      <dsp:spPr>
        <a:xfrm>
          <a:off x="1525326" y="1825500"/>
          <a:ext cx="7464946" cy="667342"/>
        </a:xfrm>
        <a:custGeom>
          <a:avLst/>
          <a:gdLst/>
          <a:ahLst/>
          <a:cxnLst/>
          <a:rect l="0" t="0" r="0" b="0"/>
          <a:pathLst>
            <a:path>
              <a:moveTo>
                <a:pt x="7464946" y="0"/>
              </a:moveTo>
              <a:lnTo>
                <a:pt x="7464946" y="350771"/>
              </a:lnTo>
              <a:lnTo>
                <a:pt x="0" y="350771"/>
              </a:lnTo>
              <a:lnTo>
                <a:pt x="0" y="667342"/>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0362" y="2155682"/>
        <a:ext cx="374875" cy="6979"/>
      </dsp:txXfrm>
    </dsp:sp>
    <dsp:sp modelId="{B119ADED-EE89-4143-9A1F-B3A89DC84E35}">
      <dsp:nvSpPr>
        <dsp:cNvPr id="0" name=""/>
        <dsp:cNvSpPr/>
      </dsp:nvSpPr>
      <dsp:spPr>
        <a:xfrm>
          <a:off x="7473007" y="6582"/>
          <a:ext cx="3034531" cy="18207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933450">
            <a:lnSpc>
              <a:spcPct val="90000"/>
            </a:lnSpc>
            <a:spcBef>
              <a:spcPct val="0"/>
            </a:spcBef>
            <a:spcAft>
              <a:spcPct val="35000"/>
            </a:spcAft>
            <a:buNone/>
          </a:pPr>
          <a:r>
            <a:rPr lang="nb-NO" sz="2100" kern="1200"/>
            <a:t>Noen kvinner bruker programmet til å ta opp likestillingsspørsmål </a:t>
          </a:r>
          <a:endParaRPr lang="en-US" sz="2100" kern="1200"/>
        </a:p>
      </dsp:txBody>
      <dsp:txXfrm>
        <a:off x="7473007" y="6582"/>
        <a:ext cx="3034531" cy="1820718"/>
      </dsp:txXfrm>
    </dsp:sp>
    <dsp:sp modelId="{BF83B4DC-D869-45C5-88EC-D3A928CCB2F2}">
      <dsp:nvSpPr>
        <dsp:cNvPr id="0" name=""/>
        <dsp:cNvSpPr/>
      </dsp:nvSpPr>
      <dsp:spPr>
        <a:xfrm>
          <a:off x="3040792" y="3389882"/>
          <a:ext cx="667342" cy="91440"/>
        </a:xfrm>
        <a:custGeom>
          <a:avLst/>
          <a:gdLst/>
          <a:ahLst/>
          <a:cxnLst/>
          <a:rect l="0" t="0" r="0" b="0"/>
          <a:pathLst>
            <a:path>
              <a:moveTo>
                <a:pt x="0" y="45720"/>
              </a:moveTo>
              <a:lnTo>
                <a:pt x="66734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3432112"/>
        <a:ext cx="34897" cy="6979"/>
      </dsp:txXfrm>
    </dsp:sp>
    <dsp:sp modelId="{46775EAB-439B-4059-9280-456111925B23}">
      <dsp:nvSpPr>
        <dsp:cNvPr id="0" name=""/>
        <dsp:cNvSpPr/>
      </dsp:nvSpPr>
      <dsp:spPr>
        <a:xfrm>
          <a:off x="8061" y="2525243"/>
          <a:ext cx="3034531" cy="18207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933450">
            <a:lnSpc>
              <a:spcPct val="90000"/>
            </a:lnSpc>
            <a:spcBef>
              <a:spcPct val="0"/>
            </a:spcBef>
            <a:spcAft>
              <a:spcPct val="35000"/>
            </a:spcAft>
            <a:buNone/>
          </a:pPr>
          <a:r>
            <a:rPr lang="nb-NO" sz="2100" kern="1200" dirty="0"/>
            <a:t>Klar utvikling i engasjement utover i lederprogrammet</a:t>
          </a:r>
          <a:endParaRPr lang="en-US" sz="2100" kern="1200" dirty="0"/>
        </a:p>
      </dsp:txBody>
      <dsp:txXfrm>
        <a:off x="8061" y="2525243"/>
        <a:ext cx="3034531" cy="1820718"/>
      </dsp:txXfrm>
    </dsp:sp>
    <dsp:sp modelId="{E2D202C1-8435-4A7E-BF44-83EDD74407F8}">
      <dsp:nvSpPr>
        <dsp:cNvPr id="0" name=""/>
        <dsp:cNvSpPr/>
      </dsp:nvSpPr>
      <dsp:spPr>
        <a:xfrm>
          <a:off x="6773265" y="3389882"/>
          <a:ext cx="667342" cy="91440"/>
        </a:xfrm>
        <a:custGeom>
          <a:avLst/>
          <a:gdLst/>
          <a:ahLst/>
          <a:cxnLst/>
          <a:rect l="0" t="0" r="0" b="0"/>
          <a:pathLst>
            <a:path>
              <a:moveTo>
                <a:pt x="0" y="45720"/>
              </a:moveTo>
              <a:lnTo>
                <a:pt x="66734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9488" y="3432112"/>
        <a:ext cx="34897" cy="6979"/>
      </dsp:txXfrm>
    </dsp:sp>
    <dsp:sp modelId="{E266AFB7-A4CB-4E28-B15E-42115C5304FB}">
      <dsp:nvSpPr>
        <dsp:cNvPr id="0" name=""/>
        <dsp:cNvSpPr/>
      </dsp:nvSpPr>
      <dsp:spPr>
        <a:xfrm>
          <a:off x="3740534" y="2525243"/>
          <a:ext cx="3034531" cy="18207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933450">
            <a:lnSpc>
              <a:spcPct val="90000"/>
            </a:lnSpc>
            <a:spcBef>
              <a:spcPct val="0"/>
            </a:spcBef>
            <a:spcAft>
              <a:spcPct val="35000"/>
            </a:spcAft>
            <a:buNone/>
          </a:pPr>
          <a:r>
            <a:rPr lang="nb-NO" sz="2100" kern="1200"/>
            <a:t>Noen grupper har beveget seg fra mye motstand til diskusjoner om hvordan å få til endring </a:t>
          </a:r>
          <a:endParaRPr lang="en-US" sz="2100" kern="1200"/>
        </a:p>
      </dsp:txBody>
      <dsp:txXfrm>
        <a:off x="3740534" y="2525243"/>
        <a:ext cx="3034531" cy="1820718"/>
      </dsp:txXfrm>
    </dsp:sp>
    <dsp:sp modelId="{4C370291-FEE6-44A6-86A2-4440C8C1560E}">
      <dsp:nvSpPr>
        <dsp:cNvPr id="0" name=""/>
        <dsp:cNvSpPr/>
      </dsp:nvSpPr>
      <dsp:spPr>
        <a:xfrm>
          <a:off x="7473007" y="2525243"/>
          <a:ext cx="3034531" cy="18207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933450">
            <a:lnSpc>
              <a:spcPct val="90000"/>
            </a:lnSpc>
            <a:spcBef>
              <a:spcPct val="0"/>
            </a:spcBef>
            <a:spcAft>
              <a:spcPct val="35000"/>
            </a:spcAft>
            <a:buNone/>
          </a:pPr>
          <a:r>
            <a:rPr lang="nb-NO" sz="2100" kern="1200"/>
            <a:t>Både kvinner og menn som endringsagenter</a:t>
          </a:r>
          <a:endParaRPr lang="en-US" sz="2100" kern="1200"/>
        </a:p>
      </dsp:txBody>
      <dsp:txXfrm>
        <a:off x="7473007" y="2525243"/>
        <a:ext cx="3034531" cy="1820718"/>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DDA1D7-7269-44FF-BA53-E716CC4444C8}" type="datetimeFigureOut">
              <a:rPr lang="nb-NO" smtClean="0"/>
              <a:t>20.06.2023</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8BF100-132C-498F-BD75-0DC825FE689A}" type="slidenum">
              <a:rPr lang="nb-NO" smtClean="0"/>
              <a:t>‹#›</a:t>
            </a:fld>
            <a:endParaRPr lang="nb-NO"/>
          </a:p>
        </p:txBody>
      </p:sp>
    </p:spTree>
    <p:extLst>
      <p:ext uri="{BB962C8B-B14F-4D97-AF65-F5344CB8AC3E}">
        <p14:creationId xmlns:p14="http://schemas.microsoft.com/office/powerpoint/2010/main" val="790479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36625" y="954088"/>
            <a:ext cx="8478838" cy="4770437"/>
          </a:xfrm>
        </p:spPr>
      </p:sp>
      <p:sp>
        <p:nvSpPr>
          <p:cNvPr id="3" name="Plassholder for notater 2"/>
          <p:cNvSpPr>
            <a:spLocks noGrp="1"/>
          </p:cNvSpPr>
          <p:nvPr>
            <p:ph type="body" idx="1"/>
          </p:nvPr>
        </p:nvSpPr>
        <p:spPr/>
        <p:txBody>
          <a:bodyPr/>
          <a:lstStyle/>
          <a:p>
            <a:pPr marL="139700" indent="0">
              <a:buNone/>
            </a:pPr>
            <a:endParaRPr lang="en-US" sz="1100" dirty="0">
              <a:solidFill>
                <a:srgbClr val="000000"/>
              </a:solidFill>
              <a:latin typeface="Arial"/>
              <a:ea typeface="Arial"/>
              <a:cs typeface="Arial"/>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ED4BE8-CC98-4E50-960C-F9A396D6BEC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3932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9024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i="1" dirty="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C8678-6BDB-4EC6-8C9A-E67A5D7C67FB}"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3728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D52B59-618C-4AB5-A2E7-B626D21C00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4419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6212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8176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529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3642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2559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8779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872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4032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4478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lnSpc>
                <a:spcPct val="90000"/>
              </a:lnSpc>
              <a:spcBef>
                <a:spcPts val="1000"/>
              </a:spcBef>
              <a:buFont typeface="Arial"/>
              <a:buNone/>
            </a:pPr>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9152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0025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8826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8703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1078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44372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2426F-2976-4AA7-AD5F-36B75706EF3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5794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p:cNvSpPr>
            <a:spLocks noGrp="1"/>
          </p:cNvSpPr>
          <p:nvPr>
            <p:ph type="dt" sz="half" idx="10"/>
          </p:nvPr>
        </p:nvSpPr>
        <p:spPr/>
        <p:txBody>
          <a:bodyPr/>
          <a:lstStyle/>
          <a:p>
            <a:fld id="{C7D3447E-1711-48AA-9AFC-6EBCF55E4ED0}" type="datetimeFigureOut">
              <a:rPr lang="nb-NO" smtClean="0"/>
              <a:t>20.06.2023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ABF5778-6906-4B63-A318-4B8280AA95EF}" type="slidenum">
              <a:rPr lang="nb-NO" smtClean="0"/>
              <a:t>‹#›</a:t>
            </a:fld>
            <a:endParaRPr lang="nb-NO"/>
          </a:p>
        </p:txBody>
      </p:sp>
    </p:spTree>
    <p:extLst>
      <p:ext uri="{BB962C8B-B14F-4D97-AF65-F5344CB8AC3E}">
        <p14:creationId xmlns:p14="http://schemas.microsoft.com/office/powerpoint/2010/main" val="2858118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C7D3447E-1711-48AA-9AFC-6EBCF55E4ED0}" type="datetimeFigureOut">
              <a:rPr lang="nb-NO" smtClean="0"/>
              <a:t>20.06.2023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ABF5778-6906-4B63-A318-4B8280AA95EF}" type="slidenum">
              <a:rPr lang="nb-NO" smtClean="0"/>
              <a:t>‹#›</a:t>
            </a:fld>
            <a:endParaRPr lang="nb-NO"/>
          </a:p>
        </p:txBody>
      </p:sp>
    </p:spTree>
    <p:extLst>
      <p:ext uri="{BB962C8B-B14F-4D97-AF65-F5344CB8AC3E}">
        <p14:creationId xmlns:p14="http://schemas.microsoft.com/office/powerpoint/2010/main" val="1753716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p:cNvSpPr>
            <a:spLocks noGrp="1"/>
          </p:cNvSpPr>
          <p:nvPr>
            <p:ph type="dt" sz="half" idx="10"/>
          </p:nvPr>
        </p:nvSpPr>
        <p:spPr/>
        <p:txBody>
          <a:bodyPr/>
          <a:lstStyle/>
          <a:p>
            <a:fld id="{C7D3447E-1711-48AA-9AFC-6EBCF55E4ED0}" type="datetimeFigureOut">
              <a:rPr lang="nb-NO" smtClean="0"/>
              <a:t>20.06.2023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ABF5778-6906-4B63-A318-4B8280AA95EF}" type="slidenum">
              <a:rPr lang="nb-NO" smtClean="0"/>
              <a:t>‹#›</a:t>
            </a:fld>
            <a:endParaRPr lang="nb-NO"/>
          </a:p>
        </p:txBody>
      </p:sp>
    </p:spTree>
    <p:extLst>
      <p:ext uri="{BB962C8B-B14F-4D97-AF65-F5344CB8AC3E}">
        <p14:creationId xmlns:p14="http://schemas.microsoft.com/office/powerpoint/2010/main" val="2264249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C7D3447E-1711-48AA-9AFC-6EBCF55E4ED0}" type="datetimeFigureOut">
              <a:rPr lang="nb-NO" smtClean="0"/>
              <a:t>20.06.2023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0ABF5778-6906-4B63-A318-4B8280AA95EF}" type="slidenum">
              <a:rPr lang="nb-NO" smtClean="0"/>
              <a:t>‹#›</a:t>
            </a:fld>
            <a:endParaRPr lang="nb-NO"/>
          </a:p>
        </p:txBody>
      </p:sp>
    </p:spTree>
    <p:extLst>
      <p:ext uri="{BB962C8B-B14F-4D97-AF65-F5344CB8AC3E}">
        <p14:creationId xmlns:p14="http://schemas.microsoft.com/office/powerpoint/2010/main" val="2002462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C7D3447E-1711-48AA-9AFC-6EBCF55E4ED0}" type="datetimeFigureOut">
              <a:rPr lang="nb-NO" smtClean="0"/>
              <a:t>20.06.2023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0ABF5778-6906-4B63-A318-4B8280AA95EF}" type="slidenum">
              <a:rPr lang="nb-NO" smtClean="0"/>
              <a:t>‹#›</a:t>
            </a:fld>
            <a:endParaRPr lang="nb-NO"/>
          </a:p>
        </p:txBody>
      </p:sp>
    </p:spTree>
    <p:extLst>
      <p:ext uri="{BB962C8B-B14F-4D97-AF65-F5344CB8AC3E}">
        <p14:creationId xmlns:p14="http://schemas.microsoft.com/office/powerpoint/2010/main" val="129979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C7D3447E-1711-48AA-9AFC-6EBCF55E4ED0}" type="datetimeFigureOut">
              <a:rPr lang="nb-NO" smtClean="0"/>
              <a:t>20.06.2023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0ABF5778-6906-4B63-A318-4B8280AA95EF}" type="slidenum">
              <a:rPr lang="nb-NO" smtClean="0"/>
              <a:t>‹#›</a:t>
            </a:fld>
            <a:endParaRPr lang="nb-NO"/>
          </a:p>
        </p:txBody>
      </p:sp>
    </p:spTree>
    <p:extLst>
      <p:ext uri="{BB962C8B-B14F-4D97-AF65-F5344CB8AC3E}">
        <p14:creationId xmlns:p14="http://schemas.microsoft.com/office/powerpoint/2010/main" val="3491524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C7D3447E-1711-48AA-9AFC-6EBCF55E4ED0}" type="datetimeFigureOut">
              <a:rPr lang="nb-NO" smtClean="0"/>
              <a:t>20.06.2023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0ABF5778-6906-4B63-A318-4B8280AA95EF}" type="slidenum">
              <a:rPr lang="nb-NO" smtClean="0"/>
              <a:t>‹#›</a:t>
            </a:fld>
            <a:endParaRPr lang="nb-NO"/>
          </a:p>
        </p:txBody>
      </p:sp>
    </p:spTree>
    <p:extLst>
      <p:ext uri="{BB962C8B-B14F-4D97-AF65-F5344CB8AC3E}">
        <p14:creationId xmlns:p14="http://schemas.microsoft.com/office/powerpoint/2010/main" val="5754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p:cNvSpPr>
            <a:spLocks noGrp="1"/>
          </p:cNvSpPr>
          <p:nvPr>
            <p:ph type="dt" sz="half" idx="10"/>
          </p:nvPr>
        </p:nvSpPr>
        <p:spPr/>
        <p:txBody>
          <a:bodyPr/>
          <a:lstStyle/>
          <a:p>
            <a:fld id="{C7D3447E-1711-48AA-9AFC-6EBCF55E4ED0}" type="datetimeFigureOut">
              <a:rPr lang="nb-NO" smtClean="0"/>
              <a:t>20.06.2023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0ABF5778-6906-4B63-A318-4B8280AA95EF}" type="slidenum">
              <a:rPr lang="nb-NO" smtClean="0"/>
              <a:t>‹#›</a:t>
            </a:fld>
            <a:endParaRPr lang="nb-NO"/>
          </a:p>
        </p:txBody>
      </p:sp>
    </p:spTree>
    <p:extLst>
      <p:ext uri="{BB962C8B-B14F-4D97-AF65-F5344CB8AC3E}">
        <p14:creationId xmlns:p14="http://schemas.microsoft.com/office/powerpoint/2010/main" val="280055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p:cNvSpPr>
            <a:spLocks noGrp="1"/>
          </p:cNvSpPr>
          <p:nvPr>
            <p:ph type="dt" sz="half" idx="10"/>
          </p:nvPr>
        </p:nvSpPr>
        <p:spPr/>
        <p:txBody>
          <a:bodyPr/>
          <a:lstStyle/>
          <a:p>
            <a:fld id="{C7D3447E-1711-48AA-9AFC-6EBCF55E4ED0}" type="datetimeFigureOut">
              <a:rPr lang="nb-NO" smtClean="0"/>
              <a:t>20.06.2023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0ABF5778-6906-4B63-A318-4B8280AA95EF}" type="slidenum">
              <a:rPr lang="nb-NO" smtClean="0"/>
              <a:t>‹#›</a:t>
            </a:fld>
            <a:endParaRPr lang="nb-NO"/>
          </a:p>
        </p:txBody>
      </p:sp>
    </p:spTree>
    <p:extLst>
      <p:ext uri="{BB962C8B-B14F-4D97-AF65-F5344CB8AC3E}">
        <p14:creationId xmlns:p14="http://schemas.microsoft.com/office/powerpoint/2010/main" val="983644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C7D3447E-1711-48AA-9AFC-6EBCF55E4ED0}" type="datetimeFigureOut">
              <a:rPr lang="nb-NO" smtClean="0"/>
              <a:t>20.06.2023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ABF5778-6906-4B63-A318-4B8280AA95EF}" type="slidenum">
              <a:rPr lang="nb-NO" smtClean="0"/>
              <a:t>‹#›</a:t>
            </a:fld>
            <a:endParaRPr lang="nb-NO"/>
          </a:p>
        </p:txBody>
      </p:sp>
    </p:spTree>
    <p:extLst>
      <p:ext uri="{BB962C8B-B14F-4D97-AF65-F5344CB8AC3E}">
        <p14:creationId xmlns:p14="http://schemas.microsoft.com/office/powerpoint/2010/main" val="3792600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C7D3447E-1711-48AA-9AFC-6EBCF55E4ED0}" type="datetimeFigureOut">
              <a:rPr lang="nb-NO" smtClean="0"/>
              <a:t>20.06.2023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ABF5778-6906-4B63-A318-4B8280AA95EF}" type="slidenum">
              <a:rPr lang="nb-NO" smtClean="0"/>
              <a:t>‹#›</a:t>
            </a:fld>
            <a:endParaRPr lang="nb-NO"/>
          </a:p>
        </p:txBody>
      </p:sp>
    </p:spTree>
    <p:extLst>
      <p:ext uri="{BB962C8B-B14F-4D97-AF65-F5344CB8AC3E}">
        <p14:creationId xmlns:p14="http://schemas.microsoft.com/office/powerpoint/2010/main" val="34844759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D06B3200-C96D-434B-9422-FD23C978D96D}" type="datetimeFigureOut">
              <a:rPr lang="nb-NO" smtClean="0"/>
              <a:t>20.06.2023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7E8D27D-A69F-4B14-8293-6C147EAB7E13}" type="slidenum">
              <a:rPr lang="nb-NO" smtClean="0"/>
              <a:t>‹#›</a:t>
            </a:fld>
            <a:endParaRPr lang="nb-NO"/>
          </a:p>
        </p:txBody>
      </p:sp>
    </p:spTree>
    <p:extLst>
      <p:ext uri="{BB962C8B-B14F-4D97-AF65-F5344CB8AC3E}">
        <p14:creationId xmlns:p14="http://schemas.microsoft.com/office/powerpoint/2010/main" val="2099024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D06B3200-C96D-434B-9422-FD23C978D96D}" type="datetimeFigureOut">
              <a:rPr lang="nb-NO" smtClean="0"/>
              <a:t>20.06.2023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7E8D27D-A69F-4B14-8293-6C147EAB7E13}" type="slidenum">
              <a:rPr lang="nb-NO" smtClean="0"/>
              <a:t>‹#›</a:t>
            </a:fld>
            <a:endParaRPr lang="nb-NO"/>
          </a:p>
        </p:txBody>
      </p:sp>
    </p:spTree>
    <p:extLst>
      <p:ext uri="{BB962C8B-B14F-4D97-AF65-F5344CB8AC3E}">
        <p14:creationId xmlns:p14="http://schemas.microsoft.com/office/powerpoint/2010/main" val="3618231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6B3200-C96D-434B-9422-FD23C978D96D}" type="datetimeFigureOut">
              <a:rPr lang="nb-NO" smtClean="0"/>
              <a:t>20.06.2023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7E8D27D-A69F-4B14-8293-6C147EAB7E13}" type="slidenum">
              <a:rPr lang="nb-NO" smtClean="0"/>
              <a:t>‹#›</a:t>
            </a:fld>
            <a:endParaRPr lang="nb-NO"/>
          </a:p>
        </p:txBody>
      </p:sp>
    </p:spTree>
    <p:extLst>
      <p:ext uri="{BB962C8B-B14F-4D97-AF65-F5344CB8AC3E}">
        <p14:creationId xmlns:p14="http://schemas.microsoft.com/office/powerpoint/2010/main" val="2491570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p:cNvSpPr>
            <a:spLocks noGrp="1"/>
          </p:cNvSpPr>
          <p:nvPr>
            <p:ph type="dt" sz="half" idx="10"/>
          </p:nvPr>
        </p:nvSpPr>
        <p:spPr/>
        <p:txBody>
          <a:bodyPr/>
          <a:lstStyle/>
          <a:p>
            <a:fld id="{D06B3200-C96D-434B-9422-FD23C978D96D}" type="datetimeFigureOut">
              <a:rPr lang="nb-NO" smtClean="0"/>
              <a:t>20.06.2023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17E8D27D-A69F-4B14-8293-6C147EAB7E13}" type="slidenum">
              <a:rPr lang="nb-NO" smtClean="0"/>
              <a:t>‹#›</a:t>
            </a:fld>
            <a:endParaRPr lang="nb-NO"/>
          </a:p>
        </p:txBody>
      </p:sp>
    </p:spTree>
    <p:extLst>
      <p:ext uri="{BB962C8B-B14F-4D97-AF65-F5344CB8AC3E}">
        <p14:creationId xmlns:p14="http://schemas.microsoft.com/office/powerpoint/2010/main" val="3896925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p:cNvSpPr>
            <a:spLocks noGrp="1"/>
          </p:cNvSpPr>
          <p:nvPr>
            <p:ph type="dt" sz="half" idx="10"/>
          </p:nvPr>
        </p:nvSpPr>
        <p:spPr/>
        <p:txBody>
          <a:bodyPr/>
          <a:lstStyle/>
          <a:p>
            <a:fld id="{D06B3200-C96D-434B-9422-FD23C978D96D}" type="datetimeFigureOut">
              <a:rPr lang="nb-NO" smtClean="0"/>
              <a:t>20.06.2023</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17E8D27D-A69F-4B14-8293-6C147EAB7E13}" type="slidenum">
              <a:rPr lang="nb-NO" smtClean="0"/>
              <a:t>‹#›</a:t>
            </a:fld>
            <a:endParaRPr lang="nb-NO"/>
          </a:p>
        </p:txBody>
      </p:sp>
    </p:spTree>
    <p:extLst>
      <p:ext uri="{BB962C8B-B14F-4D97-AF65-F5344CB8AC3E}">
        <p14:creationId xmlns:p14="http://schemas.microsoft.com/office/powerpoint/2010/main" val="2203845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fld id="{D06B3200-C96D-434B-9422-FD23C978D96D}" type="datetimeFigureOut">
              <a:rPr lang="nb-NO" smtClean="0"/>
              <a:t>20.06.2023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17E8D27D-A69F-4B14-8293-6C147EAB7E13}" type="slidenum">
              <a:rPr lang="nb-NO" smtClean="0"/>
              <a:t>‹#›</a:t>
            </a:fld>
            <a:endParaRPr lang="nb-NO"/>
          </a:p>
        </p:txBody>
      </p:sp>
    </p:spTree>
    <p:extLst>
      <p:ext uri="{BB962C8B-B14F-4D97-AF65-F5344CB8AC3E}">
        <p14:creationId xmlns:p14="http://schemas.microsoft.com/office/powerpoint/2010/main" val="7184069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6B3200-C96D-434B-9422-FD23C978D96D}" type="datetimeFigureOut">
              <a:rPr lang="nb-NO" smtClean="0"/>
              <a:t>20.06.2023</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17E8D27D-A69F-4B14-8293-6C147EAB7E13}" type="slidenum">
              <a:rPr lang="nb-NO" smtClean="0"/>
              <a:t>‹#›</a:t>
            </a:fld>
            <a:endParaRPr lang="nb-NO"/>
          </a:p>
        </p:txBody>
      </p:sp>
    </p:spTree>
    <p:extLst>
      <p:ext uri="{BB962C8B-B14F-4D97-AF65-F5344CB8AC3E}">
        <p14:creationId xmlns:p14="http://schemas.microsoft.com/office/powerpoint/2010/main" val="16050386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6B3200-C96D-434B-9422-FD23C978D96D}" type="datetimeFigureOut">
              <a:rPr lang="nb-NO" smtClean="0"/>
              <a:t>20.06.2023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17E8D27D-A69F-4B14-8293-6C147EAB7E13}" type="slidenum">
              <a:rPr lang="nb-NO" smtClean="0"/>
              <a:t>‹#›</a:t>
            </a:fld>
            <a:endParaRPr lang="nb-NO"/>
          </a:p>
        </p:txBody>
      </p:sp>
    </p:spTree>
    <p:extLst>
      <p:ext uri="{BB962C8B-B14F-4D97-AF65-F5344CB8AC3E}">
        <p14:creationId xmlns:p14="http://schemas.microsoft.com/office/powerpoint/2010/main" val="23046985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6B3200-C96D-434B-9422-FD23C978D96D}" type="datetimeFigureOut">
              <a:rPr lang="nb-NO" smtClean="0"/>
              <a:t>20.06.2023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17E8D27D-A69F-4B14-8293-6C147EAB7E13}" type="slidenum">
              <a:rPr lang="nb-NO" smtClean="0"/>
              <a:t>‹#›</a:t>
            </a:fld>
            <a:endParaRPr lang="nb-NO"/>
          </a:p>
        </p:txBody>
      </p:sp>
    </p:spTree>
    <p:extLst>
      <p:ext uri="{BB962C8B-B14F-4D97-AF65-F5344CB8AC3E}">
        <p14:creationId xmlns:p14="http://schemas.microsoft.com/office/powerpoint/2010/main" val="7574954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D06B3200-C96D-434B-9422-FD23C978D96D}" type="datetimeFigureOut">
              <a:rPr lang="nb-NO" smtClean="0"/>
              <a:t>20.06.2023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7E8D27D-A69F-4B14-8293-6C147EAB7E13}" type="slidenum">
              <a:rPr lang="nb-NO" smtClean="0"/>
              <a:t>‹#›</a:t>
            </a:fld>
            <a:endParaRPr lang="nb-NO"/>
          </a:p>
        </p:txBody>
      </p:sp>
    </p:spTree>
    <p:extLst>
      <p:ext uri="{BB962C8B-B14F-4D97-AF65-F5344CB8AC3E}">
        <p14:creationId xmlns:p14="http://schemas.microsoft.com/office/powerpoint/2010/main" val="24169625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D06B3200-C96D-434B-9422-FD23C978D96D}" type="datetimeFigureOut">
              <a:rPr lang="nb-NO" smtClean="0"/>
              <a:t>20.06.2023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7E8D27D-A69F-4B14-8293-6C147EAB7E13}" type="slidenum">
              <a:rPr lang="nb-NO" smtClean="0"/>
              <a:t>‹#›</a:t>
            </a:fld>
            <a:endParaRPr lang="nb-NO"/>
          </a:p>
        </p:txBody>
      </p:sp>
    </p:spTree>
    <p:extLst>
      <p:ext uri="{BB962C8B-B14F-4D97-AF65-F5344CB8AC3E}">
        <p14:creationId xmlns:p14="http://schemas.microsoft.com/office/powerpoint/2010/main" val="1391737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D3447E-1711-48AA-9AFC-6EBCF55E4ED0}" type="datetimeFigureOut">
              <a:rPr lang="nb-NO" smtClean="0"/>
              <a:t>20.06.2023</a:t>
            </a:fld>
            <a:endParaRPr lang="nb-NO"/>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BF5778-6906-4B63-A318-4B8280AA95EF}" type="slidenum">
              <a:rPr lang="nb-NO" smtClean="0"/>
              <a:t>‹#›</a:t>
            </a:fld>
            <a:endParaRPr lang="nb-NO"/>
          </a:p>
        </p:txBody>
      </p:sp>
    </p:spTree>
    <p:extLst>
      <p:ext uri="{BB962C8B-B14F-4D97-AF65-F5344CB8AC3E}">
        <p14:creationId xmlns:p14="http://schemas.microsoft.com/office/powerpoint/2010/main" val="4799838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6B3200-C96D-434B-9422-FD23C978D96D}" type="datetimeFigureOut">
              <a:rPr lang="nb-NO" smtClean="0"/>
              <a:t>20.06.2023</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E8D27D-A69F-4B14-8293-6C147EAB7E13}" type="slidenum">
              <a:rPr lang="nb-NO" smtClean="0"/>
              <a:t>‹#›</a:t>
            </a:fld>
            <a:endParaRPr lang="nb-NO"/>
          </a:p>
        </p:txBody>
      </p:sp>
    </p:spTree>
    <p:extLst>
      <p:ext uri="{BB962C8B-B14F-4D97-AF65-F5344CB8AC3E}">
        <p14:creationId xmlns:p14="http://schemas.microsoft.com/office/powerpoint/2010/main" val="19490793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jpe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creativecommons.org/licenses/by-nd/3.0/" TargetMode="External"/><Relationship Id="rId4" Type="http://schemas.openxmlformats.org/officeDocument/2006/relationships/hyperlink" Target="http://www.thesunsetwont.com/2012/02/tug-of-war.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blogs.egu.eu/geolog/2023/02/03/more-and-more-molehills-reflections-on-the-effect-of-accumulated-unconscious-gender-bia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t="21185" b="3565"/>
          <a:stretch/>
        </p:blipFill>
        <p:spPr>
          <a:xfrm>
            <a:off x="4741" y="876853"/>
            <a:ext cx="12185379" cy="5157771"/>
          </a:xfrm>
        </p:spPr>
      </p:pic>
      <p:sp>
        <p:nvSpPr>
          <p:cNvPr id="6" name="TextBox 5"/>
          <p:cNvSpPr txBox="1"/>
          <p:nvPr/>
        </p:nvSpPr>
        <p:spPr>
          <a:xfrm>
            <a:off x="7911085" y="2776854"/>
            <a:ext cx="1734770" cy="173310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2" b="0" i="0" u="none" strike="noStrike" kern="1200" cap="none" spc="0" normalizeH="0" baseline="0" noProof="0" dirty="0">
                <a:ln>
                  <a:noFill/>
                </a:ln>
                <a:solidFill>
                  <a:prstClr val="white"/>
                </a:solidFill>
                <a:effectLst/>
                <a:uLnTx/>
                <a:uFillTx/>
                <a:latin typeface="Calibri" panose="020F0502020204030204"/>
                <a:ea typeface="+mn-ea"/>
                <a:cs typeface="+mn-cs"/>
              </a:rPr>
              <a:t>NT</a:t>
            </a:r>
          </a:p>
        </p:txBody>
      </p:sp>
      <p:sp>
        <p:nvSpPr>
          <p:cNvPr id="7" name="TextBox 6"/>
          <p:cNvSpPr txBox="1"/>
          <p:nvPr/>
        </p:nvSpPr>
        <p:spPr>
          <a:xfrm>
            <a:off x="2151630" y="2776855"/>
            <a:ext cx="1555234" cy="173310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2" b="0" i="0" u="none" strike="noStrike" kern="1200" cap="none" spc="0" normalizeH="0" baseline="0" noProof="0" dirty="0">
                <a:ln>
                  <a:noFill/>
                </a:ln>
                <a:solidFill>
                  <a:prstClr val="white"/>
                </a:solidFill>
                <a:effectLst/>
                <a:uLnTx/>
                <a:uFillTx/>
                <a:latin typeface="Calibri" panose="020F0502020204030204"/>
                <a:ea typeface="+mn-ea"/>
                <a:cs typeface="+mn-cs"/>
              </a:rPr>
              <a:t>FR</a:t>
            </a:r>
          </a:p>
        </p:txBody>
      </p:sp>
      <p:sp>
        <p:nvSpPr>
          <p:cNvPr id="3" name="TekstSylinder 2"/>
          <p:cNvSpPr txBox="1"/>
          <p:nvPr/>
        </p:nvSpPr>
        <p:spPr>
          <a:xfrm>
            <a:off x="2853117" y="5412925"/>
            <a:ext cx="6661192"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white"/>
                </a:solidFill>
                <a:effectLst/>
                <a:uLnTx/>
                <a:uFillTx/>
                <a:latin typeface="Helvetica" panose="020B0604020202020204" pitchFamily="34" charset="0"/>
                <a:ea typeface="+mn-ea"/>
                <a:cs typeface="+mn-cs"/>
              </a:rPr>
              <a:t>Lederutvikling som grunnlag for likestilling</a:t>
            </a:r>
            <a:br>
              <a:rPr kumimoji="0" lang="nb-NO" sz="1800" b="0" i="0" u="none" strike="noStrike" kern="1200" cap="none" spc="0" normalizeH="0" baseline="0" noProof="0" dirty="0">
                <a:ln>
                  <a:noFill/>
                </a:ln>
                <a:solidFill>
                  <a:prstClr val="black"/>
                </a:solidFill>
                <a:effectLst/>
                <a:uLnTx/>
                <a:uFillTx/>
                <a:latin typeface="Calibri Light"/>
                <a:ea typeface="+mn-ea"/>
                <a:cs typeface="Calibri"/>
              </a:rPr>
            </a:br>
            <a:endParaRPr kumimoji="0" lang="nb-NO" sz="1800" b="0" i="0" u="none" strike="noStrike" kern="1200" cap="none" spc="0" normalizeH="0" baseline="0" noProof="0" dirty="0">
              <a:ln>
                <a:noFill/>
              </a:ln>
              <a:solidFill>
                <a:prstClr val="white"/>
              </a:solidFill>
              <a:effectLst/>
              <a:uLnTx/>
              <a:uFillTx/>
              <a:latin typeface="Calibri Light"/>
              <a:ea typeface="+mn-ea"/>
              <a:cs typeface="Calibri"/>
            </a:endParaRPr>
          </a:p>
        </p:txBody>
      </p:sp>
    </p:spTree>
    <p:extLst>
      <p:ext uri="{BB962C8B-B14F-4D97-AF65-F5344CB8AC3E}">
        <p14:creationId xmlns:p14="http://schemas.microsoft.com/office/powerpoint/2010/main" val="3780478394"/>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icture containing darkness, lighting, light, night&#10;&#10;Description automatically generated">
            <a:extLst>
              <a:ext uri="{FF2B5EF4-FFF2-40B4-BE49-F238E27FC236}">
                <a16:creationId xmlns:a16="http://schemas.microsoft.com/office/drawing/2014/main" id="{C1336CCC-82B3-902A-62DE-235F85A62C19}"/>
              </a:ext>
            </a:extLst>
          </p:cNvPr>
          <p:cNvPicPr>
            <a:picLocks noChangeAspect="1"/>
          </p:cNvPicPr>
          <p:nvPr/>
        </p:nvPicPr>
        <p:blipFill rotWithShape="1">
          <a:blip r:embed="rId3">
            <a:extLst>
              <a:ext uri="{28A0092B-C50C-407E-A947-70E740481C1C}">
                <a14:useLocalDpi xmlns:a14="http://schemas.microsoft.com/office/drawing/2010/main" val="0"/>
              </a:ext>
            </a:extLst>
          </a:blip>
          <a:srcRect t="12709" b="1062"/>
          <a:stretch/>
        </p:blipFill>
        <p:spPr>
          <a:xfrm>
            <a:off x="2522356" y="10"/>
            <a:ext cx="9669642" cy="6857990"/>
          </a:xfrm>
          <a:prstGeom prst="rect">
            <a:avLst/>
          </a:prstGeom>
        </p:spPr>
      </p:pic>
      <p:sp>
        <p:nvSpPr>
          <p:cNvPr id="19"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50506" y="365125"/>
            <a:ext cx="4926563" cy="1899912"/>
          </a:xfrm>
        </p:spPr>
        <p:txBody>
          <a:bodyPr>
            <a:normAutofit/>
          </a:bodyPr>
          <a:lstStyle/>
          <a:p>
            <a:r>
              <a:rPr lang="nb-NO" sz="4000" dirty="0"/>
              <a:t>Hvorfor er lederutvikling viktig?</a:t>
            </a:r>
          </a:p>
        </p:txBody>
      </p:sp>
      <p:sp>
        <p:nvSpPr>
          <p:cNvPr id="3" name="Content Placeholder 2"/>
          <p:cNvSpPr>
            <a:spLocks noGrp="1"/>
          </p:cNvSpPr>
          <p:nvPr>
            <p:ph idx="1"/>
          </p:nvPr>
        </p:nvSpPr>
        <p:spPr>
          <a:xfrm>
            <a:off x="550506" y="2434201"/>
            <a:ext cx="4109883" cy="3742762"/>
          </a:xfrm>
        </p:spPr>
        <p:txBody>
          <a:bodyPr>
            <a:normAutofit/>
          </a:bodyPr>
          <a:lstStyle/>
          <a:p>
            <a:r>
              <a:rPr lang="nb-NO" sz="2000" dirty="0"/>
              <a:t>Likestilling et strategisk spørsmål</a:t>
            </a:r>
          </a:p>
          <a:p>
            <a:r>
              <a:rPr lang="nb-NO" sz="2000" dirty="0"/>
              <a:t>Ledelsens engasjement er avgjørende </a:t>
            </a:r>
          </a:p>
          <a:p>
            <a:r>
              <a:rPr lang="nb-NO" sz="2000" dirty="0"/>
              <a:t>Bedre kjønnsbalanse et kollektivt ansvar</a:t>
            </a:r>
          </a:p>
          <a:p>
            <a:r>
              <a:rPr lang="nb-NO" sz="2000" dirty="0" err="1"/>
              <a:t>Sensemaking</a:t>
            </a:r>
            <a:r>
              <a:rPr lang="nb-NO" sz="2000" dirty="0"/>
              <a:t> og </a:t>
            </a:r>
            <a:r>
              <a:rPr lang="nb-NO" sz="2000" dirty="0" err="1"/>
              <a:t>sensegiving</a:t>
            </a:r>
            <a:r>
              <a:rPr lang="nb-NO" sz="2000" dirty="0"/>
              <a:t>: endringsagenter i organisasjonen</a:t>
            </a:r>
          </a:p>
          <a:p>
            <a:endParaRPr lang="nb-NO" sz="2000" dirty="0"/>
          </a:p>
          <a:p>
            <a:endParaRPr lang="nb-NO" sz="2000" dirty="0"/>
          </a:p>
          <a:p>
            <a:endParaRPr lang="nb-NO" sz="2000" dirty="0"/>
          </a:p>
          <a:p>
            <a:endParaRPr lang="nb-NO" sz="2000" dirty="0"/>
          </a:p>
          <a:p>
            <a:endParaRPr lang="nb-NO" sz="2000" dirty="0"/>
          </a:p>
        </p:txBody>
      </p:sp>
    </p:spTree>
    <p:extLst>
      <p:ext uri="{BB962C8B-B14F-4D97-AF65-F5344CB8AC3E}">
        <p14:creationId xmlns:p14="http://schemas.microsoft.com/office/powerpoint/2010/main" val="4198165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417702" y="3519546"/>
            <a:ext cx="2167832" cy="2055648"/>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550" b="0" i="0" u="none" strike="noStrike" kern="1200" cap="none" spc="0" normalizeH="0" baseline="0" noProof="0">
                <a:ln>
                  <a:noFill/>
                </a:ln>
                <a:solidFill>
                  <a:prstClr val="white"/>
                </a:solidFill>
                <a:effectLst/>
                <a:uLnTx/>
                <a:uFillTx/>
                <a:latin typeface="Calibri" panose="020F0502020204030204"/>
                <a:ea typeface="+mn-ea"/>
                <a:cs typeface="+mn-cs"/>
              </a:rPr>
              <a:t>Likestilling ved MN</a:t>
            </a:r>
            <a:endParaRPr kumimoji="0" lang="nb-NO" sz="1550" b="0" i="0" u="none" strike="noStrike" kern="1200" cap="none" spc="0" normalizeH="0" baseline="0" noProof="0">
              <a:ln>
                <a:noFill/>
              </a:ln>
              <a:solidFill>
                <a:prstClr val="white"/>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550" b="0" i="0" u="none" strike="noStrike" kern="1200" cap="none" spc="0" normalizeH="0" baseline="0" noProof="0">
                <a:ln>
                  <a:noFill/>
                </a:ln>
                <a:solidFill>
                  <a:prstClr val="white"/>
                </a:solidFill>
                <a:effectLst/>
                <a:uLnTx/>
                <a:uFillTx/>
                <a:latin typeface="Calibri" panose="020F0502020204030204"/>
                <a:ea typeface="+mn-ea"/>
                <a:cs typeface="+mn-cs"/>
              </a:rPr>
              <a:t>Organisasjons- endring</a:t>
            </a:r>
            <a:endParaRPr kumimoji="0" lang="nb-NO" sz="1550" b="0" i="0" u="none" strike="noStrike" kern="1200" cap="none" spc="0" normalizeH="0" baseline="0" noProof="0">
              <a:ln>
                <a:noFill/>
              </a:ln>
              <a:solidFill>
                <a:prstClr val="white"/>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550" b="0" i="0" u="none" strike="noStrike" kern="1200" cap="none" spc="0" normalizeH="0" baseline="0" noProof="0">
                <a:ln>
                  <a:noFill/>
                </a:ln>
                <a:solidFill>
                  <a:prstClr val="white"/>
                </a:solidFill>
                <a:effectLst/>
                <a:uLnTx/>
                <a:uFillTx/>
                <a:latin typeface="Calibri" panose="020F0502020204030204"/>
                <a:ea typeface="+mn-ea"/>
                <a:cs typeface="+mn-cs"/>
              </a:rPr>
              <a:t>Motstand</a:t>
            </a:r>
            <a:endParaRPr kumimoji="0" lang="nb-NO" sz="1550" b="0" i="0" u="none" strike="noStrike" kern="1200" cap="none" spc="0" normalizeH="0" baseline="0" noProof="0">
              <a:ln>
                <a:noFill/>
              </a:ln>
              <a:solidFill>
                <a:prstClr val="white"/>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550" b="0" i="0" u="none" strike="noStrike" kern="1200" cap="none" spc="0" normalizeH="0" baseline="0" noProof="0">
                <a:ln>
                  <a:noFill/>
                </a:ln>
                <a:solidFill>
                  <a:prstClr val="white"/>
                </a:solidFill>
                <a:effectLst/>
                <a:uLnTx/>
                <a:uFillTx/>
                <a:latin typeface="Calibri" panose="020F0502020204030204"/>
                <a:ea typeface="+mn-ea"/>
                <a:cs typeface="+mn-cs"/>
              </a:rPr>
              <a:t>Lederoppdraget</a:t>
            </a:r>
            <a:endParaRPr kumimoji="0" lang="nb-NO" sz="1550" b="0"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sp>
        <p:nvSpPr>
          <p:cNvPr id="2" name="TextBox 1"/>
          <p:cNvSpPr txBox="1"/>
          <p:nvPr/>
        </p:nvSpPr>
        <p:spPr>
          <a:xfrm>
            <a:off x="175999" y="341002"/>
            <a:ext cx="10751767" cy="76931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350" b="0" i="0" u="none" strike="noStrike" kern="1200" cap="none" spc="0" normalizeH="0" baseline="0" noProof="0" dirty="0">
                <a:ln>
                  <a:noFill/>
                </a:ln>
                <a:solidFill>
                  <a:prstClr val="black"/>
                </a:solidFill>
                <a:effectLst/>
                <a:uLnTx/>
                <a:uFillTx/>
                <a:latin typeface="Calibri Light" panose="020F0302020204030204"/>
                <a:ea typeface="+mn-ea"/>
                <a:cs typeface="+mn-cs"/>
              </a:rPr>
              <a:t>Lederprogram 4 moduler</a:t>
            </a:r>
          </a:p>
        </p:txBody>
      </p:sp>
      <p:graphicFrame>
        <p:nvGraphicFramePr>
          <p:cNvPr id="5" name="Diagram 4"/>
          <p:cNvGraphicFramePr/>
          <p:nvPr/>
        </p:nvGraphicFramePr>
        <p:xfrm>
          <a:off x="80849" y="1423237"/>
          <a:ext cx="11679382" cy="2033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p:cNvSpPr/>
          <p:nvPr/>
        </p:nvSpPr>
        <p:spPr>
          <a:xfrm>
            <a:off x="2283348" y="5775990"/>
            <a:ext cx="1447353" cy="826745"/>
          </a:xfrm>
          <a:prstGeom prst="round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white"/>
                </a:solidFill>
                <a:effectLst/>
                <a:uLnTx/>
                <a:uFillTx/>
                <a:latin typeface="Calibri" panose="020F0502020204030204"/>
                <a:ea typeface="+mn-ea"/>
                <a:cs typeface="+mn-cs"/>
              </a:rPr>
              <a:t>Tid for refleksjon</a:t>
            </a:r>
          </a:p>
        </p:txBody>
      </p:sp>
      <p:sp>
        <p:nvSpPr>
          <p:cNvPr id="14" name="Rounded Rectangle 13"/>
          <p:cNvSpPr/>
          <p:nvPr/>
        </p:nvSpPr>
        <p:spPr>
          <a:xfrm>
            <a:off x="5467447" y="5859209"/>
            <a:ext cx="1447353" cy="826745"/>
          </a:xfrm>
          <a:prstGeom prst="round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white"/>
                </a:solidFill>
                <a:effectLst/>
                <a:uLnTx/>
                <a:uFillTx/>
                <a:latin typeface="Calibri" panose="020F0502020204030204"/>
                <a:ea typeface="+mn-ea"/>
                <a:cs typeface="+mn-cs"/>
              </a:rPr>
              <a:t>Tid for refleksjon</a:t>
            </a:r>
          </a:p>
        </p:txBody>
      </p:sp>
      <p:sp>
        <p:nvSpPr>
          <p:cNvPr id="15" name="Rounded Rectangle 14"/>
          <p:cNvSpPr/>
          <p:nvPr/>
        </p:nvSpPr>
        <p:spPr>
          <a:xfrm>
            <a:off x="8486826" y="5841228"/>
            <a:ext cx="1447353" cy="826745"/>
          </a:xfrm>
          <a:prstGeom prst="round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white"/>
                </a:solidFill>
                <a:effectLst/>
                <a:uLnTx/>
                <a:uFillTx/>
                <a:latin typeface="Calibri" panose="020F0502020204030204"/>
                <a:ea typeface="+mn-ea"/>
                <a:cs typeface="+mn-cs"/>
              </a:rPr>
              <a:t>Tid for refleksjon</a:t>
            </a:r>
          </a:p>
        </p:txBody>
      </p:sp>
      <p:sp>
        <p:nvSpPr>
          <p:cNvPr id="6" name="Left-Right-Up Arrow 5"/>
          <p:cNvSpPr/>
          <p:nvPr/>
        </p:nvSpPr>
        <p:spPr>
          <a:xfrm rot="10800000">
            <a:off x="2635966" y="5038019"/>
            <a:ext cx="698269" cy="425049"/>
          </a:xfrm>
          <a:prstGeom prst="leftRightUp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3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ounded Rectangle 16"/>
          <p:cNvSpPr/>
          <p:nvPr/>
        </p:nvSpPr>
        <p:spPr>
          <a:xfrm>
            <a:off x="3360107" y="3519546"/>
            <a:ext cx="2247057" cy="2055648"/>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a:ln>
                  <a:noFill/>
                </a:ln>
                <a:solidFill>
                  <a:prstClr val="white"/>
                </a:solidFill>
                <a:effectLst/>
                <a:uLnTx/>
                <a:uFillTx/>
                <a:latin typeface="Calibri" panose="020F0502020204030204"/>
                <a:ea typeface="+mn-ea"/>
                <a:cs typeface="+mn-cs"/>
              </a:rPr>
              <a:t>Implisitt bias i ansettelsesprosessen</a:t>
            </a:r>
            <a:endParaRPr kumimoji="0" lang="en-US" sz="1550" b="0" i="0" u="none" strike="noStrike" kern="1200" cap="none" spc="0" normalizeH="0" baseline="0" noProof="0">
              <a:ln>
                <a:noFill/>
              </a:ln>
              <a:solidFill>
                <a:prstClr val="white"/>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a:ln>
                  <a:noFill/>
                </a:ln>
                <a:solidFill>
                  <a:prstClr val="white"/>
                </a:solidFill>
                <a:effectLst/>
                <a:uLnTx/>
                <a:uFillTx/>
                <a:latin typeface="Calibri" panose="020F0502020204030204"/>
                <a:ea typeface="+mn-ea"/>
                <a:cs typeface="+mn-cs"/>
              </a:rPr>
              <a:t>Utlysninger</a:t>
            </a:r>
            <a:endParaRPr kumimoji="0" lang="en-US" sz="1550" b="0" i="0" u="none" strike="noStrike" kern="1200" cap="none" spc="0" normalizeH="0" baseline="0" noProof="0">
              <a:ln>
                <a:noFill/>
              </a:ln>
              <a:solidFill>
                <a:prstClr val="white"/>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a:ln>
                  <a:noFill/>
                </a:ln>
                <a:solidFill>
                  <a:prstClr val="white"/>
                </a:solidFill>
                <a:effectLst/>
                <a:uLnTx/>
                <a:uFillTx/>
                <a:latin typeface="Calibri" panose="020F0502020204030204"/>
                <a:ea typeface="+mn-ea"/>
                <a:cs typeface="+mn-cs"/>
              </a:rPr>
              <a:t>Komitearbeid</a:t>
            </a:r>
            <a:endParaRPr kumimoji="0" lang="en-US" sz="1550" b="0" i="0" u="none" strike="noStrike" kern="1200" cap="none" spc="0" normalizeH="0" baseline="0" noProof="0">
              <a:ln>
                <a:noFill/>
              </a:ln>
              <a:solidFill>
                <a:prstClr val="white"/>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a:ln>
                  <a:noFill/>
                </a:ln>
                <a:solidFill>
                  <a:prstClr val="white"/>
                </a:solidFill>
                <a:effectLst/>
                <a:uLnTx/>
                <a:uFillTx/>
                <a:latin typeface="Calibri" panose="020F0502020204030204"/>
                <a:ea typeface="+mn-ea"/>
                <a:cs typeface="+mn-cs"/>
              </a:rPr>
              <a:t>Intervju</a:t>
            </a:r>
          </a:p>
        </p:txBody>
      </p:sp>
      <p:sp>
        <p:nvSpPr>
          <p:cNvPr id="18" name="Rounded Rectangle 17"/>
          <p:cNvSpPr/>
          <p:nvPr/>
        </p:nvSpPr>
        <p:spPr>
          <a:xfrm>
            <a:off x="6458040" y="3561863"/>
            <a:ext cx="2247058" cy="2055648"/>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a:ln>
                  <a:noFill/>
                </a:ln>
                <a:solidFill>
                  <a:prstClr val="white"/>
                </a:solidFill>
                <a:effectLst/>
                <a:uLnTx/>
                <a:uFillTx/>
                <a:latin typeface="Calibri" panose="020F0502020204030204"/>
                <a:ea typeface="+mn-ea"/>
                <a:cs typeface="+mn-cs"/>
              </a:rPr>
              <a:t>Gleder og frustrasjoner i lederrollen</a:t>
            </a:r>
            <a:endParaRPr kumimoji="0" lang="en-US" sz="1550" b="0" i="0" u="none" strike="noStrike" kern="1200" cap="none" spc="0" normalizeH="0" baseline="0" noProof="0">
              <a:ln>
                <a:noFill/>
              </a:ln>
              <a:solidFill>
                <a:prstClr val="white"/>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a:ln>
                  <a:noFill/>
                </a:ln>
                <a:solidFill>
                  <a:prstClr val="white"/>
                </a:solidFill>
                <a:effectLst/>
                <a:uLnTx/>
                <a:uFillTx/>
                <a:latin typeface="Calibri" panose="020F0502020204030204"/>
                <a:ea typeface="+mn-ea"/>
                <a:cs typeface="+mn-cs"/>
              </a:rPr>
              <a:t>Ledelse i akademia</a:t>
            </a:r>
            <a:endParaRPr kumimoji="0" lang="en-US" sz="1550" b="0" i="0" u="none" strike="noStrike" kern="1200" cap="none" spc="0" normalizeH="0" baseline="0" noProof="0">
              <a:ln>
                <a:noFill/>
              </a:ln>
              <a:solidFill>
                <a:prstClr val="white"/>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a:ln>
                  <a:noFill/>
                </a:ln>
                <a:solidFill>
                  <a:prstClr val="white"/>
                </a:solidFill>
                <a:effectLst/>
                <a:uLnTx/>
                <a:uFillTx/>
                <a:latin typeface="Calibri" panose="020F0502020204030204"/>
                <a:ea typeface="+mn-ea"/>
                <a:cs typeface="+mn-cs"/>
              </a:rPr>
              <a:t>Ledelse, arbeidsmiljø og likestilling</a:t>
            </a:r>
            <a:endParaRPr kumimoji="0" lang="en-US" sz="1599" b="1"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sp>
        <p:nvSpPr>
          <p:cNvPr id="19" name="Rounded Rectangle 18"/>
          <p:cNvSpPr/>
          <p:nvPr/>
        </p:nvSpPr>
        <p:spPr>
          <a:xfrm>
            <a:off x="9492817" y="3561863"/>
            <a:ext cx="2143609" cy="2055648"/>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550" b="0" i="0" u="none" strike="noStrike" kern="1200" cap="none" spc="0" normalizeH="0" baseline="0" noProof="0">
                <a:ln>
                  <a:noFill/>
                </a:ln>
                <a:solidFill>
                  <a:prstClr val="white"/>
                </a:solidFill>
                <a:effectLst/>
                <a:uLnTx/>
                <a:uFillTx/>
                <a:latin typeface="Calibri" panose="020F0502020204030204"/>
                <a:ea typeface="+mn-ea"/>
                <a:cs typeface="+mn-cs"/>
              </a:rPr>
              <a:t>Likestilling – handler også om menn</a:t>
            </a:r>
            <a:endParaRPr kumimoji="0" lang="nb-NO" sz="1550" b="0" i="0" u="none" strike="noStrike" kern="1200" cap="none" spc="0" normalizeH="0" baseline="0" noProof="0">
              <a:ln>
                <a:noFill/>
              </a:ln>
              <a:solidFill>
                <a:prstClr val="white"/>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550" b="0" i="0" u="none" strike="noStrike" kern="1200" cap="none" spc="0" normalizeH="0" baseline="0" noProof="0">
                <a:ln>
                  <a:noFill/>
                </a:ln>
                <a:solidFill>
                  <a:prstClr val="white"/>
                </a:solidFill>
                <a:effectLst/>
                <a:uLnTx/>
                <a:uFillTx/>
                <a:latin typeface="Calibri" panose="020F0502020204030204"/>
                <a:ea typeface="+mn-ea"/>
                <a:cs typeface="+mn-cs"/>
              </a:rPr>
              <a:t>Hva kjennetegner mannsrollen i akademia?</a:t>
            </a:r>
            <a:endParaRPr kumimoji="0" lang="nb-NO" sz="1550" b="0" i="0" u="none" strike="noStrike" kern="1200" cap="none" spc="0" normalizeH="0" baseline="0" noProof="0">
              <a:ln>
                <a:noFill/>
              </a:ln>
              <a:solidFill>
                <a:prstClr val="white"/>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550" b="0" i="0" u="none" strike="noStrike" kern="1200" cap="none" spc="0" normalizeH="0" baseline="0" noProof="0">
                <a:ln>
                  <a:noFill/>
                </a:ln>
                <a:solidFill>
                  <a:prstClr val="white"/>
                </a:solidFill>
                <a:effectLst/>
                <a:uLnTx/>
                <a:uFillTx/>
                <a:latin typeface="Calibri" panose="020F0502020204030204"/>
                <a:ea typeface="+mn-ea"/>
                <a:cs typeface="+mn-cs"/>
              </a:rPr>
              <a:t>Maskulinitet og konkurranse</a:t>
            </a:r>
            <a:endParaRPr kumimoji="0" lang="nb-NO" sz="1550" b="0"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16" name="Left-Right-Up Arrow 15"/>
          <p:cNvSpPr/>
          <p:nvPr/>
        </p:nvSpPr>
        <p:spPr>
          <a:xfrm rot="10800000">
            <a:off x="5683468" y="5088868"/>
            <a:ext cx="698269" cy="425049"/>
          </a:xfrm>
          <a:prstGeom prst="leftRightUp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3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Left-Right-Up Arrow 21"/>
          <p:cNvSpPr/>
          <p:nvPr/>
        </p:nvSpPr>
        <p:spPr>
          <a:xfrm rot="10800000">
            <a:off x="8749823" y="5088868"/>
            <a:ext cx="698269" cy="425049"/>
          </a:xfrm>
          <a:prstGeom prst="leftRightUp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3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0838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ackground Summer Free Stock Photo - Public Domain Picture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108331" cy="6858000"/>
          </a:xfrm>
          <a:prstGeom prst="rect">
            <a:avLst/>
          </a:prstGeom>
        </p:spPr>
      </p:pic>
      <p:sp>
        <p:nvSpPr>
          <p:cNvPr id="2" name="Title 1"/>
          <p:cNvSpPr>
            <a:spLocks noGrp="1"/>
          </p:cNvSpPr>
          <p:nvPr>
            <p:ph type="title"/>
          </p:nvPr>
        </p:nvSpPr>
        <p:spPr>
          <a:xfrm>
            <a:off x="535293" y="342900"/>
            <a:ext cx="3932237" cy="1600200"/>
          </a:xfrm>
        </p:spPr>
        <p:txBody>
          <a:bodyPr/>
          <a:lstStyle/>
          <a:p>
            <a:r>
              <a:rPr lang="nb-NO" b="1" dirty="0"/>
              <a:t>Metodikk</a:t>
            </a:r>
          </a:p>
        </p:txBody>
      </p:sp>
      <p:graphicFrame>
        <p:nvGraphicFramePr>
          <p:cNvPr id="5" name="Content Placeholder 4"/>
          <p:cNvGraphicFramePr>
            <a:graphicFrameLocks noGrp="1"/>
          </p:cNvGraphicFramePr>
          <p:nvPr>
            <p:ph idx="1"/>
          </p:nvPr>
        </p:nvGraphicFramePr>
        <p:xfrm>
          <a:off x="5183188" y="650631"/>
          <a:ext cx="6871066" cy="55831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28806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1">
            <a:extLst>
              <a:ext uri="{FF2B5EF4-FFF2-40B4-BE49-F238E27FC236}">
                <a16:creationId xmlns:a16="http://schemas.microsoft.com/office/drawing/2014/main" id="{C6D54F7E-825A-4BBA-815F-35CCA8B97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up of a puzzle&#10;&#10;Description automatically generated with medium confidence">
            <a:extLst>
              <a:ext uri="{FF2B5EF4-FFF2-40B4-BE49-F238E27FC236}">
                <a16:creationId xmlns:a16="http://schemas.microsoft.com/office/drawing/2014/main" id="{E7C927E8-6A96-C836-0E9F-59C76582ABE9}"/>
              </a:ext>
            </a:extLst>
          </p:cNvPr>
          <p:cNvPicPr>
            <a:picLocks noChangeAspect="1"/>
          </p:cNvPicPr>
          <p:nvPr/>
        </p:nvPicPr>
        <p:blipFill rotWithShape="1">
          <a:blip r:embed="rId3">
            <a:extLst>
              <a:ext uri="{28A0092B-C50C-407E-A947-70E740481C1C}">
                <a14:useLocalDpi xmlns:a14="http://schemas.microsoft.com/office/drawing/2010/main" val="0"/>
              </a:ext>
            </a:extLst>
          </a:blip>
          <a:srcRect b="15730"/>
          <a:stretch/>
        </p:blipFill>
        <p:spPr>
          <a:xfrm>
            <a:off x="1" y="1"/>
            <a:ext cx="12191999" cy="6858000"/>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p:spPr>
      </p:pic>
      <p:sp>
        <p:nvSpPr>
          <p:cNvPr id="3" name="TextBox 2">
            <a:extLst>
              <a:ext uri="{FF2B5EF4-FFF2-40B4-BE49-F238E27FC236}">
                <a16:creationId xmlns:a16="http://schemas.microsoft.com/office/drawing/2014/main" id="{F2838A8E-34C6-BD15-6BA7-E24F878D4105}"/>
              </a:ext>
            </a:extLst>
          </p:cNvPr>
          <p:cNvSpPr txBox="1"/>
          <p:nvPr/>
        </p:nvSpPr>
        <p:spPr>
          <a:xfrm>
            <a:off x="599818" y="5234320"/>
            <a:ext cx="6931319" cy="752217"/>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600" b="0" i="0" u="none" strike="noStrike" kern="1200" cap="none" spc="0" normalizeH="0" baseline="0" noProof="0">
                <a:ln>
                  <a:noFill/>
                </a:ln>
                <a:solidFill>
                  <a:prstClr val="black">
                    <a:lumMod val="85000"/>
                    <a:lumOff val="15000"/>
                  </a:prstClr>
                </a:solidFill>
                <a:effectLst/>
                <a:uLnTx/>
                <a:uFillTx/>
                <a:latin typeface="Calibri Light" panose="020F0302020204030204"/>
                <a:ea typeface="+mn-ea"/>
                <a:cs typeface="+mn-cs"/>
              </a:rPr>
              <a:t>Tilbakemeldinger fra deltakerne</a:t>
            </a:r>
          </a:p>
        </p:txBody>
      </p:sp>
    </p:spTree>
    <p:extLst>
      <p:ext uri="{BB962C8B-B14F-4D97-AF65-F5344CB8AC3E}">
        <p14:creationId xmlns:p14="http://schemas.microsoft.com/office/powerpoint/2010/main" val="9274311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nakkeboble: oval 6">
            <a:extLst>
              <a:ext uri="{FF2B5EF4-FFF2-40B4-BE49-F238E27FC236}">
                <a16:creationId xmlns:a16="http://schemas.microsoft.com/office/drawing/2014/main" id="{8D82E103-A1AC-90C2-5339-34E729B7B344}"/>
              </a:ext>
            </a:extLst>
          </p:cNvPr>
          <p:cNvSpPr/>
          <p:nvPr/>
        </p:nvSpPr>
        <p:spPr>
          <a:xfrm>
            <a:off x="1810871" y="663389"/>
            <a:ext cx="7100047" cy="5253318"/>
          </a:xfrm>
          <a:prstGeom prst="wedgeEllipseCallou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«Nå ble jeg inspirert. Jeg sitter her som et tent lys!»​</a:t>
            </a:r>
            <a:br>
              <a:rPr kumimoji="0" lang="nb-NO"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nb-NO"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(instituttleder) ​</a:t>
            </a:r>
            <a:endParaRPr kumimoji="0" lang="nb-NO"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6270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nakkeboble: oval 12">
            <a:extLst>
              <a:ext uri="{FF2B5EF4-FFF2-40B4-BE49-F238E27FC236}">
                <a16:creationId xmlns:a16="http://schemas.microsoft.com/office/drawing/2014/main" id="{255A2BCB-09CF-E703-A536-2C3B2ABE53E2}"/>
              </a:ext>
            </a:extLst>
          </p:cNvPr>
          <p:cNvSpPr/>
          <p:nvPr/>
        </p:nvSpPr>
        <p:spPr>
          <a:xfrm>
            <a:off x="2088776" y="668829"/>
            <a:ext cx="6248399" cy="4862395"/>
          </a:xfrm>
          <a:prstGeom prst="wedgeEllipseCallout">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a:t>
            </a:r>
            <a:r>
              <a:rPr kumimoji="0" lang="nb-NO" sz="2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Gruppediskusjonene er spesielt nyttige fordi der lærer vi hva kolleger opplever – vi ser at egne erfaringer faktisk er mer vanlige, universelle»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(leder)</a:t>
            </a:r>
          </a:p>
        </p:txBody>
      </p:sp>
    </p:spTree>
    <p:extLst>
      <p:ext uri="{BB962C8B-B14F-4D97-AF65-F5344CB8AC3E}">
        <p14:creationId xmlns:p14="http://schemas.microsoft.com/office/powerpoint/2010/main" val="1835689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nakkeboble: oval 10">
            <a:extLst>
              <a:ext uri="{FF2B5EF4-FFF2-40B4-BE49-F238E27FC236}">
                <a16:creationId xmlns:a16="http://schemas.microsoft.com/office/drawing/2014/main" id="{D74C6C0A-6E49-3B52-5D60-38A7E6C805FA}"/>
              </a:ext>
            </a:extLst>
          </p:cNvPr>
          <p:cNvSpPr/>
          <p:nvPr/>
        </p:nvSpPr>
        <p:spPr>
          <a:xfrm>
            <a:off x="3460167" y="1592499"/>
            <a:ext cx="5665903" cy="3714607"/>
          </a:xfrm>
          <a:prstGeom prst="wedgeEllipseCallout">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r>
              <a:rPr kumimoji="0" lang="nb-NO"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Har gjort meg mye bevisst på min rolle i ansettelsesprosessen»​</a:t>
            </a:r>
            <a:br>
              <a:rPr kumimoji="0" lang="nb-NO"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nb-NO"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(leder)​</a:t>
            </a:r>
            <a:endParaRPr kumimoji="0" lang="nb-NO"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5547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nakkeboble: oval 13">
            <a:extLst>
              <a:ext uri="{FF2B5EF4-FFF2-40B4-BE49-F238E27FC236}">
                <a16:creationId xmlns:a16="http://schemas.microsoft.com/office/drawing/2014/main" id="{383F299D-6476-1483-7521-7EBD7734F0C7}"/>
              </a:ext>
            </a:extLst>
          </p:cNvPr>
          <p:cNvSpPr/>
          <p:nvPr/>
        </p:nvSpPr>
        <p:spPr>
          <a:xfrm>
            <a:off x="2277036" y="1400510"/>
            <a:ext cx="5934636" cy="3754196"/>
          </a:xfrm>
          <a:prstGeom prst="wedgeEllipseCallou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«Lærerikt, inspirerende – en fin «ufarliggjøring», ikke peke på syndebukk, men nysgjerrig tilnærming – </a:t>
            </a:r>
            <a:r>
              <a:rPr kumimoji="0" lang="nb-NO" sz="2400" b="0" i="0" u="none" strike="noStrike" kern="1200" cap="none" spc="0" normalizeH="0" baseline="0" noProof="0" dirty="0" err="1">
                <a:ln>
                  <a:noFill/>
                </a:ln>
                <a:solidFill>
                  <a:prstClr val="black"/>
                </a:solidFill>
                <a:effectLst/>
                <a:uLnTx/>
                <a:uFillTx/>
                <a:latin typeface="Calibri" panose="020F0502020204030204"/>
                <a:ea typeface="Times New Roman" panose="02020603050405020304" pitchFamily="18" charset="0"/>
                <a:cs typeface="+mn-cs"/>
              </a:rPr>
              <a:t>allmenngjøring</a:t>
            </a:r>
            <a:r>
              <a:rPr kumimoji="0" lang="nb-NO" sz="2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(leder)</a:t>
            </a:r>
            <a:endParaRPr kumimoji="0" lang="nb-NO" sz="2400" b="0" i="0" u="none" strike="noStrike" kern="1200" cap="none" spc="0" normalizeH="0" baseline="0" noProof="0" dirty="0">
              <a:ln>
                <a:noFill/>
              </a:ln>
              <a:solidFill>
                <a:prstClr val="white"/>
              </a:solidFill>
              <a:effectLst/>
              <a:uLnTx/>
              <a:uFillTx/>
              <a:latin typeface="Calibri" panose="020F0502020204030204"/>
              <a:ea typeface="Times New Roman" panose="02020603050405020304" pitchFamily="18" charset="0"/>
              <a:cs typeface="+mn-cs"/>
            </a:endParaRPr>
          </a:p>
        </p:txBody>
      </p:sp>
    </p:spTree>
    <p:extLst>
      <p:ext uri="{BB962C8B-B14F-4D97-AF65-F5344CB8AC3E}">
        <p14:creationId xmlns:p14="http://schemas.microsoft.com/office/powerpoint/2010/main" val="19321931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nakkeboble: oval 5">
            <a:extLst>
              <a:ext uri="{FF2B5EF4-FFF2-40B4-BE49-F238E27FC236}">
                <a16:creationId xmlns:a16="http://schemas.microsoft.com/office/drawing/2014/main" id="{13FC86D9-429E-E3D4-288B-AFEC5146B73C}"/>
              </a:ext>
            </a:extLst>
          </p:cNvPr>
          <p:cNvSpPr/>
          <p:nvPr/>
        </p:nvSpPr>
        <p:spPr>
          <a:xfrm>
            <a:off x="2563738" y="869311"/>
            <a:ext cx="6345237" cy="4517211"/>
          </a:xfrm>
          <a:prstGeom prst="wedgeEllipseCallout">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srgbClr val="000000"/>
                </a:solidFill>
                <a:effectLst/>
                <a:uLnTx/>
                <a:uFillTx/>
                <a:latin typeface="Calibri"/>
                <a:ea typeface="+mn-ea"/>
                <a:cs typeface="Calibri"/>
              </a:rPr>
              <a:t>«Møter om likestilling/mangfold ender ofte opp med en implisitt hylling av supermennesker som kan og vil arbeide døgnet rundt, på en måte som går utover min selvtillit og trivsel som arbeidstaker. Det er mulig dette skyldtes team, men dette slapp jeg i dag. Takk» ​</a:t>
            </a:r>
            <a:br>
              <a:rPr kumimoji="0" lang="nb-NO"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br>
            <a:r>
              <a:rPr kumimoji="0" lang="nb-NO" sz="2000" b="0" i="0" u="none" strike="noStrike" kern="1200" cap="none" spc="0" normalizeH="0" baseline="0" noProof="0" dirty="0">
                <a:ln>
                  <a:noFill/>
                </a:ln>
                <a:solidFill>
                  <a:srgbClr val="000000"/>
                </a:solidFill>
                <a:effectLst/>
                <a:uLnTx/>
                <a:uFillTx/>
                <a:latin typeface="Calibri"/>
                <a:ea typeface="+mn-ea"/>
                <a:cs typeface="Calibri"/>
              </a:rPr>
              <a:t>(leder)​</a:t>
            </a:r>
            <a:endParaRPr kumimoji="0" lang="nb-NO" sz="2000" b="0" i="0" u="none" strike="noStrike" kern="1200" cap="none" spc="0" normalizeH="0" baseline="0" noProof="0" dirty="0">
              <a:ln>
                <a:noFill/>
              </a:ln>
              <a:solidFill>
                <a:prstClr val="white"/>
              </a:solidFill>
              <a:effectLst/>
              <a:uLnTx/>
              <a:uFillTx/>
              <a:latin typeface="Calibri"/>
              <a:ea typeface="+mn-ea"/>
              <a:cs typeface="Calibri"/>
            </a:endParaRPr>
          </a:p>
        </p:txBody>
      </p:sp>
    </p:spTree>
    <p:extLst>
      <p:ext uri="{BB962C8B-B14F-4D97-AF65-F5344CB8AC3E}">
        <p14:creationId xmlns:p14="http://schemas.microsoft.com/office/powerpoint/2010/main" val="281096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Fler fargede push-pinner som er koblet sammen med en svart tråd">
            <a:extLst>
              <a:ext uri="{FF2B5EF4-FFF2-40B4-BE49-F238E27FC236}">
                <a16:creationId xmlns:a16="http://schemas.microsoft.com/office/drawing/2014/main" id="{0DB53344-B573-D867-6E15-047E594B8863}"/>
              </a:ext>
            </a:extLst>
          </p:cNvPr>
          <p:cNvPicPr>
            <a:picLocks noChangeAspect="1"/>
          </p:cNvPicPr>
          <p:nvPr/>
        </p:nvPicPr>
        <p:blipFill rotWithShape="1">
          <a:blip r:embed="rId3"/>
          <a:srcRect r="5882" b="-1"/>
          <a:stretch/>
        </p:blipFill>
        <p:spPr>
          <a:xfrm>
            <a:off x="-74644" y="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A296E8A-4226-7F40-81F9-22AFC21A0071}"/>
              </a:ext>
            </a:extLst>
          </p:cNvPr>
          <p:cNvSpPr>
            <a:spLocks noGrp="1"/>
          </p:cNvSpPr>
          <p:nvPr>
            <p:ph type="title"/>
          </p:nvPr>
        </p:nvSpPr>
        <p:spPr>
          <a:xfrm>
            <a:off x="6096000" y="365125"/>
            <a:ext cx="5257799" cy="1899912"/>
          </a:xfrm>
        </p:spPr>
        <p:txBody>
          <a:bodyPr>
            <a:normAutofit/>
          </a:bodyPr>
          <a:lstStyle/>
          <a:p>
            <a:r>
              <a:rPr lang="nb-NO" sz="4000" dirty="0"/>
              <a:t>Erfaringer fra lederprogrammet</a:t>
            </a:r>
          </a:p>
        </p:txBody>
      </p:sp>
      <p:sp>
        <p:nvSpPr>
          <p:cNvPr id="3" name="Content Placeholder 2">
            <a:extLst>
              <a:ext uri="{FF2B5EF4-FFF2-40B4-BE49-F238E27FC236}">
                <a16:creationId xmlns:a16="http://schemas.microsoft.com/office/drawing/2014/main" id="{B5E3D3F6-D8C1-7843-CAE1-B24E226409B7}"/>
              </a:ext>
            </a:extLst>
          </p:cNvPr>
          <p:cNvSpPr>
            <a:spLocks noGrp="1"/>
          </p:cNvSpPr>
          <p:nvPr>
            <p:ph idx="1"/>
          </p:nvPr>
        </p:nvSpPr>
        <p:spPr>
          <a:xfrm>
            <a:off x="6096000" y="2434201"/>
            <a:ext cx="5257799" cy="3742762"/>
          </a:xfrm>
        </p:spPr>
        <p:txBody>
          <a:bodyPr>
            <a:normAutofit/>
          </a:bodyPr>
          <a:lstStyle/>
          <a:p>
            <a:pPr marL="0" indent="0">
              <a:buNone/>
            </a:pPr>
            <a:r>
              <a:rPr lang="nb-NO" sz="1600" dirty="0">
                <a:latin typeface="+mj-lt"/>
              </a:rPr>
              <a:t>Følgeforskning</a:t>
            </a:r>
          </a:p>
          <a:p>
            <a:pPr marL="0" indent="0">
              <a:buNone/>
            </a:pPr>
            <a:endParaRPr lang="nb-NO" sz="1600" dirty="0">
              <a:latin typeface="+mj-lt"/>
            </a:endParaRPr>
          </a:p>
          <a:p>
            <a:pPr marL="0" indent="0">
              <a:buNone/>
            </a:pPr>
            <a:r>
              <a:rPr lang="nb-NO" sz="1600" dirty="0">
                <a:latin typeface="+mj-lt"/>
              </a:rPr>
              <a:t>Analyse i forhold til motstand og viljen til å bli endringsagent</a:t>
            </a:r>
          </a:p>
          <a:p>
            <a:pPr>
              <a:buFontTx/>
              <a:buChar char="-"/>
            </a:pPr>
            <a:r>
              <a:rPr lang="nb-NO" sz="1600" dirty="0">
                <a:latin typeface="+mj-lt"/>
              </a:rPr>
              <a:t>mellom kvinner og menn</a:t>
            </a:r>
          </a:p>
          <a:p>
            <a:pPr>
              <a:buFontTx/>
              <a:buChar char="-"/>
            </a:pPr>
            <a:r>
              <a:rPr lang="nb-NO" sz="1600" dirty="0">
                <a:latin typeface="+mj-lt"/>
              </a:rPr>
              <a:t>mellom institutt</a:t>
            </a:r>
          </a:p>
          <a:p>
            <a:pPr>
              <a:buFontTx/>
              <a:buChar char="-"/>
            </a:pPr>
            <a:r>
              <a:rPr lang="nb-NO" sz="1600" dirty="0">
                <a:latin typeface="+mj-lt"/>
              </a:rPr>
              <a:t>over tid</a:t>
            </a:r>
          </a:p>
          <a:p>
            <a:pPr marL="0" indent="0">
              <a:buNone/>
            </a:pPr>
            <a:endParaRPr lang="nb-NO" sz="1600" dirty="0">
              <a:latin typeface="+mj-lt"/>
            </a:endParaRPr>
          </a:p>
          <a:p>
            <a:pPr marL="0" indent="0">
              <a:buNone/>
            </a:pPr>
            <a:r>
              <a:rPr lang="nb-NO" sz="1600" dirty="0">
                <a:latin typeface="+mj-lt"/>
              </a:rPr>
              <a:t>«</a:t>
            </a:r>
            <a:r>
              <a:rPr lang="en-US" sz="1600" dirty="0">
                <a:latin typeface="+mj-lt"/>
              </a:rPr>
              <a:t>Male Managers as Change Agents in Gender Equality Initiatives – Change and Resistance in a Male-dominated part of the Academy” i </a:t>
            </a:r>
            <a:r>
              <a:rPr lang="en-US" sz="1600" dirty="0" err="1">
                <a:latin typeface="+mj-lt"/>
              </a:rPr>
              <a:t>boken</a:t>
            </a:r>
            <a:r>
              <a:rPr lang="en-US" sz="1600" dirty="0">
                <a:latin typeface="+mj-lt"/>
              </a:rPr>
              <a:t> </a:t>
            </a:r>
            <a:r>
              <a:rPr lang="en-US" sz="1600" i="1" dirty="0">
                <a:latin typeface="+mj-lt"/>
              </a:rPr>
              <a:t>G</a:t>
            </a:r>
            <a:r>
              <a:rPr lang="nb-NO" sz="1600" i="1" dirty="0">
                <a:latin typeface="+mj-lt"/>
              </a:rPr>
              <a:t>ender </a:t>
            </a:r>
            <a:r>
              <a:rPr lang="nb-NO" sz="1600" i="1" dirty="0" err="1">
                <a:latin typeface="+mj-lt"/>
              </a:rPr>
              <a:t>Work</a:t>
            </a:r>
            <a:r>
              <a:rPr lang="nb-NO" sz="1600" i="1" dirty="0">
                <a:latin typeface="+mj-lt"/>
              </a:rPr>
              <a:t> </a:t>
            </a:r>
            <a:r>
              <a:rPr lang="nb-NO" sz="1600" dirty="0">
                <a:latin typeface="+mj-lt"/>
              </a:rPr>
              <a:t>(kommer)</a:t>
            </a:r>
          </a:p>
          <a:p>
            <a:pPr>
              <a:buFontTx/>
              <a:buChar char="-"/>
            </a:pPr>
            <a:endParaRPr lang="nb-NO" sz="1600" dirty="0"/>
          </a:p>
          <a:p>
            <a:endParaRPr lang="nb-NO" sz="1600" dirty="0"/>
          </a:p>
          <a:p>
            <a:endParaRPr lang="nb-NO" sz="1600" dirty="0"/>
          </a:p>
          <a:p>
            <a:endParaRPr lang="nb-NO" sz="1600" dirty="0"/>
          </a:p>
          <a:p>
            <a:pPr marL="0" indent="0">
              <a:buNone/>
            </a:pPr>
            <a:endParaRPr lang="nb-NO" sz="1600" dirty="0"/>
          </a:p>
        </p:txBody>
      </p:sp>
    </p:spTree>
    <p:extLst>
      <p:ext uri="{BB962C8B-B14F-4D97-AF65-F5344CB8AC3E}">
        <p14:creationId xmlns:p14="http://schemas.microsoft.com/office/powerpoint/2010/main" val="1578213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Sjakkmatt i et sjakkspill">
            <a:extLst>
              <a:ext uri="{FF2B5EF4-FFF2-40B4-BE49-F238E27FC236}">
                <a16:creationId xmlns:a16="http://schemas.microsoft.com/office/drawing/2014/main" id="{C4E88FEF-4F92-BCA6-209F-5E12C805BA6B}"/>
              </a:ext>
            </a:extLst>
          </p:cNvPr>
          <p:cNvPicPr>
            <a:picLocks noChangeAspect="1"/>
          </p:cNvPicPr>
          <p:nvPr/>
        </p:nvPicPr>
        <p:blipFill rotWithShape="1">
          <a:blip r:embed="rId3"/>
          <a:srcRect r="4253" b="2"/>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B0A9896-BABB-2D38-665B-C9677247A69D}"/>
              </a:ext>
            </a:extLst>
          </p:cNvPr>
          <p:cNvSpPr>
            <a:spLocks noGrp="1"/>
          </p:cNvSpPr>
          <p:nvPr>
            <p:ph type="title"/>
          </p:nvPr>
        </p:nvSpPr>
        <p:spPr>
          <a:xfrm>
            <a:off x="424815" y="1204884"/>
            <a:ext cx="3438144" cy="1124712"/>
          </a:xfrm>
        </p:spPr>
        <p:txBody>
          <a:bodyPr anchor="b">
            <a:normAutofit/>
          </a:bodyPr>
          <a:lstStyle/>
          <a:p>
            <a:r>
              <a:rPr lang="nb-NO" sz="2800" dirty="0"/>
              <a:t>Motstand</a:t>
            </a: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0A67900-CD65-0C6F-BDF4-BECB34A2DCE8}"/>
              </a:ext>
            </a:extLst>
          </p:cNvPr>
          <p:cNvSpPr>
            <a:spLocks noGrp="1"/>
          </p:cNvSpPr>
          <p:nvPr>
            <p:ph idx="1"/>
          </p:nvPr>
        </p:nvSpPr>
        <p:spPr>
          <a:xfrm>
            <a:off x="371093" y="2718054"/>
            <a:ext cx="5003340" cy="3879248"/>
          </a:xfrm>
        </p:spPr>
        <p:txBody>
          <a:bodyPr anchor="t">
            <a:normAutofit/>
          </a:bodyPr>
          <a:lstStyle/>
          <a:p>
            <a:pPr marL="0" indent="0">
              <a:buNone/>
            </a:pPr>
            <a:r>
              <a:rPr lang="nb-NO" sz="2000" dirty="0">
                <a:latin typeface="+mj-lt"/>
              </a:rPr>
              <a:t>Likestillingsprosjekter møter noe mer motstand </a:t>
            </a:r>
            <a:r>
              <a:rPr lang="en-US" sz="2000" b="0" i="0" dirty="0">
                <a:effectLst/>
                <a:latin typeface="+mj-lt"/>
              </a:rPr>
              <a:t>(Ahmed, 2007)</a:t>
            </a:r>
          </a:p>
          <a:p>
            <a:pPr marL="0" indent="0">
              <a:buNone/>
            </a:pPr>
            <a:endParaRPr lang="nb-NO" sz="2000" dirty="0">
              <a:latin typeface="+mj-lt"/>
            </a:endParaRPr>
          </a:p>
          <a:p>
            <a:pPr marL="0" indent="0">
              <a:buNone/>
            </a:pPr>
            <a:r>
              <a:rPr lang="nb-NO" sz="2000" dirty="0">
                <a:latin typeface="+mj-lt"/>
              </a:rPr>
              <a:t>Både aktiv og passiv motstand</a:t>
            </a:r>
          </a:p>
          <a:p>
            <a:pPr marL="0" indent="0">
              <a:buNone/>
            </a:pPr>
            <a:endParaRPr lang="nb-NO" sz="2000" dirty="0">
              <a:latin typeface="+mj-lt"/>
            </a:endParaRPr>
          </a:p>
          <a:p>
            <a:pPr marL="0" indent="0">
              <a:buNone/>
            </a:pPr>
            <a:r>
              <a:rPr lang="nb-NO" sz="2000" dirty="0">
                <a:latin typeface="+mj-lt"/>
              </a:rPr>
              <a:t>Akademisk nysgjerrighet og </a:t>
            </a:r>
            <a:r>
              <a:rPr lang="nb-NO" sz="2000" dirty="0" err="1">
                <a:latin typeface="+mj-lt"/>
              </a:rPr>
              <a:t>kritiskhet</a:t>
            </a:r>
            <a:r>
              <a:rPr lang="nb-NO" sz="2000" dirty="0">
                <a:latin typeface="+mj-lt"/>
              </a:rPr>
              <a:t> versus motstand </a:t>
            </a:r>
          </a:p>
        </p:txBody>
      </p:sp>
    </p:spTree>
    <p:extLst>
      <p:ext uri="{BB962C8B-B14F-4D97-AF65-F5344CB8AC3E}">
        <p14:creationId xmlns:p14="http://schemas.microsoft.com/office/powerpoint/2010/main" val="454722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3493260-40BA-452A-CBB1-8B21EF845F9B}"/>
              </a:ext>
            </a:extLst>
          </p:cNvPr>
          <p:cNvSpPr>
            <a:spLocks noGrp="1"/>
          </p:cNvSpPr>
          <p:nvPr>
            <p:ph type="title"/>
          </p:nvPr>
        </p:nvSpPr>
        <p:spPr>
          <a:xfrm>
            <a:off x="640080" y="-34280"/>
            <a:ext cx="4368602" cy="1956841"/>
          </a:xfrm>
        </p:spPr>
        <p:txBody>
          <a:bodyPr anchor="b">
            <a:normAutofit/>
          </a:bodyPr>
          <a:lstStyle/>
          <a:p>
            <a:r>
              <a:rPr lang="en-US" dirty="0" err="1"/>
              <a:t>Motstand</a:t>
            </a:r>
            <a:r>
              <a:rPr lang="en-US" dirty="0"/>
              <a:t> </a:t>
            </a:r>
            <a:endParaRPr lang="nb-NO" dirty="0"/>
          </a:p>
        </p:txBody>
      </p:sp>
      <p:sp>
        <p:nvSpPr>
          <p:cNvPr id="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Plassholder for innhold 15">
            <a:extLst>
              <a:ext uri="{FF2B5EF4-FFF2-40B4-BE49-F238E27FC236}">
                <a16:creationId xmlns:a16="http://schemas.microsoft.com/office/drawing/2014/main" id="{74CB68B6-16FC-B011-2615-D57CEBF05DB4}"/>
              </a:ext>
            </a:extLst>
          </p:cNvPr>
          <p:cNvSpPr>
            <a:spLocks noGrp="1"/>
          </p:cNvSpPr>
          <p:nvPr>
            <p:ph idx="1"/>
          </p:nvPr>
        </p:nvSpPr>
        <p:spPr>
          <a:xfrm>
            <a:off x="640080" y="2872899"/>
            <a:ext cx="4668891" cy="3320668"/>
          </a:xfrm>
        </p:spPr>
        <p:txBody>
          <a:bodyPr vert="horz" lIns="91440" tIns="45720" rIns="91440" bIns="45720" rtlCol="0" anchor="t">
            <a:noAutofit/>
          </a:bodyPr>
          <a:lstStyle/>
          <a:p>
            <a:pPr>
              <a:spcBef>
                <a:spcPts val="0"/>
              </a:spcBef>
            </a:pPr>
            <a:r>
              <a:rPr lang="nb-NO" sz="2000" dirty="0">
                <a:latin typeface="Calibri Light"/>
                <a:ea typeface="+mn-lt"/>
                <a:cs typeface="+mn-lt"/>
              </a:rPr>
              <a:t>Kritikk av datamateriale og modeller</a:t>
            </a:r>
            <a:endParaRPr lang="en-US" sz="2000" dirty="0">
              <a:latin typeface="Calibri Light"/>
              <a:ea typeface="+mn-lt"/>
              <a:cs typeface="+mn-lt"/>
            </a:endParaRPr>
          </a:p>
          <a:p>
            <a:pPr>
              <a:spcBef>
                <a:spcPts val="0"/>
              </a:spcBef>
            </a:pPr>
            <a:r>
              <a:rPr lang="nb-NO" sz="2000" dirty="0">
                <a:latin typeface="Calibri Light"/>
                <a:ea typeface="+mn-lt"/>
                <a:cs typeface="+mn-lt"/>
              </a:rPr>
              <a:t>De «følsomme kvinnene»</a:t>
            </a:r>
            <a:endParaRPr lang="en-US" sz="2000" dirty="0">
              <a:latin typeface="Calibri Light"/>
              <a:ea typeface="+mn-lt"/>
              <a:cs typeface="+mn-lt"/>
            </a:endParaRPr>
          </a:p>
          <a:p>
            <a:pPr>
              <a:spcBef>
                <a:spcPts val="0"/>
              </a:spcBef>
            </a:pPr>
            <a:r>
              <a:rPr lang="nb-NO" sz="2000" dirty="0">
                <a:latin typeface="Calibri Light"/>
                <a:ea typeface="+mn-lt"/>
                <a:cs typeface="+mn-lt"/>
              </a:rPr>
              <a:t>Meritokrati og </a:t>
            </a:r>
            <a:r>
              <a:rPr lang="nb-NO" sz="2000" dirty="0" err="1">
                <a:latin typeface="Calibri Light"/>
                <a:ea typeface="+mn-lt"/>
                <a:cs typeface="+mn-lt"/>
              </a:rPr>
              <a:t>eksellens</a:t>
            </a:r>
            <a:endParaRPr lang="en-US" sz="2000" dirty="0">
              <a:latin typeface="Calibri Light"/>
              <a:ea typeface="+mn-lt"/>
              <a:cs typeface="+mn-lt"/>
            </a:endParaRPr>
          </a:p>
          <a:p>
            <a:pPr>
              <a:spcBef>
                <a:spcPts val="0"/>
              </a:spcBef>
            </a:pPr>
            <a:r>
              <a:rPr lang="en-US" sz="2000" dirty="0" err="1">
                <a:latin typeface="Calibri Light"/>
                <a:ea typeface="+mn-lt"/>
                <a:cs typeface="+mn-lt"/>
              </a:rPr>
              <a:t>Mangfold</a:t>
            </a:r>
            <a:endParaRPr lang="en-US" sz="2000" dirty="0">
              <a:latin typeface="Calibri Light"/>
              <a:ea typeface="+mn-lt"/>
              <a:cs typeface="+mn-lt"/>
            </a:endParaRPr>
          </a:p>
          <a:p>
            <a:pPr>
              <a:spcBef>
                <a:spcPts val="0"/>
              </a:spcBef>
            </a:pPr>
            <a:r>
              <a:rPr lang="en-US" sz="2000" dirty="0" err="1">
                <a:latin typeface="Calibri Light"/>
                <a:ea typeface="+mn-lt"/>
                <a:cs typeface="+mn-lt"/>
              </a:rPr>
              <a:t>Fordeling</a:t>
            </a:r>
            <a:r>
              <a:rPr lang="en-US" sz="2000" dirty="0">
                <a:latin typeface="Calibri Light"/>
                <a:ea typeface="+mn-lt"/>
                <a:cs typeface="+mn-lt"/>
              </a:rPr>
              <a:t> av </a:t>
            </a:r>
            <a:r>
              <a:rPr lang="en-US" sz="2000" dirty="0" err="1">
                <a:latin typeface="Calibri Light"/>
                <a:ea typeface="+mn-lt"/>
                <a:cs typeface="+mn-lt"/>
              </a:rPr>
              <a:t>permisjoner</a:t>
            </a:r>
            <a:r>
              <a:rPr lang="en-US" sz="2000" dirty="0">
                <a:latin typeface="Calibri Light"/>
                <a:ea typeface="+mn-lt"/>
                <a:cs typeface="+mn-lt"/>
              </a:rPr>
              <a:t> </a:t>
            </a:r>
            <a:r>
              <a:rPr lang="en-US" sz="2000" dirty="0" err="1">
                <a:latin typeface="Calibri Light"/>
                <a:ea typeface="+mn-lt"/>
                <a:cs typeface="+mn-lt"/>
              </a:rPr>
              <a:t>og</a:t>
            </a:r>
            <a:r>
              <a:rPr lang="en-US" sz="2000" dirty="0">
                <a:latin typeface="Calibri Light"/>
                <a:ea typeface="+mn-lt"/>
                <a:cs typeface="+mn-lt"/>
              </a:rPr>
              <a:t> </a:t>
            </a:r>
            <a:r>
              <a:rPr lang="en-US" sz="2000" dirty="0" err="1">
                <a:latin typeface="Calibri Light"/>
                <a:ea typeface="+mn-lt"/>
                <a:cs typeface="+mn-lt"/>
              </a:rPr>
              <a:t>familieliv</a:t>
            </a:r>
            <a:endParaRPr lang="en-US" sz="2000" dirty="0">
              <a:latin typeface="Calibri Light"/>
              <a:ea typeface="+mn-lt"/>
              <a:cs typeface="+mn-lt"/>
            </a:endParaRPr>
          </a:p>
          <a:p>
            <a:pPr>
              <a:spcBef>
                <a:spcPts val="0"/>
              </a:spcBef>
            </a:pPr>
            <a:r>
              <a:rPr lang="nb-NO" sz="2000" dirty="0">
                <a:latin typeface="Calibri Light"/>
                <a:ea typeface="+mn-lt"/>
                <a:cs typeface="+mn-lt"/>
              </a:rPr>
              <a:t>Biologiske forskjeller på kvinner og menn </a:t>
            </a:r>
            <a:endParaRPr lang="en-US" sz="2000" dirty="0">
              <a:latin typeface="Calibri Light"/>
              <a:ea typeface="+mn-lt"/>
              <a:cs typeface="+mn-lt"/>
            </a:endParaRPr>
          </a:p>
          <a:p>
            <a:pPr>
              <a:spcBef>
                <a:spcPts val="0"/>
              </a:spcBef>
            </a:pPr>
            <a:r>
              <a:rPr lang="nb-NO" sz="2000" dirty="0">
                <a:latin typeface="Calibri Light"/>
                <a:ea typeface="+mn-lt"/>
                <a:cs typeface="+mn-lt"/>
              </a:rPr>
              <a:t>Harald Eia-effekten</a:t>
            </a:r>
          </a:p>
          <a:p>
            <a:pPr>
              <a:spcBef>
                <a:spcPts val="0"/>
              </a:spcBef>
            </a:pPr>
            <a:endParaRPr lang="nb-NO" sz="2000" dirty="0">
              <a:latin typeface="Calibri Light"/>
              <a:ea typeface="+mn-lt"/>
              <a:cs typeface="+mn-lt"/>
            </a:endParaRPr>
          </a:p>
          <a:p>
            <a:pPr>
              <a:spcBef>
                <a:spcPts val="0"/>
              </a:spcBef>
            </a:pPr>
            <a:endParaRPr lang="nb-NO" sz="2000" dirty="0">
              <a:latin typeface="Calibri Light"/>
              <a:ea typeface="+mn-lt"/>
              <a:cs typeface="+mn-lt"/>
            </a:endParaRPr>
          </a:p>
          <a:p>
            <a:pPr>
              <a:spcBef>
                <a:spcPts val="0"/>
              </a:spcBef>
            </a:pPr>
            <a:r>
              <a:rPr lang="nb-NO" sz="2000" dirty="0">
                <a:latin typeface="Calibri Light"/>
                <a:ea typeface="+mn-lt"/>
                <a:cs typeface="+mn-lt"/>
              </a:rPr>
              <a:t>Både kvinner og menn kan yte motstand</a:t>
            </a:r>
          </a:p>
          <a:p>
            <a:pPr marL="0" indent="0">
              <a:spcBef>
                <a:spcPts val="0"/>
              </a:spcBef>
              <a:buNone/>
            </a:pPr>
            <a:endParaRPr lang="nb-NO" sz="2000" dirty="0">
              <a:latin typeface="Calibri Light"/>
              <a:ea typeface="+mn-lt"/>
              <a:cs typeface="+mn-lt"/>
            </a:endParaRPr>
          </a:p>
          <a:p>
            <a:pPr>
              <a:spcBef>
                <a:spcPts val="0"/>
              </a:spcBef>
            </a:pPr>
            <a:endParaRPr lang="nb-NO" sz="2000" dirty="0">
              <a:latin typeface="Calibri Light"/>
              <a:ea typeface="+mn-lt"/>
              <a:cs typeface="+mn-lt"/>
            </a:endParaRPr>
          </a:p>
          <a:p>
            <a:pPr marL="0" indent="0">
              <a:spcBef>
                <a:spcPts val="0"/>
              </a:spcBef>
              <a:buNone/>
            </a:pPr>
            <a:endParaRPr lang="en-US" sz="2000" dirty="0">
              <a:latin typeface="Calibri Light"/>
              <a:ea typeface="+mn-lt"/>
              <a:cs typeface="+mn-lt"/>
            </a:endParaRPr>
          </a:p>
          <a:p>
            <a:pPr marL="0" indent="0">
              <a:spcBef>
                <a:spcPts val="0"/>
              </a:spcBef>
              <a:buNone/>
            </a:pPr>
            <a:endParaRPr lang="en-US" sz="1600" dirty="0">
              <a:cs typeface="Calibri"/>
            </a:endParaRPr>
          </a:p>
        </p:txBody>
      </p:sp>
      <p:pic>
        <p:nvPicPr>
          <p:cNvPr id="17" name="Bilde 17" descr="Et bilde som inneholder himmel, person, sport&#10;&#10;Automatisk generert beskrivelse">
            <a:extLst>
              <a:ext uri="{FF2B5EF4-FFF2-40B4-BE49-F238E27FC236}">
                <a16:creationId xmlns:a16="http://schemas.microsoft.com/office/drawing/2014/main" id="{FA9979B6-03A2-6716-5F77-74C855A07C20}"/>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t="5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18" name="TekstSylinder 17">
            <a:extLst>
              <a:ext uri="{FF2B5EF4-FFF2-40B4-BE49-F238E27FC236}">
                <a16:creationId xmlns:a16="http://schemas.microsoft.com/office/drawing/2014/main" id="{1711459B-3799-962E-1BDD-AAF683DEA8EA}"/>
              </a:ext>
            </a:extLst>
          </p:cNvPr>
          <p:cNvSpPr txBox="1"/>
          <p:nvPr/>
        </p:nvSpPr>
        <p:spPr>
          <a:xfrm>
            <a:off x="9439466" y="6657945"/>
            <a:ext cx="2619627" cy="200055"/>
          </a:xfrm>
          <a:prstGeom prst="rect">
            <a:avLst/>
          </a:prstGeom>
          <a:noFill/>
        </p:spPr>
        <p:txBody>
          <a:bodyPr wrap="none" lIns="91440" tIns="45720" rIns="91440" bIns="45720" anchor="t">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700" b="0" i="0" u="none" strike="noStrike" kern="1200" cap="none" spc="0" normalizeH="0" baseline="0" noProof="0">
                <a:ln>
                  <a:noFill/>
                </a:ln>
                <a:solidFill>
                  <a:srgbClr val="E7E6E6">
                    <a:lumMod val="90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Dette bildet</a:t>
            </a:r>
            <a:r>
              <a:rPr kumimoji="0" lang="en-US" sz="700" b="0" i="0" u="none" strike="noStrike" kern="1200" cap="none" spc="0" normalizeH="0" baseline="0" noProof="0">
                <a:ln>
                  <a:noFill/>
                </a:ln>
                <a:solidFill>
                  <a:srgbClr val="E7E6E6">
                    <a:lumMod val="90000"/>
                  </a:srgbClr>
                </a:solidFill>
                <a:effectLst/>
                <a:uLnTx/>
                <a:uFillTx/>
                <a:latin typeface="Calibri" panose="020F0502020204030204"/>
                <a:ea typeface="+mn-ea"/>
                <a:cs typeface="+mn-cs"/>
              </a:rPr>
              <a:t> av Ukjent forfatter er lisensiert i henhold til </a:t>
            </a:r>
            <a:r>
              <a:rPr kumimoji="0" lang="en-US" sz="700" b="0" i="0" u="none" strike="noStrike" kern="1200" cap="none" spc="0" normalizeH="0" baseline="0" noProof="0">
                <a:ln>
                  <a:noFill/>
                </a:ln>
                <a:solidFill>
                  <a:srgbClr val="E7E6E6">
                    <a:lumMod val="90000"/>
                  </a:srgbClr>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CC BY-ND</a:t>
            </a:r>
            <a:r>
              <a:rPr kumimoji="0" lang="en-US" sz="700" b="0" i="0" u="none" strike="noStrike" kern="1200" cap="none" spc="0" normalizeH="0" baseline="0" noProof="0">
                <a:ln>
                  <a:noFill/>
                </a:ln>
                <a:solidFill>
                  <a:srgbClr val="E7E6E6">
                    <a:lumMod val="90000"/>
                  </a:srgbClr>
                </a:solidFill>
                <a:effectLst/>
                <a:uLnTx/>
                <a:uFillTx/>
                <a:latin typeface="Calibri" panose="020F0502020204030204"/>
                <a:ea typeface="+mn-ea"/>
                <a:cs typeface="+mn-cs"/>
              </a:rPr>
              <a:t>.</a:t>
            </a:r>
            <a:endParaRPr kumimoji="0" lang="en-US" sz="700" b="0" i="0" u="none" strike="noStrike" kern="1200" cap="none" spc="0" normalizeH="0" baseline="0" noProof="0">
              <a:ln>
                <a:noFill/>
              </a:ln>
              <a:solidFill>
                <a:srgbClr val="E7E6E6">
                  <a:lumMod val="90000"/>
                </a:srgbClr>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1615217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F54EC3-F38E-5CAF-2CA1-EE570CBA21B9}"/>
              </a:ext>
            </a:extLst>
          </p:cNvPr>
          <p:cNvSpPr>
            <a:spLocks noGrp="1"/>
          </p:cNvSpPr>
          <p:nvPr>
            <p:ph type="title"/>
          </p:nvPr>
        </p:nvSpPr>
        <p:spPr>
          <a:xfrm>
            <a:off x="481013" y="3752849"/>
            <a:ext cx="3290887" cy="2452687"/>
          </a:xfrm>
        </p:spPr>
        <p:txBody>
          <a:bodyPr anchor="ctr">
            <a:normAutofit/>
          </a:bodyPr>
          <a:lstStyle/>
          <a:p>
            <a:r>
              <a:rPr lang="nb-NO" sz="3600" dirty="0">
                <a:cs typeface="Calibri Light"/>
              </a:rPr>
              <a:t>...men motstanden har endret seg</a:t>
            </a:r>
            <a:br>
              <a:rPr lang="nb-NO" sz="3600" dirty="0">
                <a:latin typeface="Calibri Light"/>
                <a:cs typeface="Calibri Light"/>
              </a:rPr>
            </a:br>
            <a:endParaRPr lang="nb-NO" sz="3600" dirty="0"/>
          </a:p>
        </p:txBody>
      </p:sp>
      <p:pic>
        <p:nvPicPr>
          <p:cNvPr id="12" name="Picture 10" descr="Hvitt puslespill med én rød brikke">
            <a:extLst>
              <a:ext uri="{FF2B5EF4-FFF2-40B4-BE49-F238E27FC236}">
                <a16:creationId xmlns:a16="http://schemas.microsoft.com/office/drawing/2014/main" id="{452A843B-FFA0-2981-D03B-F1FF404DCE9D}"/>
              </a:ext>
            </a:extLst>
          </p:cNvPr>
          <p:cNvPicPr>
            <a:picLocks noChangeAspect="1"/>
          </p:cNvPicPr>
          <p:nvPr/>
        </p:nvPicPr>
        <p:blipFill rotWithShape="1">
          <a:blip r:embed="rId3"/>
          <a:srcRect t="18650" b="27244"/>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Plassholder for innhold 2">
            <a:extLst>
              <a:ext uri="{FF2B5EF4-FFF2-40B4-BE49-F238E27FC236}">
                <a16:creationId xmlns:a16="http://schemas.microsoft.com/office/drawing/2014/main" id="{7560A9ED-792E-CD46-26BB-9FF7EC793222}"/>
              </a:ext>
            </a:extLst>
          </p:cNvPr>
          <p:cNvSpPr>
            <a:spLocks noGrp="1"/>
          </p:cNvSpPr>
          <p:nvPr>
            <p:ph idx="1"/>
          </p:nvPr>
        </p:nvSpPr>
        <p:spPr>
          <a:xfrm>
            <a:off x="4223982" y="3752850"/>
            <a:ext cx="7485413" cy="2452687"/>
          </a:xfrm>
        </p:spPr>
        <p:txBody>
          <a:bodyPr vert="horz" lIns="91440" tIns="45720" rIns="91440" bIns="45720" rtlCol="0" anchor="ctr">
            <a:normAutofit/>
          </a:bodyPr>
          <a:lstStyle/>
          <a:p>
            <a:r>
              <a:rPr lang="nb-NO" sz="1800" dirty="0">
                <a:latin typeface="Calibri Light"/>
                <a:ea typeface="+mn-lt"/>
                <a:cs typeface="+mn-lt"/>
              </a:rPr>
              <a:t>Mer aksept av behovet </a:t>
            </a:r>
          </a:p>
          <a:p>
            <a:r>
              <a:rPr lang="nb-NO" sz="1800" dirty="0">
                <a:latin typeface="Calibri Light"/>
                <a:ea typeface="+mn-lt"/>
                <a:cs typeface="+mn-lt"/>
              </a:rPr>
              <a:t>Kortere moduler og arbeid over tid har hatt en positiv effekt </a:t>
            </a:r>
            <a:endParaRPr lang="nb-NO" sz="1800" dirty="0">
              <a:latin typeface="Calibri Light"/>
              <a:cs typeface="Calibri Light"/>
            </a:endParaRPr>
          </a:p>
          <a:p>
            <a:r>
              <a:rPr lang="nb-NO" sz="1800" dirty="0">
                <a:latin typeface="Calibri Light"/>
                <a:ea typeface="+mn-lt"/>
                <a:cs typeface="+mn-lt"/>
              </a:rPr>
              <a:t>Større etterspørsel etter verktøy</a:t>
            </a:r>
          </a:p>
          <a:p>
            <a:r>
              <a:rPr lang="nb-NO" sz="1800" dirty="0">
                <a:latin typeface="Calibri Light"/>
                <a:ea typeface="+mn-lt"/>
                <a:cs typeface="+mn-lt"/>
              </a:rPr>
              <a:t>Utvikling fra spørsmål om </a:t>
            </a:r>
            <a:r>
              <a:rPr lang="nb-NO" sz="1800" i="1" dirty="0">
                <a:latin typeface="Calibri Light"/>
                <a:ea typeface="+mn-lt"/>
                <a:cs typeface="+mn-lt"/>
              </a:rPr>
              <a:t>hvorfor</a:t>
            </a:r>
            <a:r>
              <a:rPr lang="nb-NO" sz="1800" dirty="0">
                <a:latin typeface="Calibri Light"/>
                <a:ea typeface="+mn-lt"/>
                <a:cs typeface="+mn-lt"/>
              </a:rPr>
              <a:t> til spørsmål om </a:t>
            </a:r>
            <a:r>
              <a:rPr lang="nb-NO" sz="1800" i="1" dirty="0">
                <a:latin typeface="Calibri Light"/>
                <a:ea typeface="+mn-lt"/>
                <a:cs typeface="+mn-lt"/>
              </a:rPr>
              <a:t>hvordan </a:t>
            </a:r>
            <a:endParaRPr lang="nb-NO" sz="1800" dirty="0">
              <a:latin typeface="Calibri Light"/>
              <a:ea typeface="+mn-lt"/>
              <a:cs typeface="+mn-lt"/>
            </a:endParaRPr>
          </a:p>
          <a:p>
            <a:r>
              <a:rPr lang="nb-NO" sz="1800" dirty="0">
                <a:latin typeface="Calibri Light"/>
                <a:cs typeface="Calibri"/>
              </a:rPr>
              <a:t>Fokus og premisser i organisasjonen er blitt endret </a:t>
            </a:r>
            <a:endParaRPr lang="en-US" sz="1800" dirty="0">
              <a:latin typeface="Calibri Light"/>
              <a:ea typeface="+mn-lt"/>
              <a:cs typeface="+mn-lt"/>
            </a:endParaRPr>
          </a:p>
        </p:txBody>
      </p:sp>
    </p:spTree>
    <p:extLst>
      <p:ext uri="{BB962C8B-B14F-4D97-AF65-F5344CB8AC3E}">
        <p14:creationId xmlns:p14="http://schemas.microsoft.com/office/powerpoint/2010/main" val="4144592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19">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21">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23">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25">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27">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0658150-F9FC-CE95-6249-B3D9ECC34231}"/>
              </a:ext>
            </a:extLst>
          </p:cNvPr>
          <p:cNvSpPr>
            <a:spLocks noGrp="1"/>
          </p:cNvSpPr>
          <p:nvPr>
            <p:ph type="title"/>
          </p:nvPr>
        </p:nvSpPr>
        <p:spPr>
          <a:xfrm>
            <a:off x="1142639" y="561203"/>
            <a:ext cx="9932691" cy="1165996"/>
          </a:xfrm>
        </p:spPr>
        <p:txBody>
          <a:bodyPr vert="horz" lIns="91440" tIns="45720" rIns="91440" bIns="45720" rtlCol="0" anchor="b">
            <a:normAutofit/>
          </a:bodyPr>
          <a:lstStyle/>
          <a:p>
            <a:pPr algn="ctr"/>
            <a:r>
              <a:rPr lang="en-US" sz="4800" dirty="0">
                <a:solidFill>
                  <a:srgbClr val="FFFFFF"/>
                </a:solidFill>
              </a:rPr>
              <a:t> </a:t>
            </a:r>
          </a:p>
        </p:txBody>
      </p:sp>
      <p:sp>
        <p:nvSpPr>
          <p:cNvPr id="41" name="Rectangle 29">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304A35F-EAB1-51AF-DC99-692C183E3D19}"/>
              </a:ext>
            </a:extLst>
          </p:cNvPr>
          <p:cNvSpPr txBox="1"/>
          <p:nvPr/>
        </p:nvSpPr>
        <p:spPr>
          <a:xfrm>
            <a:off x="1127570" y="5791201"/>
            <a:ext cx="9932690" cy="508000"/>
          </a:xfrm>
          <a:prstGeom prst="rect">
            <a:avLst/>
          </a:prstGeom>
        </p:spPr>
        <p:txBody>
          <a:bodyPr vert="horz" lIns="91440" tIns="45720" rIns="91440" bIns="45720" rtlCol="0" anchor="t">
            <a:norm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rPr>
              <a:t>Endringsagenter</a:t>
            </a:r>
          </a:p>
        </p:txBody>
      </p:sp>
      <p:graphicFrame>
        <p:nvGraphicFramePr>
          <p:cNvPr id="5" name="Content Placeholder 2">
            <a:extLst>
              <a:ext uri="{FF2B5EF4-FFF2-40B4-BE49-F238E27FC236}">
                <a16:creationId xmlns:a16="http://schemas.microsoft.com/office/drawing/2014/main" id="{9EAA0D81-E5DD-1DB2-B55A-E25C813562F7}"/>
              </a:ext>
            </a:extLst>
          </p:cNvPr>
          <p:cNvGraphicFramePr>
            <a:graphicFrameLocks noGrp="1"/>
          </p:cNvGraphicFramePr>
          <p:nvPr>
            <p:ph idx="1"/>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E96F800A-9CD5-91D6-0B21-1F4A562C4895}"/>
              </a:ext>
            </a:extLst>
          </p:cNvPr>
          <p:cNvSpPr txBox="1"/>
          <p:nvPr/>
        </p:nvSpPr>
        <p:spPr>
          <a:xfrm>
            <a:off x="3030071" y="493059"/>
            <a:ext cx="606014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3200" b="0" i="0" u="none" strike="noStrike" kern="1200" cap="none" spc="0" normalizeH="0" baseline="0" noProof="0" dirty="0">
                <a:ln>
                  <a:noFill/>
                </a:ln>
                <a:solidFill>
                  <a:prstClr val="white"/>
                </a:solidFill>
                <a:effectLst/>
                <a:uLnTx/>
                <a:uFillTx/>
                <a:latin typeface="Calibri Light" panose="020F0302020204030204"/>
                <a:ea typeface="+mn-ea"/>
                <a:cs typeface="+mn-cs"/>
              </a:rPr>
              <a:t>Endringsagenter</a:t>
            </a:r>
          </a:p>
        </p:txBody>
      </p:sp>
    </p:spTree>
    <p:extLst>
      <p:ext uri="{BB962C8B-B14F-4D97-AF65-F5344CB8AC3E}">
        <p14:creationId xmlns:p14="http://schemas.microsoft.com/office/powerpoint/2010/main" val="2992229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6" descr="Close-up of rainbow flag in sunshine">
            <a:extLst>
              <a:ext uri="{FF2B5EF4-FFF2-40B4-BE49-F238E27FC236}">
                <a16:creationId xmlns:a16="http://schemas.microsoft.com/office/drawing/2014/main" id="{D0FA9BA2-08AB-EF89-0581-7E2BB4E3EE9C}"/>
              </a:ext>
            </a:extLst>
          </p:cNvPr>
          <p:cNvPicPr>
            <a:picLocks noChangeAspect="1"/>
          </p:cNvPicPr>
          <p:nvPr/>
        </p:nvPicPr>
        <p:blipFill rotWithShape="1">
          <a:blip r:embed="rId3"/>
          <a:srcRect r="6588" b="-1"/>
          <a:stretch/>
        </p:blipFill>
        <p:spPr>
          <a:xfrm>
            <a:off x="2522356" y="10"/>
            <a:ext cx="9669642" cy="6857990"/>
          </a:xfrm>
          <a:prstGeom prst="rect">
            <a:avLst/>
          </a:prstGeom>
        </p:spPr>
      </p:pic>
      <p:sp>
        <p:nvSpPr>
          <p:cNvPr id="18"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8925A0-2D12-0C26-A4C4-2F1B20C93F84}"/>
              </a:ext>
            </a:extLst>
          </p:cNvPr>
          <p:cNvSpPr>
            <a:spLocks noGrp="1"/>
          </p:cNvSpPr>
          <p:nvPr>
            <p:ph type="title"/>
          </p:nvPr>
        </p:nvSpPr>
        <p:spPr>
          <a:xfrm>
            <a:off x="621835" y="2405670"/>
            <a:ext cx="4353577" cy="1899912"/>
          </a:xfrm>
        </p:spPr>
        <p:txBody>
          <a:bodyPr>
            <a:normAutofit/>
          </a:bodyPr>
          <a:lstStyle/>
          <a:p>
            <a:r>
              <a:rPr lang="nb-NO" sz="4000" dirty="0"/>
              <a:t>Hvor er organisasjonen nå?</a:t>
            </a:r>
          </a:p>
        </p:txBody>
      </p:sp>
      <p:sp>
        <p:nvSpPr>
          <p:cNvPr id="3" name="Content Placeholder 2">
            <a:extLst>
              <a:ext uri="{FF2B5EF4-FFF2-40B4-BE49-F238E27FC236}">
                <a16:creationId xmlns:a16="http://schemas.microsoft.com/office/drawing/2014/main" id="{1B39B326-566F-AC63-1D67-640CCC05B1DA}"/>
              </a:ext>
            </a:extLst>
          </p:cNvPr>
          <p:cNvSpPr>
            <a:spLocks noGrp="1"/>
          </p:cNvSpPr>
          <p:nvPr>
            <p:ph idx="1"/>
          </p:nvPr>
        </p:nvSpPr>
        <p:spPr>
          <a:xfrm>
            <a:off x="838200" y="2434201"/>
            <a:ext cx="4928118" cy="3742762"/>
          </a:xfrm>
        </p:spPr>
        <p:txBody>
          <a:bodyPr>
            <a:normAutofit/>
          </a:bodyPr>
          <a:lstStyle/>
          <a:p>
            <a:pPr marL="514350" indent="-514350">
              <a:buAutoNum type="arabicPeriod"/>
            </a:pPr>
            <a:endParaRPr lang="nb-NO" sz="2000" dirty="0"/>
          </a:p>
          <a:p>
            <a:pPr marL="514350" indent="-514350">
              <a:buAutoNum type="arabicPeriod"/>
            </a:pPr>
            <a:endParaRPr lang="nb-NO" sz="2000" dirty="0"/>
          </a:p>
        </p:txBody>
      </p:sp>
    </p:spTree>
    <p:extLst>
      <p:ext uri="{BB962C8B-B14F-4D97-AF65-F5344CB8AC3E}">
        <p14:creationId xmlns:p14="http://schemas.microsoft.com/office/powerpoint/2010/main" val="1781301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81D377EB-C9D2-4ED0-86A6-740A297E3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B833AA1-9050-DF33-1754-CDF3F1D692CB}"/>
              </a:ext>
            </a:extLst>
          </p:cNvPr>
          <p:cNvSpPr>
            <a:spLocks noGrp="1"/>
          </p:cNvSpPr>
          <p:nvPr>
            <p:ph type="title"/>
          </p:nvPr>
        </p:nvSpPr>
        <p:spPr>
          <a:xfrm>
            <a:off x="841248" y="685800"/>
            <a:ext cx="10506456" cy="1157005"/>
          </a:xfrm>
        </p:spPr>
        <p:txBody>
          <a:bodyPr anchor="b">
            <a:normAutofit/>
          </a:bodyPr>
          <a:lstStyle/>
          <a:p>
            <a:r>
              <a:rPr lang="nb-NO" sz="4800" dirty="0" err="1"/>
              <a:t>Trestegsmodellen</a:t>
            </a:r>
            <a:endParaRPr lang="nb-NO" sz="4800" dirty="0"/>
          </a:p>
        </p:txBody>
      </p:sp>
      <p:sp>
        <p:nvSpPr>
          <p:cNvPr id="9" name="Rectangle 12">
            <a:extLst>
              <a:ext uri="{FF2B5EF4-FFF2-40B4-BE49-F238E27FC236}">
                <a16:creationId xmlns:a16="http://schemas.microsoft.com/office/drawing/2014/main" id="{066346BE-FDB4-4772-A696-0719490AB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093"/>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14">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95805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6" name="Table 6">
            <a:extLst>
              <a:ext uri="{FF2B5EF4-FFF2-40B4-BE49-F238E27FC236}">
                <a16:creationId xmlns:a16="http://schemas.microsoft.com/office/drawing/2014/main" id="{7DF4D897-F6F5-8C1A-8F92-18240C19ACAF}"/>
              </a:ext>
            </a:extLst>
          </p:cNvPr>
          <p:cNvGraphicFramePr>
            <a:graphicFrameLocks noGrp="1"/>
          </p:cNvGraphicFramePr>
          <p:nvPr>
            <p:ph idx="1"/>
          </p:nvPr>
        </p:nvGraphicFramePr>
        <p:xfrm>
          <a:off x="838200" y="2382725"/>
          <a:ext cx="10506459" cy="3702003"/>
        </p:xfrm>
        <a:graphic>
          <a:graphicData uri="http://schemas.openxmlformats.org/drawingml/2006/table">
            <a:tbl>
              <a:tblPr firstRow="1" bandRow="1">
                <a:noFill/>
                <a:tableStyleId>{5C22544A-7EE6-4342-B048-85BDC9FD1C3A}</a:tableStyleId>
              </a:tblPr>
              <a:tblGrid>
                <a:gridCol w="2088620">
                  <a:extLst>
                    <a:ext uri="{9D8B030D-6E8A-4147-A177-3AD203B41FA5}">
                      <a16:colId xmlns:a16="http://schemas.microsoft.com/office/drawing/2014/main" val="2459536194"/>
                    </a:ext>
                  </a:extLst>
                </a:gridCol>
                <a:gridCol w="2088620">
                  <a:extLst>
                    <a:ext uri="{9D8B030D-6E8A-4147-A177-3AD203B41FA5}">
                      <a16:colId xmlns:a16="http://schemas.microsoft.com/office/drawing/2014/main" val="2757472573"/>
                    </a:ext>
                  </a:extLst>
                </a:gridCol>
                <a:gridCol w="2119142">
                  <a:extLst>
                    <a:ext uri="{9D8B030D-6E8A-4147-A177-3AD203B41FA5}">
                      <a16:colId xmlns:a16="http://schemas.microsoft.com/office/drawing/2014/main" val="1039847921"/>
                    </a:ext>
                  </a:extLst>
                </a:gridCol>
                <a:gridCol w="2228221">
                  <a:extLst>
                    <a:ext uri="{9D8B030D-6E8A-4147-A177-3AD203B41FA5}">
                      <a16:colId xmlns:a16="http://schemas.microsoft.com/office/drawing/2014/main" val="579413007"/>
                    </a:ext>
                  </a:extLst>
                </a:gridCol>
                <a:gridCol w="1981856">
                  <a:extLst>
                    <a:ext uri="{9D8B030D-6E8A-4147-A177-3AD203B41FA5}">
                      <a16:colId xmlns:a16="http://schemas.microsoft.com/office/drawing/2014/main" val="3586079997"/>
                    </a:ext>
                  </a:extLst>
                </a:gridCol>
              </a:tblGrid>
              <a:tr h="490372">
                <a:tc>
                  <a:txBody>
                    <a:bodyPr/>
                    <a:lstStyle/>
                    <a:p>
                      <a:r>
                        <a:rPr lang="nb-NO" sz="1800" b="1">
                          <a:solidFill>
                            <a:schemeClr val="tx1">
                              <a:lumMod val="75000"/>
                              <a:lumOff val="25000"/>
                            </a:schemeClr>
                          </a:solidFill>
                        </a:rPr>
                        <a:t>Fase </a:t>
                      </a:r>
                    </a:p>
                  </a:txBody>
                  <a:tcPr marL="181619" marR="136214" marT="90810" marB="90810">
                    <a:lnL w="12700" cmpd="sng">
                      <a:noFill/>
                      <a:prstDash val="solid"/>
                    </a:lnL>
                    <a:lnR w="12700" cmpd="sng">
                      <a:noFill/>
                      <a:prstDash val="solid"/>
                    </a:lnR>
                    <a:lnT w="9525" cap="flat" cmpd="sng" algn="ctr">
                      <a:noFill/>
                      <a:prstDash val="solid"/>
                    </a:lnT>
                    <a:lnB w="9525" cap="flat" cmpd="sng" algn="ctr">
                      <a:solidFill>
                        <a:srgbClr val="C7C6C1"/>
                      </a:solidFill>
                      <a:prstDash val="solid"/>
                    </a:lnB>
                    <a:noFill/>
                  </a:tcPr>
                </a:tc>
                <a:tc>
                  <a:txBody>
                    <a:bodyPr/>
                    <a:lstStyle/>
                    <a:p>
                      <a:r>
                        <a:rPr lang="nb-NO" sz="1800" b="1">
                          <a:solidFill>
                            <a:schemeClr val="tx1">
                              <a:lumMod val="75000"/>
                              <a:lumOff val="25000"/>
                            </a:schemeClr>
                          </a:solidFill>
                        </a:rPr>
                        <a:t>Typiske uttrykk </a:t>
                      </a:r>
                    </a:p>
                  </a:txBody>
                  <a:tcPr marL="181619" marR="136214" marT="90810" marB="90810">
                    <a:lnL w="12700" cmpd="sng">
                      <a:noFill/>
                      <a:prstDash val="solid"/>
                    </a:lnL>
                    <a:lnR w="12700" cmpd="sng">
                      <a:noFill/>
                      <a:prstDash val="solid"/>
                    </a:lnR>
                    <a:lnT w="9525" cap="flat" cmpd="sng" algn="ctr">
                      <a:noFill/>
                      <a:prstDash val="solid"/>
                    </a:lnT>
                    <a:lnB w="9525" cap="flat" cmpd="sng" algn="ctr">
                      <a:solidFill>
                        <a:srgbClr val="C7C6C1"/>
                      </a:solidFill>
                      <a:prstDash val="solid"/>
                    </a:lnB>
                    <a:noFill/>
                  </a:tcPr>
                </a:tc>
                <a:tc>
                  <a:txBody>
                    <a:bodyPr/>
                    <a:lstStyle/>
                    <a:p>
                      <a:r>
                        <a:rPr lang="nb-NO" sz="1800" b="1">
                          <a:solidFill>
                            <a:schemeClr val="tx1">
                              <a:lumMod val="75000"/>
                              <a:lumOff val="25000"/>
                            </a:schemeClr>
                          </a:solidFill>
                        </a:rPr>
                        <a:t>Arbeidsmiljø</a:t>
                      </a:r>
                    </a:p>
                  </a:txBody>
                  <a:tcPr marL="181619" marR="136214" marT="90810" marB="90810">
                    <a:lnL w="12700" cmpd="sng">
                      <a:noFill/>
                      <a:prstDash val="solid"/>
                    </a:lnL>
                    <a:lnR w="12700" cmpd="sng">
                      <a:noFill/>
                      <a:prstDash val="solid"/>
                    </a:lnR>
                    <a:lnT w="9525" cap="flat" cmpd="sng" algn="ctr">
                      <a:noFill/>
                      <a:prstDash val="solid"/>
                    </a:lnT>
                    <a:lnB w="9525" cap="flat" cmpd="sng" algn="ctr">
                      <a:solidFill>
                        <a:srgbClr val="C7C6C1"/>
                      </a:solidFill>
                      <a:prstDash val="solid"/>
                    </a:lnB>
                    <a:noFill/>
                  </a:tcPr>
                </a:tc>
                <a:tc>
                  <a:txBody>
                    <a:bodyPr/>
                    <a:lstStyle/>
                    <a:p>
                      <a:r>
                        <a:rPr lang="nb-NO" sz="1800" b="1">
                          <a:solidFill>
                            <a:schemeClr val="tx1">
                              <a:lumMod val="75000"/>
                              <a:lumOff val="25000"/>
                            </a:schemeClr>
                          </a:solidFill>
                        </a:rPr>
                        <a:t>Struktur </a:t>
                      </a:r>
                    </a:p>
                  </a:txBody>
                  <a:tcPr marL="181619" marR="136214" marT="90810" marB="90810">
                    <a:lnL w="12700" cmpd="sng">
                      <a:noFill/>
                      <a:prstDash val="solid"/>
                    </a:lnL>
                    <a:lnR w="12700" cmpd="sng">
                      <a:noFill/>
                      <a:prstDash val="solid"/>
                    </a:lnR>
                    <a:lnT w="9525" cap="flat" cmpd="sng" algn="ctr">
                      <a:noFill/>
                      <a:prstDash val="solid"/>
                    </a:lnT>
                    <a:lnB w="9525" cap="flat" cmpd="sng" algn="ctr">
                      <a:solidFill>
                        <a:srgbClr val="C7C6C1"/>
                      </a:solidFill>
                      <a:prstDash val="soli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b="1">
                          <a:solidFill>
                            <a:schemeClr val="tx1">
                              <a:lumMod val="75000"/>
                              <a:lumOff val="25000"/>
                            </a:schemeClr>
                          </a:solidFill>
                        </a:rPr>
                        <a:t>Diskurs </a:t>
                      </a:r>
                    </a:p>
                  </a:txBody>
                  <a:tcPr marL="181619" marR="136214" marT="90810" marB="90810">
                    <a:lnL w="12700" cmpd="sng">
                      <a:noFill/>
                      <a:prstDash val="solid"/>
                    </a:lnL>
                    <a:lnR w="12700" cmpd="sng">
                      <a:noFill/>
                      <a:prstDash val="solid"/>
                    </a:lnR>
                    <a:lnT w="9525" cap="flat" cmpd="sng" algn="ctr">
                      <a:noFill/>
                      <a:prstDash val="solid"/>
                    </a:lnT>
                    <a:lnB w="9525" cap="flat" cmpd="sng" algn="ctr">
                      <a:solidFill>
                        <a:srgbClr val="C7C6C1"/>
                      </a:solidFill>
                      <a:prstDash val="solid"/>
                    </a:lnB>
                    <a:noFill/>
                  </a:tcPr>
                </a:tc>
                <a:extLst>
                  <a:ext uri="{0D108BD9-81ED-4DB2-BD59-A6C34878D82A}">
                    <a16:rowId xmlns:a16="http://schemas.microsoft.com/office/drawing/2014/main" val="451843867"/>
                  </a:ext>
                </a:extLst>
              </a:tr>
              <a:tr h="1004959">
                <a:tc>
                  <a:txBody>
                    <a:bodyPr/>
                    <a:lstStyle/>
                    <a:p>
                      <a:r>
                        <a:rPr lang="nb-NO" sz="1300" b="1">
                          <a:solidFill>
                            <a:schemeClr val="tx1">
                              <a:lumMod val="75000"/>
                              <a:lumOff val="25000"/>
                            </a:schemeClr>
                          </a:solidFill>
                        </a:rPr>
                        <a:t>Tidlig fase</a:t>
                      </a:r>
                    </a:p>
                    <a:p>
                      <a:r>
                        <a:rPr lang="nb-NO" sz="1300">
                          <a:solidFill>
                            <a:schemeClr val="tx1">
                              <a:lumMod val="75000"/>
                              <a:lumOff val="25000"/>
                            </a:schemeClr>
                          </a:solidFill>
                        </a:rPr>
                        <a:t>Lite likestilling Mannsdominans </a:t>
                      </a:r>
                      <a:br>
                        <a:rPr lang="nb-NO" sz="1300">
                          <a:solidFill>
                            <a:schemeClr val="tx1">
                              <a:lumMod val="75000"/>
                              <a:lumOff val="25000"/>
                            </a:schemeClr>
                          </a:solidFill>
                        </a:rPr>
                      </a:br>
                      <a:endParaRPr lang="nb-NO" sz="1300">
                        <a:solidFill>
                          <a:schemeClr val="tx1">
                            <a:lumMod val="75000"/>
                            <a:lumOff val="25000"/>
                          </a:schemeClr>
                        </a:solidFill>
                      </a:endParaRPr>
                    </a:p>
                  </a:txBody>
                  <a:tcPr marL="181619" marR="136214" marT="90810" marB="90810">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r>
                        <a:rPr lang="nb-NO" sz="1300">
                          <a:solidFill>
                            <a:schemeClr val="tx1">
                              <a:lumMod val="75000"/>
                              <a:lumOff val="25000"/>
                            </a:schemeClr>
                          </a:solidFill>
                        </a:rPr>
                        <a:t>Individualisert ansvar</a:t>
                      </a:r>
                    </a:p>
                  </a:txBody>
                  <a:tcPr marL="181619" marR="136214" marT="90810" marB="90810">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r>
                        <a:rPr lang="nb-NO" sz="1300">
                          <a:solidFill>
                            <a:schemeClr val="tx1">
                              <a:lumMod val="75000"/>
                              <a:lumOff val="25000"/>
                            </a:schemeClr>
                          </a:solidFill>
                        </a:rPr>
                        <a:t>Akkumulert ulempe problematiseres ikke</a:t>
                      </a:r>
                    </a:p>
                  </a:txBody>
                  <a:tcPr marL="181619" marR="136214" marT="90810" marB="90810">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r>
                        <a:rPr lang="nb-NO" sz="1300">
                          <a:solidFill>
                            <a:schemeClr val="tx1">
                              <a:lumMod val="75000"/>
                              <a:lumOff val="25000"/>
                            </a:schemeClr>
                          </a:solidFill>
                        </a:rPr>
                        <a:t>Strukturelle kjønnsforskjeller problematiseres ikke</a:t>
                      </a:r>
                    </a:p>
                  </a:txBody>
                  <a:tcPr marL="181619" marR="136214" marT="90810" marB="90810">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r>
                        <a:rPr lang="nb-NO" sz="1300">
                          <a:solidFill>
                            <a:schemeClr val="tx1">
                              <a:lumMod val="75000"/>
                              <a:lumOff val="25000"/>
                            </a:schemeClr>
                          </a:solidFill>
                        </a:rPr>
                        <a:t>Fravær av kvinner på toppen er ikke et problem/lite problem </a:t>
                      </a:r>
                    </a:p>
                  </a:txBody>
                  <a:tcPr marL="181619" marR="136214" marT="90810" marB="90810">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extLst>
                  <a:ext uri="{0D108BD9-81ED-4DB2-BD59-A6C34878D82A}">
                    <a16:rowId xmlns:a16="http://schemas.microsoft.com/office/drawing/2014/main" val="3655121684"/>
                  </a:ext>
                </a:extLst>
              </a:tr>
              <a:tr h="1004959">
                <a:tc>
                  <a:txBody>
                    <a:bodyPr/>
                    <a:lstStyle/>
                    <a:p>
                      <a:r>
                        <a:rPr lang="nb-NO" sz="1300" b="1">
                          <a:solidFill>
                            <a:schemeClr val="tx1">
                              <a:lumMod val="75000"/>
                              <a:lumOff val="25000"/>
                            </a:schemeClr>
                          </a:solidFill>
                        </a:rPr>
                        <a:t>Midtfase</a:t>
                      </a:r>
                    </a:p>
                    <a:p>
                      <a:r>
                        <a:rPr lang="nb-NO" sz="1300">
                          <a:solidFill>
                            <a:schemeClr val="tx1">
                              <a:lumMod val="75000"/>
                              <a:lumOff val="25000"/>
                            </a:schemeClr>
                          </a:solidFill>
                        </a:rPr>
                        <a:t>Mer vekt på likestilling i organisasjonen (offisielt)</a:t>
                      </a:r>
                    </a:p>
                  </a:txBody>
                  <a:tcPr marL="181619" marR="136214" marT="90810" marB="90810">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r>
                        <a:rPr lang="nb-NO" sz="1300">
                          <a:solidFill>
                            <a:schemeClr val="tx1">
                              <a:lumMod val="75000"/>
                              <a:lumOff val="25000"/>
                            </a:schemeClr>
                          </a:solidFill>
                        </a:rPr>
                        <a:t>Noen kvinner og ildsjeler tar opp problemet</a:t>
                      </a:r>
                    </a:p>
                  </a:txBody>
                  <a:tcPr marL="181619" marR="136214" marT="90810" marB="90810">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r>
                        <a:rPr lang="nb-NO" sz="1300">
                          <a:solidFill>
                            <a:schemeClr val="tx1">
                              <a:lumMod val="75000"/>
                              <a:lumOff val="25000"/>
                            </a:schemeClr>
                          </a:solidFill>
                        </a:rPr>
                        <a:t>De som opplever problemer har ansvaret </a:t>
                      </a:r>
                    </a:p>
                  </a:txBody>
                  <a:tcPr marL="181619" marR="136214" marT="90810" marB="90810">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r>
                        <a:rPr lang="nb-NO" sz="1300">
                          <a:solidFill>
                            <a:schemeClr val="tx1">
                              <a:lumMod val="75000"/>
                              <a:lumOff val="25000"/>
                            </a:schemeClr>
                          </a:solidFill>
                        </a:rPr>
                        <a:t>Noe mer problematisering </a:t>
                      </a:r>
                    </a:p>
                    <a:p>
                      <a:r>
                        <a:rPr lang="nb-NO" sz="1300">
                          <a:solidFill>
                            <a:schemeClr val="tx1">
                              <a:lumMod val="75000"/>
                              <a:lumOff val="25000"/>
                            </a:schemeClr>
                          </a:solidFill>
                        </a:rPr>
                        <a:t>(«kanskje kvinner også ønsker karriere»)</a:t>
                      </a:r>
                    </a:p>
                  </a:txBody>
                  <a:tcPr marL="181619" marR="136214" marT="90810" marB="90810">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r>
                        <a:rPr lang="nb-NO" sz="1300">
                          <a:solidFill>
                            <a:schemeClr val="tx1">
                              <a:lumMod val="75000"/>
                              <a:lumOff val="25000"/>
                            </a:schemeClr>
                          </a:solidFill>
                        </a:rPr>
                        <a:t>Et begrenset kvinneproblem </a:t>
                      </a:r>
                    </a:p>
                    <a:p>
                      <a:r>
                        <a:rPr lang="nb-NO" sz="1300">
                          <a:solidFill>
                            <a:schemeClr val="tx1">
                              <a:lumMod val="75000"/>
                              <a:lumOff val="25000"/>
                            </a:schemeClr>
                          </a:solidFill>
                        </a:rPr>
                        <a:t>(«noen kvinner er gode nok») </a:t>
                      </a:r>
                    </a:p>
                  </a:txBody>
                  <a:tcPr marL="181619" marR="136214" marT="90810" marB="90810">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extLst>
                  <a:ext uri="{0D108BD9-81ED-4DB2-BD59-A6C34878D82A}">
                    <a16:rowId xmlns:a16="http://schemas.microsoft.com/office/drawing/2014/main" val="2064953935"/>
                  </a:ext>
                </a:extLst>
              </a:tr>
              <a:tr h="1201713">
                <a:tc>
                  <a:txBody>
                    <a:bodyPr/>
                    <a:lstStyle/>
                    <a:p>
                      <a:r>
                        <a:rPr lang="nb-NO" sz="1300" b="1">
                          <a:solidFill>
                            <a:schemeClr val="tx1">
                              <a:lumMod val="75000"/>
                              <a:lumOff val="25000"/>
                            </a:schemeClr>
                          </a:solidFill>
                        </a:rPr>
                        <a:t>Avansert fase</a:t>
                      </a:r>
                    </a:p>
                    <a:p>
                      <a:r>
                        <a:rPr lang="nb-NO" sz="1300">
                          <a:solidFill>
                            <a:schemeClr val="tx1">
                              <a:lumMod val="75000"/>
                              <a:lumOff val="25000"/>
                            </a:schemeClr>
                          </a:solidFill>
                        </a:rPr>
                        <a:t>Betydelig innsats for likestillingsarbeid </a:t>
                      </a:r>
                    </a:p>
                    <a:p>
                      <a:endParaRPr lang="nb-NO" sz="1300">
                        <a:solidFill>
                          <a:schemeClr val="tx1">
                            <a:lumMod val="75000"/>
                            <a:lumOff val="25000"/>
                          </a:schemeClr>
                        </a:solidFill>
                      </a:endParaRPr>
                    </a:p>
                  </a:txBody>
                  <a:tcPr marL="181619" marR="136214" marT="90810" marB="90810">
                    <a:lnL w="12700" cmpd="sng">
                      <a:noFill/>
                      <a:prstDash val="solid"/>
                    </a:lnL>
                    <a:lnR w="12700" cmpd="sng">
                      <a:noFill/>
                      <a:prstDash val="solid"/>
                    </a:lnR>
                    <a:lnT w="9525" cap="flat" cmpd="sng" algn="ctr">
                      <a:solidFill>
                        <a:srgbClr val="C7C6C1"/>
                      </a:solidFill>
                      <a:prstDash val="solid"/>
                    </a:lnT>
                    <a:lnB w="12700" cmpd="sng">
                      <a:noFill/>
                      <a:prstDash val="solid"/>
                    </a:lnB>
                    <a:noFill/>
                  </a:tcPr>
                </a:tc>
                <a:tc>
                  <a:txBody>
                    <a:bodyPr/>
                    <a:lstStyle/>
                    <a:p>
                      <a:r>
                        <a:rPr lang="nb-NO" sz="1300">
                          <a:solidFill>
                            <a:schemeClr val="tx1">
                              <a:lumMod val="75000"/>
                              <a:lumOff val="25000"/>
                            </a:schemeClr>
                          </a:solidFill>
                        </a:rPr>
                        <a:t>Bevissthet i organisasjonen</a:t>
                      </a:r>
                    </a:p>
                    <a:p>
                      <a:r>
                        <a:rPr lang="nb-NO" sz="1300">
                          <a:solidFill>
                            <a:schemeClr val="tx1">
                              <a:lumMod val="75000"/>
                              <a:lumOff val="25000"/>
                            </a:schemeClr>
                          </a:solidFill>
                        </a:rPr>
                        <a:t>Ledere og menn tar ansvar</a:t>
                      </a:r>
                    </a:p>
                    <a:p>
                      <a:endParaRPr lang="nb-NO" sz="1300">
                        <a:solidFill>
                          <a:schemeClr val="tx1">
                            <a:lumMod val="75000"/>
                            <a:lumOff val="25000"/>
                          </a:schemeClr>
                        </a:solidFill>
                      </a:endParaRPr>
                    </a:p>
                  </a:txBody>
                  <a:tcPr marL="181619" marR="136214" marT="90810" marB="90810">
                    <a:lnL w="12700" cmpd="sng">
                      <a:noFill/>
                      <a:prstDash val="solid"/>
                    </a:lnL>
                    <a:lnR w="12700" cmpd="sng">
                      <a:noFill/>
                      <a:prstDash val="solid"/>
                    </a:lnR>
                    <a:lnT w="9525" cap="flat" cmpd="sng" algn="ctr">
                      <a:solidFill>
                        <a:srgbClr val="C7C6C1"/>
                      </a:solidFill>
                      <a:prstDash val="solid"/>
                    </a:lnT>
                    <a:lnB w="12700" cmpd="sng">
                      <a:noFill/>
                      <a:prstDash val="solid"/>
                    </a:lnB>
                    <a:noFill/>
                  </a:tcPr>
                </a:tc>
                <a:tc>
                  <a:txBody>
                    <a:bodyPr/>
                    <a:lstStyle/>
                    <a:p>
                      <a:r>
                        <a:rPr lang="nb-NO" sz="1300">
                          <a:solidFill>
                            <a:schemeClr val="tx1">
                              <a:lumMod val="75000"/>
                              <a:lumOff val="25000"/>
                            </a:schemeClr>
                          </a:solidFill>
                        </a:rPr>
                        <a:t>Tiltak mot akkumulert ulempe</a:t>
                      </a:r>
                    </a:p>
                    <a:p>
                      <a:r>
                        <a:rPr lang="nb-NO" sz="1300">
                          <a:solidFill>
                            <a:schemeClr val="tx1">
                              <a:lumMod val="75000"/>
                              <a:lumOff val="25000"/>
                            </a:schemeClr>
                          </a:solidFill>
                        </a:rPr>
                        <a:t>Organisasjon tar ansvaret</a:t>
                      </a:r>
                    </a:p>
                  </a:txBody>
                  <a:tcPr marL="181619" marR="136214" marT="90810" marB="90810">
                    <a:lnL w="12700" cmpd="sng">
                      <a:noFill/>
                      <a:prstDash val="solid"/>
                    </a:lnL>
                    <a:lnR w="12700" cmpd="sng">
                      <a:noFill/>
                      <a:prstDash val="solid"/>
                    </a:lnR>
                    <a:lnT w="9525" cap="flat" cmpd="sng" algn="ctr">
                      <a:solidFill>
                        <a:srgbClr val="C7C6C1"/>
                      </a:solidFill>
                      <a:prstDash val="solid"/>
                    </a:lnT>
                    <a:lnB w="12700" cmpd="sng">
                      <a:noFill/>
                      <a:prstDash val="solid"/>
                    </a:lnB>
                    <a:noFill/>
                  </a:tcPr>
                </a:tc>
                <a:tc>
                  <a:txBody>
                    <a:bodyPr/>
                    <a:lstStyle/>
                    <a:p>
                      <a:r>
                        <a:rPr lang="nb-NO" sz="1300">
                          <a:solidFill>
                            <a:schemeClr val="tx1">
                              <a:lumMod val="75000"/>
                              <a:lumOff val="25000"/>
                            </a:schemeClr>
                          </a:solidFill>
                        </a:rPr>
                        <a:t>Strukturelle kjønnsforskjeller motarbeides aktivt Ubevisste fordommer blir utfordret </a:t>
                      </a:r>
                    </a:p>
                  </a:txBody>
                  <a:tcPr marL="181619" marR="136214" marT="90810" marB="90810">
                    <a:lnL w="12700" cmpd="sng">
                      <a:noFill/>
                      <a:prstDash val="solid"/>
                    </a:lnL>
                    <a:lnR w="12700" cmpd="sng">
                      <a:noFill/>
                      <a:prstDash val="solid"/>
                    </a:lnR>
                    <a:lnT w="9525" cap="flat" cmpd="sng" algn="ctr">
                      <a:solidFill>
                        <a:srgbClr val="C7C6C1"/>
                      </a:solidFill>
                      <a:prstDash val="solid"/>
                    </a:lnT>
                    <a:lnB w="12700" cmpd="sng">
                      <a:noFill/>
                      <a:prstDash val="solid"/>
                    </a:lnB>
                    <a:noFill/>
                  </a:tcPr>
                </a:tc>
                <a:tc>
                  <a:txBody>
                    <a:bodyPr/>
                    <a:lstStyle/>
                    <a:p>
                      <a:r>
                        <a:rPr lang="nb-NO" sz="1300">
                          <a:solidFill>
                            <a:schemeClr val="tx1">
                              <a:lumMod val="75000"/>
                              <a:lumOff val="25000"/>
                            </a:schemeClr>
                          </a:solidFill>
                        </a:rPr>
                        <a:t>Et viktig felles problem/system-problem som også omfatter menn</a:t>
                      </a:r>
                    </a:p>
                  </a:txBody>
                  <a:tcPr marL="181619" marR="136214" marT="90810" marB="90810">
                    <a:lnL w="12700" cmpd="sng">
                      <a:noFill/>
                      <a:prstDash val="solid"/>
                    </a:lnL>
                    <a:lnR w="12700" cmpd="sng">
                      <a:noFill/>
                      <a:prstDash val="solid"/>
                    </a:lnR>
                    <a:lnT w="9525" cap="flat" cmpd="sng" algn="ctr">
                      <a:solidFill>
                        <a:srgbClr val="C7C6C1"/>
                      </a:solidFill>
                      <a:prstDash val="solid"/>
                    </a:lnT>
                    <a:lnB w="12700" cmpd="sng">
                      <a:noFill/>
                      <a:prstDash val="solid"/>
                    </a:lnB>
                    <a:noFill/>
                  </a:tcPr>
                </a:tc>
                <a:extLst>
                  <a:ext uri="{0D108BD9-81ED-4DB2-BD59-A6C34878D82A}">
                    <a16:rowId xmlns:a16="http://schemas.microsoft.com/office/drawing/2014/main" val="936060830"/>
                  </a:ext>
                </a:extLst>
              </a:tr>
            </a:tbl>
          </a:graphicData>
        </a:graphic>
      </p:graphicFrame>
    </p:spTree>
    <p:extLst>
      <p:ext uri="{BB962C8B-B14F-4D97-AF65-F5344CB8AC3E}">
        <p14:creationId xmlns:p14="http://schemas.microsoft.com/office/powerpoint/2010/main" val="1721315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DA8B4-562E-2B5D-E455-CF21CD3DFCA3}"/>
              </a:ext>
            </a:extLst>
          </p:cNvPr>
          <p:cNvSpPr>
            <a:spLocks noGrp="1"/>
          </p:cNvSpPr>
          <p:nvPr>
            <p:ph type="title"/>
          </p:nvPr>
        </p:nvSpPr>
        <p:spPr>
          <a:xfrm>
            <a:off x="454856" y="285674"/>
            <a:ext cx="4446328" cy="1274181"/>
          </a:xfrm>
        </p:spPr>
        <p:txBody>
          <a:bodyPr anchor="ctr">
            <a:normAutofit/>
          </a:bodyPr>
          <a:lstStyle/>
          <a:p>
            <a:r>
              <a:rPr lang="en-US" sz="2800" dirty="0" err="1"/>
              <a:t>Veien</a:t>
            </a:r>
            <a:r>
              <a:rPr lang="en-US" sz="2800" dirty="0"/>
              <a:t> </a:t>
            </a:r>
            <a:r>
              <a:rPr lang="en-US" sz="2800" dirty="0" err="1"/>
              <a:t>videre</a:t>
            </a:r>
            <a:endParaRPr lang="nb-NO" sz="2800" dirty="0"/>
          </a:p>
        </p:txBody>
      </p:sp>
      <p:sp>
        <p:nvSpPr>
          <p:cNvPr id="3" name="Content Placeholder 2">
            <a:extLst>
              <a:ext uri="{FF2B5EF4-FFF2-40B4-BE49-F238E27FC236}">
                <a16:creationId xmlns:a16="http://schemas.microsoft.com/office/drawing/2014/main" id="{62CCFDB0-DFC1-1721-B67B-2FF25185EBAD}"/>
              </a:ext>
            </a:extLst>
          </p:cNvPr>
          <p:cNvSpPr>
            <a:spLocks noGrp="1"/>
          </p:cNvSpPr>
          <p:nvPr>
            <p:ph idx="1"/>
          </p:nvPr>
        </p:nvSpPr>
        <p:spPr>
          <a:xfrm>
            <a:off x="368808" y="1825371"/>
            <a:ext cx="3837490" cy="3207258"/>
          </a:xfrm>
        </p:spPr>
        <p:txBody>
          <a:bodyPr vert="horz" lIns="91440" tIns="45720" rIns="91440" bIns="45720" rtlCol="0" anchor="t">
            <a:normAutofit/>
          </a:bodyPr>
          <a:lstStyle/>
          <a:p>
            <a:pPr marL="0" indent="0">
              <a:buNone/>
            </a:pPr>
            <a:r>
              <a:rPr lang="en-US" sz="2400" dirty="0" err="1">
                <a:latin typeface="Calibri Light"/>
                <a:ea typeface="+mn-lt"/>
                <a:cs typeface="+mn-lt"/>
              </a:rPr>
              <a:t>Menn</a:t>
            </a:r>
            <a:r>
              <a:rPr lang="en-US" sz="2400" dirty="0">
                <a:latin typeface="Calibri Light"/>
                <a:ea typeface="+mn-lt"/>
                <a:cs typeface="+mn-lt"/>
              </a:rPr>
              <a:t> </a:t>
            </a:r>
            <a:r>
              <a:rPr lang="en-US" sz="2400" dirty="0" err="1">
                <a:latin typeface="Calibri Light"/>
                <a:ea typeface="+mn-lt"/>
                <a:cs typeface="+mn-lt"/>
              </a:rPr>
              <a:t>og</a:t>
            </a:r>
            <a:r>
              <a:rPr lang="en-US" sz="2400" dirty="0">
                <a:latin typeface="Calibri Light"/>
                <a:ea typeface="+mn-lt"/>
                <a:cs typeface="+mn-lt"/>
              </a:rPr>
              <a:t> </a:t>
            </a:r>
            <a:r>
              <a:rPr lang="en-US" sz="2400" dirty="0" err="1">
                <a:latin typeface="Calibri Light"/>
                <a:ea typeface="+mn-lt"/>
                <a:cs typeface="+mn-lt"/>
              </a:rPr>
              <a:t>maskulinitet</a:t>
            </a:r>
            <a:endParaRPr lang="en-US" sz="2400" dirty="0">
              <a:latin typeface="Calibri Light"/>
              <a:cs typeface="Calibri Light"/>
            </a:endParaRPr>
          </a:p>
          <a:p>
            <a:pPr marL="0" indent="0">
              <a:buNone/>
            </a:pPr>
            <a:r>
              <a:rPr lang="en-US" sz="2400" dirty="0" err="1">
                <a:latin typeface="Calibri Light"/>
                <a:cs typeface="Calibri"/>
              </a:rPr>
              <a:t>Arbeidsform</a:t>
            </a:r>
            <a:r>
              <a:rPr lang="en-US" sz="2400" dirty="0">
                <a:latin typeface="Calibri Light"/>
                <a:cs typeface="Calibri"/>
              </a:rPr>
              <a:t> </a:t>
            </a:r>
          </a:p>
          <a:p>
            <a:pPr marL="0" indent="0">
              <a:buNone/>
            </a:pPr>
            <a:r>
              <a:rPr lang="en-US" sz="2400" dirty="0" err="1">
                <a:latin typeface="Calibri Light"/>
                <a:cs typeface="Calibri"/>
              </a:rPr>
              <a:t>Endringsagentene</a:t>
            </a:r>
            <a:endParaRPr lang="en-US" sz="2400" dirty="0">
              <a:latin typeface="Calibri Light"/>
              <a:cs typeface="Calibri"/>
            </a:endParaRPr>
          </a:p>
          <a:p>
            <a:pPr marL="0" indent="0">
              <a:buNone/>
            </a:pPr>
            <a:r>
              <a:rPr lang="en-US" sz="2400" dirty="0">
                <a:latin typeface="Calibri Light"/>
                <a:cs typeface="Calibri"/>
              </a:rPr>
              <a:t>Den positive </a:t>
            </a:r>
            <a:r>
              <a:rPr lang="en-US" sz="2400" dirty="0" err="1">
                <a:latin typeface="Calibri Light"/>
                <a:cs typeface="Calibri"/>
              </a:rPr>
              <a:t>kulturutviklingen</a:t>
            </a:r>
            <a:endParaRPr lang="en-US" sz="2400" dirty="0">
              <a:latin typeface="Calibri Light"/>
              <a:cs typeface="Calibri"/>
            </a:endParaRPr>
          </a:p>
          <a:p>
            <a:pPr marL="0" indent="0">
              <a:buNone/>
            </a:pPr>
            <a:r>
              <a:rPr lang="en-US" sz="2400" dirty="0">
                <a:latin typeface="Calibri Light"/>
                <a:cs typeface="Calibri Light"/>
              </a:rPr>
              <a:t>De </a:t>
            </a:r>
            <a:r>
              <a:rPr lang="en-US" sz="2400" dirty="0" err="1">
                <a:latin typeface="Calibri Light"/>
                <a:cs typeface="Calibri Light"/>
              </a:rPr>
              <a:t>stille</a:t>
            </a:r>
            <a:r>
              <a:rPr lang="en-US" sz="2400" dirty="0">
                <a:latin typeface="Calibri Light"/>
                <a:cs typeface="Calibri Light"/>
              </a:rPr>
              <a:t> </a:t>
            </a:r>
            <a:r>
              <a:rPr lang="en-US" sz="2400" dirty="0" err="1">
                <a:latin typeface="Calibri Light"/>
                <a:cs typeface="Calibri Light"/>
              </a:rPr>
              <a:t>stemmene</a:t>
            </a:r>
            <a:endParaRPr lang="en-US" sz="2400" dirty="0">
              <a:latin typeface="Calibri Light"/>
              <a:cs typeface="Calibri Light"/>
            </a:endParaRPr>
          </a:p>
          <a:p>
            <a:pPr marL="0" indent="0">
              <a:buNone/>
            </a:pPr>
            <a:endParaRPr lang="en-US" sz="2400" dirty="0">
              <a:latin typeface="Calibri Light"/>
              <a:cs typeface="Calibri"/>
            </a:endParaRPr>
          </a:p>
          <a:p>
            <a:pPr marL="0" indent="0">
              <a:buNone/>
            </a:pPr>
            <a:endParaRPr lang="en-US" sz="1700" dirty="0">
              <a:cs typeface="Calibri"/>
            </a:endParaRPr>
          </a:p>
          <a:p>
            <a:pPr marL="0" indent="0">
              <a:buNone/>
            </a:pPr>
            <a:endParaRPr lang="en-US" sz="1700" dirty="0">
              <a:cs typeface="Calibri"/>
            </a:endParaRPr>
          </a:p>
          <a:p>
            <a:endParaRPr lang="en-US" sz="1700" dirty="0">
              <a:cs typeface="Calibri"/>
            </a:endParaRPr>
          </a:p>
          <a:p>
            <a:endParaRPr lang="nb-NO" sz="1700" dirty="0">
              <a:cs typeface="Calibri" panose="020F0502020204030204"/>
            </a:endParaRPr>
          </a:p>
          <a:p>
            <a:endParaRPr lang="nb-NO" sz="1700" dirty="0">
              <a:cs typeface="Calibri" panose="020F0502020204030204"/>
            </a:endParaRPr>
          </a:p>
        </p:txBody>
      </p:sp>
      <p:pic>
        <p:nvPicPr>
          <p:cNvPr id="5" name="Picture 4" descr="A picture containing text&#10;&#10;Description automatically generated">
            <a:extLst>
              <a:ext uri="{FF2B5EF4-FFF2-40B4-BE49-F238E27FC236}">
                <a16:creationId xmlns:a16="http://schemas.microsoft.com/office/drawing/2014/main" id="{991BA8B0-F601-DBD7-76CA-5EAC732385CC}"/>
              </a:ext>
            </a:extLst>
          </p:cNvPr>
          <p:cNvPicPr>
            <a:picLocks noChangeAspect="1"/>
          </p:cNvPicPr>
          <p:nvPr/>
        </p:nvPicPr>
        <p:blipFill>
          <a:blip r:embed="rId3"/>
          <a:stretch>
            <a:fillRect/>
          </a:stretch>
        </p:blipFill>
        <p:spPr>
          <a:xfrm>
            <a:off x="4901184" y="1688223"/>
            <a:ext cx="6922008" cy="3582138"/>
          </a:xfrm>
          <a:prstGeom prst="rect">
            <a:avLst/>
          </a:prstGeom>
        </p:spPr>
      </p:pic>
    </p:spTree>
    <p:extLst>
      <p:ext uri="{BB962C8B-B14F-4D97-AF65-F5344CB8AC3E}">
        <p14:creationId xmlns:p14="http://schemas.microsoft.com/office/powerpoint/2010/main" val="3341917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A picture containing grass, outdoor&#10;&#10;Description automatically generated">
            <a:extLst>
              <a:ext uri="{FF2B5EF4-FFF2-40B4-BE49-F238E27FC236}">
                <a16:creationId xmlns:a16="http://schemas.microsoft.com/office/drawing/2014/main" id="{3095ED5A-6BED-A564-7B8B-9E4C1FC67108}"/>
              </a:ext>
            </a:extLst>
          </p:cNvPr>
          <p:cNvPicPr>
            <a:picLocks noChangeAspect="1"/>
          </p:cNvPicPr>
          <p:nvPr/>
        </p:nvPicPr>
        <p:blipFill rotWithShape="1">
          <a:blip r:embed="rId3"/>
          <a:srcRect l="1149" r="1914" b="-1"/>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D2FAEB-B6CD-48F9-AC7C-11FC8A6A4D91}"/>
              </a:ext>
            </a:extLst>
          </p:cNvPr>
          <p:cNvSpPr>
            <a:spLocks noGrp="1"/>
          </p:cNvSpPr>
          <p:nvPr>
            <p:ph type="title"/>
          </p:nvPr>
        </p:nvSpPr>
        <p:spPr>
          <a:xfrm>
            <a:off x="7441963" y="-183963"/>
            <a:ext cx="3822189" cy="1899912"/>
          </a:xfrm>
        </p:spPr>
        <p:txBody>
          <a:bodyPr>
            <a:normAutofit/>
          </a:bodyPr>
          <a:lstStyle/>
          <a:p>
            <a:r>
              <a:rPr lang="en-US" sz="4000" dirty="0">
                <a:cs typeface="Calibri Light"/>
                <a:hlinkClick r:id="rId4"/>
              </a:rPr>
              <a:t>The molehills </a:t>
            </a:r>
            <a:endParaRPr lang="en-US" sz="4000" dirty="0"/>
          </a:p>
        </p:txBody>
      </p:sp>
      <p:sp>
        <p:nvSpPr>
          <p:cNvPr id="3" name="Content Placeholder 2">
            <a:extLst>
              <a:ext uri="{FF2B5EF4-FFF2-40B4-BE49-F238E27FC236}">
                <a16:creationId xmlns:a16="http://schemas.microsoft.com/office/drawing/2014/main" id="{85326081-1E0C-9E96-56BB-A1D2EF9F8531}"/>
              </a:ext>
            </a:extLst>
          </p:cNvPr>
          <p:cNvSpPr>
            <a:spLocks noGrp="1"/>
          </p:cNvSpPr>
          <p:nvPr>
            <p:ph idx="1"/>
          </p:nvPr>
        </p:nvSpPr>
        <p:spPr>
          <a:xfrm>
            <a:off x="6276553" y="1336026"/>
            <a:ext cx="5951304" cy="5266761"/>
          </a:xfrm>
        </p:spPr>
        <p:txBody>
          <a:bodyPr vert="horz" lIns="91440" tIns="45720" rIns="91440" bIns="45720" rtlCol="0" anchor="t">
            <a:noAutofit/>
          </a:bodyPr>
          <a:lstStyle/>
          <a:p>
            <a:pPr marL="0" indent="0">
              <a:buNone/>
            </a:pPr>
            <a:r>
              <a:rPr lang="en-US" sz="2000" dirty="0">
                <a:ea typeface="+mn-lt"/>
                <a:cs typeface="+mn-lt"/>
              </a:rPr>
              <a:t>And yet, the spokesperson for the group continues his summary:</a:t>
            </a:r>
            <a:endParaRPr lang="en-US" sz="2000" dirty="0">
              <a:cs typeface="Calibri" panose="020F0502020204030204"/>
            </a:endParaRPr>
          </a:p>
          <a:p>
            <a:pPr marL="0" indent="0">
              <a:buNone/>
            </a:pPr>
            <a:r>
              <a:rPr lang="en-US" sz="2000" dirty="0">
                <a:ea typeface="+mn-lt"/>
                <a:cs typeface="+mn-lt"/>
              </a:rPr>
              <a:t>“We think there are some alpha-males.” He goes on at some length about these difficult men, and what solutions there might be to the problems they cause. I wish I could find my voice, but I am so frustrated that I feel there is a high chance my voice will break, and I will become the archetype of women – weak and emotional. I bite my tongue. I want to find my voice. I want to stand up and say:</a:t>
            </a:r>
            <a:endParaRPr lang="en-US" sz="2000" dirty="0">
              <a:cs typeface="Calibri" panose="020F0502020204030204"/>
            </a:endParaRPr>
          </a:p>
          <a:p>
            <a:pPr marL="0" indent="0">
              <a:buNone/>
            </a:pPr>
            <a:r>
              <a:rPr lang="en-US" sz="2000" dirty="0">
                <a:ea typeface="+mn-lt"/>
                <a:cs typeface="+mn-lt"/>
              </a:rPr>
              <a:t>“You! You are these men. Every man in here is “these men.” We will get nowhere if none of you acknowledge your role!”</a:t>
            </a:r>
            <a:endParaRPr lang="en-US" sz="2000" dirty="0">
              <a:cs typeface="Calibri" panose="020F0502020204030204"/>
            </a:endParaRPr>
          </a:p>
          <a:p>
            <a:pPr marL="0" indent="0">
              <a:buNone/>
            </a:pPr>
            <a:r>
              <a:rPr lang="en-US" sz="2000" dirty="0">
                <a:ea typeface="+mn-lt"/>
                <a:cs typeface="+mn-lt"/>
              </a:rPr>
              <a:t>I am not angry with them. I like them, good colleagues, some even good friends. However, none of them is without any role in this. It is not a conscious choice they are making, but at the same time they are highlighting the very essence of the problem</a:t>
            </a:r>
            <a:r>
              <a:rPr lang="en-US" sz="2000" i="1" dirty="0">
                <a:ea typeface="+mn-lt"/>
                <a:cs typeface="+mn-lt"/>
              </a:rPr>
              <a:t>.</a:t>
            </a:r>
            <a:endParaRPr lang="en-US" sz="2000" dirty="0">
              <a:cs typeface="Calibri"/>
            </a:endParaRPr>
          </a:p>
          <a:p>
            <a:endParaRPr lang="en-US" sz="1100" dirty="0">
              <a:cs typeface="Calibri"/>
            </a:endParaRPr>
          </a:p>
        </p:txBody>
      </p:sp>
      <p:sp>
        <p:nvSpPr>
          <p:cNvPr id="5" name="TextBox 4">
            <a:extLst>
              <a:ext uri="{FF2B5EF4-FFF2-40B4-BE49-F238E27FC236}">
                <a16:creationId xmlns:a16="http://schemas.microsoft.com/office/drawing/2014/main" id="{65CD57EA-4A2E-88A7-6003-0FCC82B1FEA0}"/>
              </a:ext>
            </a:extLst>
          </p:cNvPr>
          <p:cNvSpPr txBox="1"/>
          <p:nvPr/>
        </p:nvSpPr>
        <p:spPr>
          <a:xfrm>
            <a:off x="67235" y="6600264"/>
            <a:ext cx="337297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prstClr val="white"/>
                </a:solidFill>
                <a:effectLst/>
                <a:uLnTx/>
                <a:uFillTx/>
                <a:latin typeface="Calibri" panose="020F0502020204030204"/>
                <a:ea typeface="+mn-lt"/>
                <a:cs typeface="Calibri" panose="020F0502020204030204"/>
              </a:rPr>
              <a:t>Illustrasjonsfoto</a:t>
            </a:r>
            <a:r>
              <a:rPr kumimoji="0" lang="en-US" sz="1000" b="0"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colourbox.com</a:t>
            </a:r>
            <a:endParaRPr kumimoji="0" lang="en-US" sz="1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269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3">
            <a:extLst>
              <a:ext uri="{FF2B5EF4-FFF2-40B4-BE49-F238E27FC236}">
                <a16:creationId xmlns:a16="http://schemas.microsoft.com/office/drawing/2014/main" id="{A9E881A4-A468-403A-9941-F8FFD5C681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A picture containing grass, outdoor, field, green&#10;&#10;Description automatically generated">
            <a:extLst>
              <a:ext uri="{FF2B5EF4-FFF2-40B4-BE49-F238E27FC236}">
                <a16:creationId xmlns:a16="http://schemas.microsoft.com/office/drawing/2014/main" id="{BDE3D613-FF0F-7639-41A7-E0A62936E05E}"/>
              </a:ext>
            </a:extLst>
          </p:cNvPr>
          <p:cNvPicPr>
            <a:picLocks noChangeAspect="1"/>
          </p:cNvPicPr>
          <p:nvPr/>
        </p:nvPicPr>
        <p:blipFill rotWithShape="1">
          <a:blip r:embed="rId3"/>
          <a:srcRect t="1910" r="1" b="1"/>
          <a:stretch/>
        </p:blipFill>
        <p:spPr>
          <a:xfrm>
            <a:off x="3841" y="-31699"/>
            <a:ext cx="4755670" cy="7007310"/>
          </a:xfrm>
          <a:prstGeom prst="rect">
            <a:avLst/>
          </a:prstGeom>
        </p:spPr>
      </p:pic>
      <p:sp>
        <p:nvSpPr>
          <p:cNvPr id="26" name="Rectangle 25">
            <a:extLst>
              <a:ext uri="{FF2B5EF4-FFF2-40B4-BE49-F238E27FC236}">
                <a16:creationId xmlns:a16="http://schemas.microsoft.com/office/drawing/2014/main" id="{6F168544-607B-491A-8601-3087D0FCE1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8703" y="1"/>
            <a:ext cx="7423298" cy="68580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D4B0E18-4583-B955-7038-55B86F9EA720}"/>
              </a:ext>
            </a:extLst>
          </p:cNvPr>
          <p:cNvSpPr>
            <a:spLocks noGrp="1"/>
          </p:cNvSpPr>
          <p:nvPr>
            <p:ph idx="1"/>
          </p:nvPr>
        </p:nvSpPr>
        <p:spPr>
          <a:xfrm>
            <a:off x="4822069" y="64972"/>
            <a:ext cx="7168683" cy="5983997"/>
          </a:xfrm>
        </p:spPr>
        <p:txBody>
          <a:bodyPr vert="horz" lIns="91440" tIns="45720" rIns="91440" bIns="45720" rtlCol="0" anchor="t">
            <a:noAutofit/>
          </a:bodyPr>
          <a:lstStyle/>
          <a:p>
            <a:pPr marL="0" indent="0">
              <a:buNone/>
            </a:pPr>
            <a:r>
              <a:rPr lang="en-US" sz="2300" dirty="0">
                <a:solidFill>
                  <a:schemeClr val="bg1"/>
                </a:solidFill>
                <a:latin typeface="Calibri"/>
                <a:ea typeface="+mn-lt"/>
                <a:cs typeface="+mn-lt"/>
              </a:rPr>
              <a:t>“Why don’t these women talk to their superiors? Report these things?” I want to laugh.</a:t>
            </a:r>
            <a:endParaRPr lang="en-US" sz="2300" dirty="0">
              <a:solidFill>
                <a:schemeClr val="bg1"/>
              </a:solidFill>
              <a:latin typeface="Calibri"/>
              <a:cs typeface="Calibri Light"/>
            </a:endParaRPr>
          </a:p>
          <a:p>
            <a:pPr marL="0" indent="0">
              <a:buNone/>
            </a:pPr>
            <a:r>
              <a:rPr lang="en-US" sz="2300" dirty="0">
                <a:solidFill>
                  <a:schemeClr val="bg1"/>
                </a:solidFill>
                <a:latin typeface="Calibri"/>
                <a:ea typeface="+mn-lt"/>
                <a:cs typeface="+mn-lt"/>
              </a:rPr>
              <a:t>"I cannot go the management and have a meeting because I have, yet again, been left out of an email, forgotten for a meeting, added last to a list, not been invited to a lunch, not asked my opinion, not invited to co-supervise a master or PhD, left behind alone at the office on field-campaigns, not included in a research project in which I clearly have expertise, not cited by my own colleagues on highly relevant publications, not even asked to co-author a paper on a project where I am the lead expert but instead racing to find an equivalent male at a university nearby. Or perhaps the worst, tagged onto something at the last minute as the token woman without having an actual role. Included into meetings or in roles without any actual communication, guidance, input. Perhaps it is almost worse when you are included on paper, reduced to just your female name. No, I cannot report these molehills. </a:t>
            </a:r>
            <a:endParaRPr lang="en-US" sz="2300" dirty="0">
              <a:solidFill>
                <a:schemeClr val="bg1"/>
              </a:solidFill>
              <a:latin typeface="Calibri"/>
              <a:cs typeface="Calibri Light"/>
            </a:endParaRPr>
          </a:p>
          <a:p>
            <a:pPr marL="0" indent="0">
              <a:buNone/>
            </a:pPr>
            <a:r>
              <a:rPr lang="en-US" sz="2300" dirty="0">
                <a:solidFill>
                  <a:schemeClr val="bg1"/>
                </a:solidFill>
                <a:latin typeface="Calibri"/>
                <a:ea typeface="+mn-lt"/>
                <a:cs typeface="+mn-lt"/>
              </a:rPr>
              <a:t>And yet the molehills have become a mountain."</a:t>
            </a:r>
            <a:r>
              <a:rPr lang="en-US" sz="2300" dirty="0">
                <a:solidFill>
                  <a:schemeClr val="bg1"/>
                </a:solidFill>
                <a:latin typeface="Calibri Light"/>
                <a:ea typeface="+mn-lt"/>
                <a:cs typeface="+mn-lt"/>
              </a:rPr>
              <a:t> </a:t>
            </a:r>
            <a:endParaRPr lang="en-US" sz="2300" dirty="0">
              <a:solidFill>
                <a:schemeClr val="bg1"/>
              </a:solidFill>
              <a:latin typeface="Calibri Light"/>
              <a:cs typeface="Calibri" panose="020F0502020204030204"/>
            </a:endParaRPr>
          </a:p>
        </p:txBody>
      </p:sp>
    </p:spTree>
    <p:extLst>
      <p:ext uri="{BB962C8B-B14F-4D97-AF65-F5344CB8AC3E}">
        <p14:creationId xmlns:p14="http://schemas.microsoft.com/office/powerpoint/2010/main" val="1804422118"/>
      </p:ext>
    </p:extLst>
  </p:cSld>
  <p:clrMapOvr>
    <a:masterClrMapping/>
  </p:clrMapOvr>
</p:sld>
</file>

<file path=ppt/theme/theme1.xml><?xml version="1.0" encoding="utf-8"?>
<a:theme xmlns:a="http://schemas.openxmlformats.org/drawingml/2006/main" name="5_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3</TotalTime>
  <Words>1060</Words>
  <Application>Microsoft Office PowerPoint</Application>
  <PresentationFormat>Widescreen</PresentationFormat>
  <Paragraphs>163</Paragraphs>
  <Slides>20</Slides>
  <Notes>20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Arial</vt:lpstr>
      <vt:lpstr>Calibri</vt:lpstr>
      <vt:lpstr>Calibri Light</vt:lpstr>
      <vt:lpstr>Helvetica</vt:lpstr>
      <vt:lpstr>5_Office-tema</vt:lpstr>
      <vt:lpstr>1_Office Theme</vt:lpstr>
      <vt:lpstr>PowerPoint Presentation</vt:lpstr>
      <vt:lpstr>Hvorfor er lederutvikling viktig?</vt:lpstr>
      <vt:lpstr>PowerPoint Presentation</vt:lpstr>
      <vt:lpstr>Metodikk</vt:lpstr>
      <vt:lpstr>PowerPoint Presentation</vt:lpstr>
      <vt:lpstr>PowerPoint Presentation</vt:lpstr>
      <vt:lpstr>PowerPoint Presentation</vt:lpstr>
      <vt:lpstr>PowerPoint Presentation</vt:lpstr>
      <vt:lpstr>PowerPoint Presentation</vt:lpstr>
      <vt:lpstr>PowerPoint Presentation</vt:lpstr>
      <vt:lpstr>Erfaringer fra lederprogrammet</vt:lpstr>
      <vt:lpstr>Motstand</vt:lpstr>
      <vt:lpstr>Motstand </vt:lpstr>
      <vt:lpstr>...men motstanden har endret seg </vt:lpstr>
      <vt:lpstr> </vt:lpstr>
      <vt:lpstr>Hvor er organisasjonen nå?</vt:lpstr>
      <vt:lpstr>Trestegsmodellen</vt:lpstr>
      <vt:lpstr>Veien videre</vt:lpstr>
      <vt:lpstr>The molehills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Marthe Amundsen</dc:creator>
  <cp:lastModifiedBy>Marthe Amundsen</cp:lastModifiedBy>
  <cp:revision>1</cp:revision>
  <dcterms:created xsi:type="dcterms:W3CDTF">2023-06-20T09:20:35Z</dcterms:created>
  <dcterms:modified xsi:type="dcterms:W3CDTF">2023-06-20T09:23:38Z</dcterms:modified>
</cp:coreProperties>
</file>