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86" r:id="rId2"/>
    <p:sldId id="285" r:id="rId3"/>
    <p:sldId id="287" r:id="rId4"/>
    <p:sldId id="290" r:id="rId5"/>
    <p:sldId id="291" r:id="rId6"/>
    <p:sldId id="292" r:id="rId7"/>
    <p:sldId id="302" r:id="rId8"/>
    <p:sldId id="297" r:id="rId9"/>
    <p:sldId id="294" r:id="rId10"/>
    <p:sldId id="299" r:id="rId11"/>
    <p:sldId id="303" r:id="rId12"/>
    <p:sldId id="301" r:id="rId13"/>
    <p:sldId id="304" r:id="rId14"/>
  </p:sldIdLst>
  <p:sldSz cx="12192000" cy="6858000"/>
  <p:notesSz cx="6797675" cy="9928225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55" autoAdjust="0"/>
    <p:restoredTop sz="44457" autoAdjust="0"/>
  </p:normalViewPr>
  <p:slideViewPr>
    <p:cSldViewPr snapToGrid="0">
      <p:cViewPr varScale="1">
        <p:scale>
          <a:sx n="35" d="100"/>
          <a:sy n="35" d="100"/>
        </p:scale>
        <p:origin x="1120" y="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3555FD-97A3-4B5A-A7BA-0F50D6EFFC76}" type="datetimeFigureOut">
              <a:rPr lang="nb-NO" smtClean="0"/>
              <a:t>20.06.2023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ECA9D9-6813-4C86-9B76-BE8D70F7373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30369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7A00E-1A6C-4A10-8FC8-597DE21CFB7B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5244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7A00E-1A6C-4A10-8FC8-597DE21CFB7B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240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7A00E-1A6C-4A10-8FC8-597DE21CFB7B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38024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7A00E-1A6C-4A10-8FC8-597DE21CFB7B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5755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7A00E-1A6C-4A10-8FC8-597DE21CFB7B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46567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CA9D9-6813-4C86-9B76-BE8D70F73736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603992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ECA9D9-6813-4C86-9B76-BE8D70F73736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5398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513CBA-FAC7-4CC1-80FC-A5F0194701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0282F53-BFAA-4174-A776-47B2581C33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CC1AB17-8C36-42F4-844C-05F176B92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5AB7-11BD-406D-97E1-888A6DB77EB5}" type="datetimeFigureOut">
              <a:rPr lang="nb-NO" smtClean="0"/>
              <a:t>20.06.2023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EE16B84-CFFE-4DA4-90CC-0D98A7B67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3D4FB27-9AFF-4DB6-867D-E668FA50F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B5197-70DC-420D-B4CB-3F1737BF104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0196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398C55F-7003-4FD4-AA1D-BCDDF7979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1F046C4-260C-4378-8115-C577E6F251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9798C9E-2A03-4DE3-B228-DCC4EFF0C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5AB7-11BD-406D-97E1-888A6DB77EB5}" type="datetimeFigureOut">
              <a:rPr lang="nb-NO" smtClean="0"/>
              <a:t>20.06.2023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825E094-5895-4AF4-B796-78E9666C5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2EF535D-7623-46EB-B77C-A8C71321DF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B5197-70DC-420D-B4CB-3F1737BF104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4913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A651BF-73E1-435E-AAEC-2C9D0C0F4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7AE8B7F-37AC-4DCC-86D0-5190AB7D81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07AC69B-50CF-493C-A97E-E8FA5C7B9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5AB7-11BD-406D-97E1-888A6DB77EB5}" type="datetimeFigureOut">
              <a:rPr lang="nb-NO" smtClean="0"/>
              <a:t>20.06.2023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7E2F0EB-210C-4A9B-A46B-899A3986A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9AE833E-7A3C-459E-BEE0-D5F0F2905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B5197-70DC-420D-B4CB-3F1737BF104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1771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ACA191-846D-4015-A34E-ADBD487E6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4E9E1F-BFA2-4DAF-A118-A1D4750D7C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DB14246-CC6E-4EB5-AB71-9B9B67FDB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1A81CED-7E01-4291-8A8D-E32F3EB5D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5AB7-11BD-406D-97E1-888A6DB77EB5}" type="datetimeFigureOut">
              <a:rPr lang="nb-NO" smtClean="0"/>
              <a:t>20.06.2023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448AFF30-239C-4EC2-B53E-33164EC7F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49BA518-8F4B-4BFC-A2D6-D07EE6B27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B5197-70DC-420D-B4CB-3F1737BF104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5573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A8B124-AC38-41BA-9C22-604DA266D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D42F301-D9CE-4BAA-8909-055FD141A8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A0F8491-EE17-4A77-983E-7E7FC220F3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24403DD-26CB-4164-9522-F6E1800DD7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55E1A488-7C35-4EB7-B482-5177AA64DF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AD8C0AD7-13C2-44AA-8F5D-B62BBD292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5AB7-11BD-406D-97E1-888A6DB77EB5}" type="datetimeFigureOut">
              <a:rPr lang="nb-NO" smtClean="0"/>
              <a:t>20.06.2023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A5A6F888-4861-426E-AA17-BAC27F224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9D23995E-2A0B-49AF-9F22-AF105E2EE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B5197-70DC-420D-B4CB-3F1737BF104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59283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5B4701D-8F6B-4637-B7F3-46BBEBE09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9B6D112-C705-4F83-A636-E08670A37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5AB7-11BD-406D-97E1-888A6DB77EB5}" type="datetimeFigureOut">
              <a:rPr lang="nb-NO" smtClean="0"/>
              <a:t>20.06.2023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BDA4561A-CF94-47BC-B977-9AD661222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A86F751-48FE-4596-89FD-FF4AB76EB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B5197-70DC-420D-B4CB-3F1737BF104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4809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739F33CE-82A9-4A02-9147-AF87BB7FA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5AB7-11BD-406D-97E1-888A6DB77EB5}" type="datetimeFigureOut">
              <a:rPr lang="nb-NO" smtClean="0"/>
              <a:t>20.06.2023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315F0C63-A23D-4D24-848A-C9707BF84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8B53D09-2AEF-4CF8-9D62-E42177A8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B5197-70DC-420D-B4CB-3F1737BF104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69401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CB3355-2ED3-45C4-9021-0A8C03A40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94E38B-FCEA-4F1B-95E0-71644C0AF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439FC6E-927B-4665-AC53-9583A72B0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745F8C9-AC0D-43BA-A523-1AF3FCBFD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5AB7-11BD-406D-97E1-888A6DB77EB5}" type="datetimeFigureOut">
              <a:rPr lang="nb-NO" smtClean="0"/>
              <a:t>20.06.2023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5A1969CB-31F6-4216-8373-E016763EC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4B38999F-23B5-496B-B697-310D1B023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B5197-70DC-420D-B4CB-3F1737BF104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251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0AC91C-FCC1-4052-BAF3-D148AB714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FFEC1E2A-D321-48B8-8025-B6449911E3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EB3D987-4F99-4F90-AE0D-1C0C52DABA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1B3BE93-D00A-4BBF-A607-7F8DF9FBB5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5AB7-11BD-406D-97E1-888A6DB77EB5}" type="datetimeFigureOut">
              <a:rPr lang="nb-NO" smtClean="0"/>
              <a:t>20.06.2023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2DEB57A-144D-433F-81A6-A3763DE87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6DE19D7-FE5A-45A4-BD51-053951807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B5197-70DC-420D-B4CB-3F1737BF104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09047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10E623-1067-49DD-8765-19D86A2A6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4575796-9634-4A0B-89B6-217E7302C5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192A633-667D-4AF1-AF0C-B7CFA410B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5AB7-11BD-406D-97E1-888A6DB77EB5}" type="datetimeFigureOut">
              <a:rPr lang="nb-NO" smtClean="0"/>
              <a:t>20.06.2023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BE60E35-8551-44B5-BAA0-021E70C89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13D703A-53EB-4C1C-94F7-9CA8BA222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B5197-70DC-420D-B4CB-3F1737BF104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9718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84BBB10C-6E23-4378-B00B-63404E2B7C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DDA6555-8F2D-4CE9-8E7F-D86FCB47CD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0001060-60A0-4B3B-9A34-0F361004E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5A5AB7-11BD-406D-97E1-888A6DB77EB5}" type="datetimeFigureOut">
              <a:rPr lang="nb-NO" smtClean="0"/>
              <a:t>20.06.2023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D1EE16A-787B-418D-82E4-BBBD44E0F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4EB4DF3-B0AE-457B-8B96-A687D1F25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CB5197-70DC-420D-B4CB-3F1737BF104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53697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telside HVIT 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 title="Klikk ikonet for å legge til et bilde"/>
          <p:cNvSpPr>
            <a:spLocks noGrp="1"/>
          </p:cNvSpPr>
          <p:nvPr>
            <p:ph type="pic" sz="quarter" idx="18" hasCustomPrompt="1"/>
          </p:nvPr>
        </p:nvSpPr>
        <p:spPr>
          <a:xfrm>
            <a:off x="-19050" y="0"/>
            <a:ext cx="12211050" cy="6858000"/>
          </a:xfrm>
          <a:solidFill>
            <a:schemeClr val="bg2"/>
          </a:solidFill>
        </p:spPr>
        <p:txBody>
          <a:bodyPr wrap="none" lIns="1800000" tIns="36000" anchor="ctr" anchorCtr="1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/>
              <a:t>Sett inn bilde</a:t>
            </a:r>
          </a:p>
        </p:txBody>
      </p:sp>
      <p:sp>
        <p:nvSpPr>
          <p:cNvPr id="25" name="Plassholder for tekst 24"/>
          <p:cNvSpPr>
            <a:spLocks noGrp="1"/>
          </p:cNvSpPr>
          <p:nvPr>
            <p:ph type="body" sz="quarter" idx="24" hasCustomPrompt="1"/>
          </p:nvPr>
        </p:nvSpPr>
        <p:spPr>
          <a:xfrm>
            <a:off x="-19050" y="0"/>
            <a:ext cx="12211050" cy="850362"/>
          </a:xfrm>
          <a:blipFill dpi="0" rotWithShape="1">
            <a:blip r:embed="rId2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200"/>
            </a:lvl1pPr>
          </a:lstStyle>
          <a:p>
            <a:pPr lvl="0"/>
            <a:r>
              <a:rPr lang="en-US"/>
              <a:t>?</a:t>
            </a:r>
            <a:endParaRPr lang="nb-NO"/>
          </a:p>
        </p:txBody>
      </p:sp>
      <p:sp>
        <p:nvSpPr>
          <p:cNvPr id="22" name="Plassholder for tekst 18"/>
          <p:cNvSpPr>
            <a:spLocks noGrp="1"/>
          </p:cNvSpPr>
          <p:nvPr>
            <p:ph type="body" sz="quarter" idx="23" hasCustomPrompt="1"/>
          </p:nvPr>
        </p:nvSpPr>
        <p:spPr>
          <a:xfrm>
            <a:off x="-19050" y="2032921"/>
            <a:ext cx="6121270" cy="2160000"/>
          </a:xfrm>
          <a:solidFill>
            <a:schemeClr val="tx1">
              <a:alpha val="80000"/>
            </a:schemeClr>
          </a:solidFill>
        </p:spPr>
        <p:txBody>
          <a:bodyPr lIns="792000" rIns="144000" anchor="ctr" anchorCtr="0">
            <a:no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err="1"/>
              <a:t>Tittel</a:t>
            </a:r>
            <a:r>
              <a:rPr lang="en-US"/>
              <a:t> p</a:t>
            </a:r>
            <a:r>
              <a:rPr lang="nb-NO"/>
              <a:t>å maks tre linjer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6" hasCustomPrompt="1"/>
          </p:nvPr>
        </p:nvSpPr>
        <p:spPr>
          <a:xfrm>
            <a:off x="-19050" y="4192921"/>
            <a:ext cx="6121270" cy="336798"/>
          </a:xfrm>
          <a:solidFill>
            <a:schemeClr val="tx1">
              <a:lumMod val="65000"/>
              <a:lumOff val="35000"/>
              <a:alpha val="77647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err="1"/>
              <a:t>Navn</a:t>
            </a:r>
            <a:r>
              <a:rPr lang="en-US"/>
              <a:t> p</a:t>
            </a:r>
            <a:r>
              <a:rPr lang="nb-NO"/>
              <a:t>å foredragsholder</a:t>
            </a:r>
          </a:p>
        </p:txBody>
      </p:sp>
      <p:sp>
        <p:nvSpPr>
          <p:cNvPr id="10" name="Plassholder for tekst 2"/>
          <p:cNvSpPr>
            <a:spLocks noGrp="1"/>
          </p:cNvSpPr>
          <p:nvPr>
            <p:ph type="body" sz="quarter" idx="17" hasCustomPrompt="1"/>
          </p:nvPr>
        </p:nvSpPr>
        <p:spPr>
          <a:xfrm>
            <a:off x="-19050" y="4529719"/>
            <a:ext cx="6121270" cy="336798"/>
          </a:xfrm>
          <a:solidFill>
            <a:schemeClr val="tx1">
              <a:lumMod val="65000"/>
              <a:lumOff val="35000"/>
              <a:alpha val="78000"/>
            </a:schemeClr>
          </a:solidFill>
        </p:spPr>
        <p:txBody>
          <a:bodyPr rIns="144000" anchor="ctr" anchorCtr="0">
            <a:noAutofit/>
          </a:bodyPr>
          <a:lstStyle>
            <a:lvl1pPr marL="396000" indent="0" algn="r">
              <a:lnSpc>
                <a:spcPts val="23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Sted og dato</a:t>
            </a:r>
          </a:p>
        </p:txBody>
      </p:sp>
      <p:sp>
        <p:nvSpPr>
          <p:cNvPr id="8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8131359" y="6407992"/>
            <a:ext cx="4060641" cy="450008"/>
          </a:xfrm>
        </p:spPr>
        <p:txBody>
          <a:bodyPr rIns="180000">
            <a:normAutofit/>
          </a:bodyPr>
          <a:lstStyle>
            <a:lvl1pPr marL="0" indent="0" algn="r">
              <a:buNone/>
              <a:defRPr sz="1000" baseline="0"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pPr lvl="0"/>
            <a:r>
              <a:rPr lang="nb-NO"/>
              <a:t>Foto: © Navn på fotograf og bildebyrå</a:t>
            </a:r>
          </a:p>
        </p:txBody>
      </p:sp>
    </p:spTree>
    <p:extLst>
      <p:ext uri="{BB962C8B-B14F-4D97-AF65-F5344CB8AC3E}">
        <p14:creationId xmlns:p14="http://schemas.microsoft.com/office/powerpoint/2010/main" val="1051688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 uiExpand="1" build="p" animBg="1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uiExpand="1" build="p" animBg="1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25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m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32000" y="108000"/>
            <a:ext cx="75708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6" name="Plassholder for media 25">
            <a:extLst>
              <a:ext uri="{FF2B5EF4-FFF2-40B4-BE49-F238E27FC236}">
                <a16:creationId xmlns:a16="http://schemas.microsoft.com/office/drawing/2014/main" id="{C9719467-1753-40B5-9C5F-ABA8D35AC6B8}"/>
              </a:ext>
            </a:extLst>
          </p:cNvPr>
          <p:cNvSpPr>
            <a:spLocks noGrp="1"/>
          </p:cNvSpPr>
          <p:nvPr>
            <p:ph type="media" sz="quarter" idx="28" hasCustomPrompt="1"/>
          </p:nvPr>
        </p:nvSpPr>
        <p:spPr>
          <a:xfrm>
            <a:off x="24847" y="5422561"/>
            <a:ext cx="12192000" cy="1438275"/>
          </a:xfrm>
        </p:spPr>
        <p:txBody>
          <a:bodyPr bIns="900000" anchor="ctr" anchorCtr="0">
            <a:normAutofit/>
          </a:bodyPr>
          <a:lstStyle>
            <a:lvl1pPr marL="0" indent="0" algn="ctr">
              <a:buNone/>
              <a:defRPr sz="36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nb-NO"/>
              <a:t>TEKSTING</a:t>
            </a:r>
          </a:p>
        </p:txBody>
      </p:sp>
      <p:sp>
        <p:nvSpPr>
          <p:cNvPr id="7" name="Plassholder for media 25">
            <a:extLst>
              <a:ext uri="{FF2B5EF4-FFF2-40B4-BE49-F238E27FC236}">
                <a16:creationId xmlns:a16="http://schemas.microsoft.com/office/drawing/2014/main" id="{0CEE7B2A-5E42-4D8E-BDA1-EFE60E136180}"/>
              </a:ext>
            </a:extLst>
          </p:cNvPr>
          <p:cNvSpPr>
            <a:spLocks noGrp="1"/>
          </p:cNvSpPr>
          <p:nvPr>
            <p:ph type="media" sz="quarter" idx="26" hasCustomPrompt="1"/>
          </p:nvPr>
        </p:nvSpPr>
        <p:spPr>
          <a:xfrm>
            <a:off x="9057886" y="-16042"/>
            <a:ext cx="3134114" cy="2314575"/>
          </a:xfrm>
        </p:spPr>
        <p:txBody>
          <a:bodyPr tIns="1116000" anchor="ctr" anchorCtr="0">
            <a:normAutofit/>
          </a:bodyPr>
          <a:lstStyle>
            <a:lvl1pPr marL="0" indent="0" algn="ctr">
              <a:buNone/>
              <a:defRPr sz="36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nb-NO"/>
              <a:t>TOLK</a:t>
            </a:r>
          </a:p>
        </p:txBody>
      </p:sp>
      <p:sp>
        <p:nvSpPr>
          <p:cNvPr id="8" name="Plassholder for media 25">
            <a:extLst>
              <a:ext uri="{FF2B5EF4-FFF2-40B4-BE49-F238E27FC236}">
                <a16:creationId xmlns:a16="http://schemas.microsoft.com/office/drawing/2014/main" id="{EC26FBC0-2F90-4CE7-8B7D-598F02CE5B95}"/>
              </a:ext>
            </a:extLst>
          </p:cNvPr>
          <p:cNvSpPr>
            <a:spLocks noGrp="1"/>
          </p:cNvSpPr>
          <p:nvPr>
            <p:ph type="media" sz="quarter" idx="27" hasCustomPrompt="1"/>
          </p:nvPr>
        </p:nvSpPr>
        <p:spPr>
          <a:xfrm>
            <a:off x="460376" y="370058"/>
            <a:ext cx="777874" cy="885825"/>
          </a:xfrm>
        </p:spPr>
        <p:txBody>
          <a:bodyPr lIns="0" tIns="612000" rIns="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nb-NO"/>
              <a:t>LØVE</a:t>
            </a:r>
          </a:p>
        </p:txBody>
      </p:sp>
    </p:spTree>
    <p:extLst>
      <p:ext uri="{BB962C8B-B14F-4D97-AF65-F5344CB8AC3E}">
        <p14:creationId xmlns:p14="http://schemas.microsoft.com/office/powerpoint/2010/main" val="3050501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tel og innhold HVIT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 baseline="0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/>
              <a:t>Klikk for å skrive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>
            <a:noAutofit/>
          </a:bodyPr>
          <a:lstStyle>
            <a:lvl1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9846000" y="6318000"/>
            <a:ext cx="1620000" cy="360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F99FA8F-4918-46F3-BF47-1DE7A6BD32C1}" type="datetime1">
              <a:rPr lang="nb-NO" smtClean="0"/>
              <a:t>20.06.2023</a:t>
            </a:fld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11555999" y="6318000"/>
            <a:ext cx="450000" cy="360000"/>
          </a:xfrm>
          <a:prstGeom prst="rect">
            <a:avLst/>
          </a:prstGeom>
        </p:spPr>
        <p:txBody>
          <a:bodyPr/>
          <a:lstStyle/>
          <a:p>
            <a:fld id="{CBF60C1B-21D4-425B-89C8-B0A7AB09A1E4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2808000" y="6318000"/>
            <a:ext cx="70200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i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Plassholder f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9846000" y="5698836"/>
            <a:ext cx="2150771" cy="478127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0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nb-NO"/>
              <a:t>Foto- / kildekreditering</a:t>
            </a:r>
          </a:p>
        </p:txBody>
      </p:sp>
    </p:spTree>
    <p:extLst>
      <p:ext uri="{BB962C8B-B14F-4D97-AF65-F5344CB8AC3E}">
        <p14:creationId xmlns:p14="http://schemas.microsoft.com/office/powerpoint/2010/main" val="2083743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623CAAB-9FB7-425D-B1A3-1FF380E71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8AD2530-8597-46CB-90A5-0AAB7C128B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A7B5C11-F6CF-41D2-B34F-7043440166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5A5AB7-11BD-406D-97E1-888A6DB77EB5}" type="datetimeFigureOut">
              <a:rPr lang="nb-NO" smtClean="0"/>
              <a:t>20.06.2023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CD6ADB7-27D1-4BBA-8D93-E8336A2EA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6444B41-E0D0-4796-80FA-E5206A295E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B5197-70DC-420D-B4CB-3F1737BF104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3269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png"/><Relationship Id="rId20" Type="http://schemas.openxmlformats.org/officeDocument/2006/relationships/image" Target="../media/image20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jpeg"/><Relationship Id="rId1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62E79142-27AD-4B0B-9B6B-818BFA12838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-19050" y="-36576"/>
            <a:ext cx="12211050" cy="6858000"/>
          </a:xfrm>
        </p:spPr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760A812-0B95-4588-9CEF-7A2437C0F8B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nb-NO" dirty="0">
                <a:latin typeface="DepCentury Old Style" panose="02030603060405030204" pitchFamily="18" charset="0"/>
              </a:rPr>
              <a:t>Hvordan få menn med i likestillingsarbeidet?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01D2DBA-E051-4A0C-9026-A7C84E184B5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b-NO" dirty="0">
                <a:latin typeface="DepCentury Old Style" panose="02030603060405030204" pitchFamily="18" charset="0"/>
              </a:rPr>
              <a:t>Claus Jervell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891A6C63-EC64-4EA7-B126-98D14701222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b-NO" dirty="0">
                <a:latin typeface="DepCentury Old Style" panose="02030603060405030204" pitchFamily="18" charset="0"/>
              </a:rPr>
              <a:t>1.mars 2023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9DF4935C-910B-4132-92AC-E598D9D5124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CE400208-5BEE-414C-9D19-E2D1DEE5F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050" y="0"/>
            <a:ext cx="12211050" cy="137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16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C521402-6448-40E2-AFAB-E9F1EC3F43D4}"/>
              </a:ext>
            </a:extLst>
          </p:cNvPr>
          <p:cNvSpPr txBox="1"/>
          <p:nvPr/>
        </p:nvSpPr>
        <p:spPr>
          <a:xfrm>
            <a:off x="6505875" y="840261"/>
            <a:ext cx="150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nb-NO" sz="900">
                <a:latin typeface="DepCentury Old Style" panose="02030603060405030204" pitchFamily="18" charset="0"/>
              </a:rPr>
              <a:t>Claus Moxnes Jervell, Oslo (leder)</a:t>
            </a:r>
          </a:p>
        </p:txBody>
      </p:sp>
      <p:pic>
        <p:nvPicPr>
          <p:cNvPr id="16" name="Bilde 15" descr="Et bilde som inneholder person, himmel, utendørs, blå&#10;&#10;Automatisk generert beskrivelse">
            <a:extLst>
              <a:ext uri="{FF2B5EF4-FFF2-40B4-BE49-F238E27FC236}">
                <a16:creationId xmlns:a16="http://schemas.microsoft.com/office/drawing/2014/main" id="{FC1015AB-94DF-406B-BD1F-0A3C41BE2C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94" t="8384" r="35108" b="33611"/>
          <a:stretch/>
        </p:blipFill>
        <p:spPr>
          <a:xfrm>
            <a:off x="1127313" y="1742971"/>
            <a:ext cx="1085071" cy="1426091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2F99206E-8D8D-4B1D-8BDD-B6972228C1B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152" r="36645"/>
          <a:stretch/>
        </p:blipFill>
        <p:spPr>
          <a:xfrm>
            <a:off x="2332697" y="1748942"/>
            <a:ext cx="1128429" cy="1466634"/>
          </a:xfrm>
          <a:prstGeom prst="rect">
            <a:avLst/>
          </a:prstGeom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E7101D14-7F9F-4C59-8E1D-25F9C78BBC6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" r="2964" b="4622"/>
          <a:stretch/>
        </p:blipFill>
        <p:spPr>
          <a:xfrm>
            <a:off x="3607372" y="1762514"/>
            <a:ext cx="1126436" cy="1471914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660BA6EC-FBAF-447A-9CC7-2F23521414D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839" t="8499" r="20584" b="10408"/>
          <a:stretch/>
        </p:blipFill>
        <p:spPr>
          <a:xfrm>
            <a:off x="4886396" y="1759338"/>
            <a:ext cx="1128429" cy="1466633"/>
          </a:xfrm>
          <a:prstGeom prst="rect">
            <a:avLst/>
          </a:prstGeom>
        </p:spPr>
      </p:pic>
      <p:pic>
        <p:nvPicPr>
          <p:cNvPr id="20" name="Bilde 19" descr="Et bilde som inneholder mann, person&#10;&#10;Automatisk generert beskrivelse">
            <a:extLst>
              <a:ext uri="{FF2B5EF4-FFF2-40B4-BE49-F238E27FC236}">
                <a16:creationId xmlns:a16="http://schemas.microsoft.com/office/drawing/2014/main" id="{5FB71235-D5FC-42F0-B54A-BECA08D226E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33" t="1599" r="21082" b="-462"/>
          <a:stretch/>
        </p:blipFill>
        <p:spPr>
          <a:xfrm>
            <a:off x="6147287" y="1770504"/>
            <a:ext cx="1126050" cy="1445072"/>
          </a:xfrm>
          <a:prstGeom prst="rect">
            <a:avLst/>
          </a:prstGeom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9DD683D2-DF8E-409D-99A7-28DBB695F32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9678"/>
          <a:stretch/>
        </p:blipFill>
        <p:spPr>
          <a:xfrm>
            <a:off x="7407558" y="1777436"/>
            <a:ext cx="1077968" cy="1423950"/>
          </a:xfrm>
          <a:prstGeom prst="rect">
            <a:avLst/>
          </a:prstGeom>
        </p:spPr>
      </p:pic>
      <p:pic>
        <p:nvPicPr>
          <p:cNvPr id="22" name="Bilde 21" descr="Et bilde som inneholder person, vindu, poserer&#10;&#10;Automatisk generert beskrivelse">
            <a:extLst>
              <a:ext uri="{FF2B5EF4-FFF2-40B4-BE49-F238E27FC236}">
                <a16:creationId xmlns:a16="http://schemas.microsoft.com/office/drawing/2014/main" id="{F96F1CDF-CB30-4BC5-9E32-E11A89C9966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611" b="6887"/>
          <a:stretch/>
        </p:blipFill>
        <p:spPr>
          <a:xfrm>
            <a:off x="8625917" y="1777436"/>
            <a:ext cx="1077968" cy="1422714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65A03C58-6FBF-4A85-B7C0-137B9672AC7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2462" t="14086" r="32400" b="25380"/>
          <a:stretch/>
        </p:blipFill>
        <p:spPr>
          <a:xfrm>
            <a:off x="1101141" y="3669270"/>
            <a:ext cx="1142630" cy="1476324"/>
          </a:xfrm>
          <a:prstGeom prst="rect">
            <a:avLst/>
          </a:prstGeom>
        </p:spPr>
      </p:pic>
      <p:pic>
        <p:nvPicPr>
          <p:cNvPr id="24" name="Bilde 23">
            <a:extLst>
              <a:ext uri="{FF2B5EF4-FFF2-40B4-BE49-F238E27FC236}">
                <a16:creationId xmlns:a16="http://schemas.microsoft.com/office/drawing/2014/main" id="{75A49D3D-0040-4A99-A5FE-DE9F5D84EA88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4117" b="9708"/>
          <a:stretch/>
        </p:blipFill>
        <p:spPr>
          <a:xfrm>
            <a:off x="2321223" y="3649652"/>
            <a:ext cx="1142630" cy="1494735"/>
          </a:xfrm>
          <a:prstGeom prst="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4105A665-B959-41F8-81AA-E94EC94537E2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1297"/>
          <a:stretch/>
        </p:blipFill>
        <p:spPr>
          <a:xfrm>
            <a:off x="3571456" y="3642853"/>
            <a:ext cx="1145406" cy="1507398"/>
          </a:xfrm>
          <a:prstGeom prst="rect">
            <a:avLst/>
          </a:prstGeom>
        </p:spPr>
      </p:pic>
      <p:pic>
        <p:nvPicPr>
          <p:cNvPr id="26" name="Bilde 25">
            <a:extLst>
              <a:ext uri="{FF2B5EF4-FFF2-40B4-BE49-F238E27FC236}">
                <a16:creationId xmlns:a16="http://schemas.microsoft.com/office/drawing/2014/main" id="{6B31CDC6-DC4C-433C-9527-F488755804BE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5409" t="1" b="1537"/>
          <a:stretch/>
        </p:blipFill>
        <p:spPr>
          <a:xfrm>
            <a:off x="4847773" y="3643637"/>
            <a:ext cx="1167052" cy="1519641"/>
          </a:xfrm>
          <a:prstGeom prst="rect">
            <a:avLst/>
          </a:prstGeom>
        </p:spPr>
      </p:pic>
      <p:pic>
        <p:nvPicPr>
          <p:cNvPr id="27" name="Bilde 26" descr="Et bilde som inneholder mann, person&#10;&#10;Automatisk generert beskrivelse">
            <a:extLst>
              <a:ext uri="{FF2B5EF4-FFF2-40B4-BE49-F238E27FC236}">
                <a16:creationId xmlns:a16="http://schemas.microsoft.com/office/drawing/2014/main" id="{0E4706B3-8AC2-41D7-923D-A1B85F0EAA8A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47" t="21005" r="28514" b="52350"/>
          <a:stretch/>
        </p:blipFill>
        <p:spPr>
          <a:xfrm>
            <a:off x="6121212" y="3656604"/>
            <a:ext cx="1129563" cy="1479896"/>
          </a:xfrm>
          <a:prstGeom prst="rect">
            <a:avLst/>
          </a:prstGeom>
        </p:spPr>
      </p:pic>
      <p:pic>
        <p:nvPicPr>
          <p:cNvPr id="28" name="Bilde 27">
            <a:extLst>
              <a:ext uri="{FF2B5EF4-FFF2-40B4-BE49-F238E27FC236}">
                <a16:creationId xmlns:a16="http://schemas.microsoft.com/office/drawing/2014/main" id="{65D00A23-186F-4078-96A8-CE5424FBDBC9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7978" t="7658" r="11117" b="23395"/>
          <a:stretch/>
        </p:blipFill>
        <p:spPr>
          <a:xfrm>
            <a:off x="7393275" y="3671098"/>
            <a:ext cx="1156799" cy="1478721"/>
          </a:xfrm>
          <a:prstGeom prst="rect">
            <a:avLst/>
          </a:prstGeom>
        </p:spPr>
      </p:pic>
      <p:pic>
        <p:nvPicPr>
          <p:cNvPr id="29" name="Bilde 28">
            <a:extLst>
              <a:ext uri="{FF2B5EF4-FFF2-40B4-BE49-F238E27FC236}">
                <a16:creationId xmlns:a16="http://schemas.microsoft.com/office/drawing/2014/main" id="{BEA9FB55-18A7-4552-88C8-63730D158970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l="11579" r="11087" b="971"/>
          <a:stretch/>
        </p:blipFill>
        <p:spPr>
          <a:xfrm>
            <a:off x="8675100" y="3676287"/>
            <a:ext cx="1094405" cy="1401436"/>
          </a:xfrm>
          <a:prstGeom prst="rect">
            <a:avLst/>
          </a:prstGeom>
        </p:spPr>
      </p:pic>
      <p:pic>
        <p:nvPicPr>
          <p:cNvPr id="30" name="Bilde 29">
            <a:extLst>
              <a:ext uri="{FF2B5EF4-FFF2-40B4-BE49-F238E27FC236}">
                <a16:creationId xmlns:a16="http://schemas.microsoft.com/office/drawing/2014/main" id="{77CACB72-F3C7-446B-80FD-61D4C55D83E2}"/>
              </a:ext>
            </a:extLst>
          </p:cNvPr>
          <p:cNvPicPr>
            <a:picLocks noChangeAspect="1"/>
          </p:cNvPicPr>
          <p:nvPr/>
        </p:nvPicPr>
        <p:blipFill rotWithShape="1">
          <a:blip r:embed="rId17"/>
          <a:srcRect l="6424" t="8193" r="14183" b="24206"/>
          <a:stretch/>
        </p:blipFill>
        <p:spPr>
          <a:xfrm>
            <a:off x="9924610" y="1807500"/>
            <a:ext cx="1118135" cy="1428059"/>
          </a:xfrm>
          <a:prstGeom prst="rect">
            <a:avLst/>
          </a:prstGeom>
        </p:spPr>
      </p:pic>
      <p:pic>
        <p:nvPicPr>
          <p:cNvPr id="31" name="Bilde 30">
            <a:extLst>
              <a:ext uri="{FF2B5EF4-FFF2-40B4-BE49-F238E27FC236}">
                <a16:creationId xmlns:a16="http://schemas.microsoft.com/office/drawing/2014/main" id="{5AA48B16-BD58-4FD8-BD32-7460CF311A00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l="30189" t="23553" r="36322" b="47644"/>
          <a:stretch/>
        </p:blipFill>
        <p:spPr>
          <a:xfrm>
            <a:off x="10035033" y="3589467"/>
            <a:ext cx="1126803" cy="1453738"/>
          </a:xfrm>
          <a:prstGeom prst="rect">
            <a:avLst/>
          </a:prstGeom>
        </p:spPr>
      </p:pic>
      <p:sp>
        <p:nvSpPr>
          <p:cNvPr id="33" name="TekstSylinder 32">
            <a:extLst>
              <a:ext uri="{FF2B5EF4-FFF2-40B4-BE49-F238E27FC236}">
                <a16:creationId xmlns:a16="http://schemas.microsoft.com/office/drawing/2014/main" id="{5F3C0EE6-CAA5-4FE6-A144-088B39039583}"/>
              </a:ext>
            </a:extLst>
          </p:cNvPr>
          <p:cNvSpPr txBox="1"/>
          <p:nvPr/>
        </p:nvSpPr>
        <p:spPr>
          <a:xfrm>
            <a:off x="919746" y="3187885"/>
            <a:ext cx="150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nn-NO" sz="900">
                <a:latin typeface="DepCentury Old Style" panose="02030603060405030204" pitchFamily="18" charset="0"/>
              </a:rPr>
              <a:t>Jane-</a:t>
            </a:r>
            <a:r>
              <a:rPr lang="nn-NO" sz="900" err="1">
                <a:latin typeface="DepCentury Old Style" panose="02030603060405030204" pitchFamily="18" charset="0"/>
              </a:rPr>
              <a:t>Victorius</a:t>
            </a:r>
            <a:endParaRPr lang="nn-NO" sz="900">
              <a:latin typeface="DepCentury Old Style" panose="02030603060405030204" pitchFamily="18" charset="0"/>
            </a:endParaRPr>
          </a:p>
          <a:p>
            <a:pPr lvl="0" algn="ctr"/>
            <a:r>
              <a:rPr lang="nn-NO" sz="900" err="1">
                <a:latin typeface="DepCentury Old Style" panose="02030603060405030204" pitchFamily="18" charset="0"/>
              </a:rPr>
              <a:t>Gipling</a:t>
            </a:r>
            <a:r>
              <a:rPr lang="nn-NO" sz="900">
                <a:latin typeface="DepCentury Old Style" panose="02030603060405030204" pitchFamily="18" charset="0"/>
              </a:rPr>
              <a:t> Bonsaksen, Oslo</a:t>
            </a:r>
            <a:endParaRPr lang="nb-NO" sz="900">
              <a:latin typeface="DepCentury Old Style" panose="02030603060405030204" pitchFamily="18" charset="0"/>
            </a:endParaRP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B2C7CCAA-7A3B-4293-8A98-7A801A7734B3}"/>
              </a:ext>
            </a:extLst>
          </p:cNvPr>
          <p:cNvSpPr txBox="1"/>
          <p:nvPr/>
        </p:nvSpPr>
        <p:spPr>
          <a:xfrm>
            <a:off x="2143073" y="3206490"/>
            <a:ext cx="150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nb-NO" sz="900">
                <a:latin typeface="DepCentury Old Style" panose="02030603060405030204" pitchFamily="18" charset="0"/>
              </a:rPr>
              <a:t>Arne Børke,</a:t>
            </a:r>
            <a:br>
              <a:rPr lang="nb-NO" sz="900">
                <a:latin typeface="DepCentury Old Style" panose="02030603060405030204" pitchFamily="18" charset="0"/>
              </a:rPr>
            </a:br>
            <a:r>
              <a:rPr lang="nb-NO" sz="900">
                <a:latin typeface="DepCentury Old Style" panose="02030603060405030204" pitchFamily="18" charset="0"/>
              </a:rPr>
              <a:t>Stokke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F6F3BB3B-20BB-4C56-B567-4D2F9533EF73}"/>
              </a:ext>
            </a:extLst>
          </p:cNvPr>
          <p:cNvSpPr txBox="1"/>
          <p:nvPr/>
        </p:nvSpPr>
        <p:spPr>
          <a:xfrm>
            <a:off x="3413268" y="3193467"/>
            <a:ext cx="150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nb-NO" sz="900">
                <a:latin typeface="DepCentury Old Style" panose="02030603060405030204" pitchFamily="18" charset="0"/>
              </a:rPr>
              <a:t>Åsta Lovise Håverstad </a:t>
            </a:r>
            <a:r>
              <a:rPr lang="nb-NO" sz="900" err="1">
                <a:latin typeface="DepCentury Old Style" panose="02030603060405030204" pitchFamily="18" charset="0"/>
              </a:rPr>
              <a:t>Einstabland</a:t>
            </a:r>
            <a:r>
              <a:rPr lang="nb-NO" sz="900">
                <a:latin typeface="DepCentury Old Style" panose="02030603060405030204" pitchFamily="18" charset="0"/>
              </a:rPr>
              <a:t>, Kristiansand</a:t>
            </a: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095BCDCD-DF60-4C45-9801-C59FBC81772C}"/>
              </a:ext>
            </a:extLst>
          </p:cNvPr>
          <p:cNvSpPr txBox="1"/>
          <p:nvPr/>
        </p:nvSpPr>
        <p:spPr>
          <a:xfrm>
            <a:off x="4656796" y="3189296"/>
            <a:ext cx="149933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nb-NO" sz="900">
                <a:latin typeface="DepCentury Old Style" panose="02030603060405030204" pitchFamily="18" charset="0"/>
              </a:rPr>
              <a:t>Julie Marie </a:t>
            </a:r>
            <a:r>
              <a:rPr lang="nb-NO" sz="900" err="1">
                <a:latin typeface="DepCentury Old Style" panose="02030603060405030204" pitchFamily="18" charset="0"/>
              </a:rPr>
              <a:t>Borna</a:t>
            </a:r>
            <a:r>
              <a:rPr lang="nb-NO" sz="900">
                <a:latin typeface="DepCentury Old Style" panose="02030603060405030204" pitchFamily="18" charset="0"/>
              </a:rPr>
              <a:t> Fossem,</a:t>
            </a:r>
          </a:p>
          <a:p>
            <a:pPr lvl="0" algn="ctr"/>
            <a:r>
              <a:rPr lang="nb-NO" sz="900">
                <a:latin typeface="DepCentury Old Style" panose="02030603060405030204" pitchFamily="18" charset="0"/>
              </a:rPr>
              <a:t>Bergen</a:t>
            </a:r>
          </a:p>
        </p:txBody>
      </p:sp>
      <p:sp>
        <p:nvSpPr>
          <p:cNvPr id="39" name="TekstSylinder 38">
            <a:extLst>
              <a:ext uri="{FF2B5EF4-FFF2-40B4-BE49-F238E27FC236}">
                <a16:creationId xmlns:a16="http://schemas.microsoft.com/office/drawing/2014/main" id="{1947D744-E1CA-4480-B286-55DA61895D5D}"/>
              </a:ext>
            </a:extLst>
          </p:cNvPr>
          <p:cNvSpPr txBox="1"/>
          <p:nvPr/>
        </p:nvSpPr>
        <p:spPr>
          <a:xfrm>
            <a:off x="6004163" y="3180899"/>
            <a:ext cx="150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nn-NO" sz="900">
                <a:latin typeface="DepCentury Old Style" panose="02030603060405030204" pitchFamily="18" charset="0"/>
              </a:rPr>
              <a:t>Brede Paulsen Hangeland,</a:t>
            </a:r>
          </a:p>
          <a:p>
            <a:pPr lvl="0" algn="ctr"/>
            <a:r>
              <a:rPr lang="nn-NO" sz="900">
                <a:latin typeface="DepCentury Old Style" panose="02030603060405030204" pitchFamily="18" charset="0"/>
              </a:rPr>
              <a:t>Stavanger</a:t>
            </a:r>
            <a:endParaRPr lang="nb-NO" sz="900">
              <a:latin typeface="DepCentury Old Style" panose="02030603060405030204" pitchFamily="18" charset="0"/>
            </a:endParaRP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3E54F9FB-2116-4D5A-B0EA-4C0A5C2058AB}"/>
              </a:ext>
            </a:extLst>
          </p:cNvPr>
          <p:cNvSpPr txBox="1"/>
          <p:nvPr/>
        </p:nvSpPr>
        <p:spPr>
          <a:xfrm>
            <a:off x="7216041" y="3187012"/>
            <a:ext cx="150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nn-NO" sz="900" err="1">
                <a:latin typeface="DepCentury Old Style" panose="02030603060405030204" pitchFamily="18" charset="0"/>
              </a:rPr>
              <a:t>Aili</a:t>
            </a:r>
            <a:r>
              <a:rPr lang="nn-NO" sz="900">
                <a:latin typeface="DepCentury Old Style" panose="02030603060405030204" pitchFamily="18" charset="0"/>
              </a:rPr>
              <a:t> </a:t>
            </a:r>
            <a:r>
              <a:rPr lang="nn-NO" sz="900" err="1">
                <a:latin typeface="DepCentury Old Style" panose="02030603060405030204" pitchFamily="18" charset="0"/>
              </a:rPr>
              <a:t>Keskitalo</a:t>
            </a:r>
            <a:r>
              <a:rPr lang="nn-NO" sz="900">
                <a:latin typeface="DepCentury Old Style" panose="02030603060405030204" pitchFamily="18" charset="0"/>
              </a:rPr>
              <a:t>,</a:t>
            </a:r>
            <a:br>
              <a:rPr lang="nn-NO" sz="900">
                <a:latin typeface="DepCentury Old Style" panose="02030603060405030204" pitchFamily="18" charset="0"/>
              </a:rPr>
            </a:br>
            <a:r>
              <a:rPr lang="nn-NO" sz="900">
                <a:latin typeface="DepCentury Old Style" panose="02030603060405030204" pitchFamily="18" charset="0"/>
              </a:rPr>
              <a:t>Kautokeino</a:t>
            </a:r>
            <a:endParaRPr lang="nb-NO" sz="900">
              <a:latin typeface="DepCentury Old Style" panose="02030603060405030204" pitchFamily="18" charset="0"/>
            </a:endParaRPr>
          </a:p>
        </p:txBody>
      </p: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6BCAB6A5-A182-4490-98B8-36878D31B941}"/>
              </a:ext>
            </a:extLst>
          </p:cNvPr>
          <p:cNvSpPr txBox="1"/>
          <p:nvPr/>
        </p:nvSpPr>
        <p:spPr>
          <a:xfrm>
            <a:off x="8424505" y="3162342"/>
            <a:ext cx="150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nn-NO" sz="900">
                <a:latin typeface="DepCentury Old Style" panose="02030603060405030204" pitchFamily="18" charset="0"/>
              </a:rPr>
              <a:t>Idunn Tobiassen Mauseth, </a:t>
            </a:r>
          </a:p>
          <a:p>
            <a:pPr lvl="0" algn="ctr"/>
            <a:r>
              <a:rPr lang="nn-NO" sz="900">
                <a:latin typeface="DepCentury Old Style" panose="02030603060405030204" pitchFamily="18" charset="0"/>
              </a:rPr>
              <a:t>Hammerfest</a:t>
            </a:r>
            <a:endParaRPr lang="nb-NO" sz="900">
              <a:latin typeface="DepCentury Old Style" panose="02030603060405030204" pitchFamily="18" charset="0"/>
            </a:endParaRP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F8D0DCEC-1646-4A5D-B85B-77D3ACE3D5BD}"/>
              </a:ext>
            </a:extLst>
          </p:cNvPr>
          <p:cNvSpPr txBox="1"/>
          <p:nvPr/>
        </p:nvSpPr>
        <p:spPr>
          <a:xfrm>
            <a:off x="885459" y="5101367"/>
            <a:ext cx="150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nb-NO" sz="900">
                <a:latin typeface="DepCentury Old Style" panose="02030603060405030204" pitchFamily="18" charset="0"/>
              </a:rPr>
              <a:t>Aasmund Nordstoga, Vinje</a:t>
            </a:r>
          </a:p>
        </p:txBody>
      </p:sp>
      <p:sp>
        <p:nvSpPr>
          <p:cNvPr id="43" name="TekstSylinder 42">
            <a:extLst>
              <a:ext uri="{FF2B5EF4-FFF2-40B4-BE49-F238E27FC236}">
                <a16:creationId xmlns:a16="http://schemas.microsoft.com/office/drawing/2014/main" id="{13FAE117-E994-4A1B-8A09-337F91B7FD2D}"/>
              </a:ext>
            </a:extLst>
          </p:cNvPr>
          <p:cNvSpPr txBox="1"/>
          <p:nvPr/>
        </p:nvSpPr>
        <p:spPr>
          <a:xfrm>
            <a:off x="2158228" y="5111622"/>
            <a:ext cx="150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nb-NO" sz="900">
                <a:latin typeface="DepCentury Old Style" panose="02030603060405030204" pitchFamily="18" charset="0"/>
              </a:rPr>
              <a:t>Liza </a:t>
            </a:r>
            <a:r>
              <a:rPr lang="nb-NO" sz="900" err="1">
                <a:latin typeface="DepCentury Old Style" panose="02030603060405030204" pitchFamily="18" charset="0"/>
              </a:rPr>
              <a:t>Reisel</a:t>
            </a:r>
            <a:r>
              <a:rPr lang="nb-NO" sz="900">
                <a:latin typeface="DepCentury Old Style" panose="02030603060405030204" pitchFamily="18" charset="0"/>
              </a:rPr>
              <a:t>,</a:t>
            </a:r>
          </a:p>
          <a:p>
            <a:pPr lvl="0" algn="ctr"/>
            <a:r>
              <a:rPr lang="nb-NO" sz="900">
                <a:latin typeface="DepCentury Old Style" panose="02030603060405030204" pitchFamily="18" charset="0"/>
              </a:rPr>
              <a:t>Oslo</a:t>
            </a:r>
          </a:p>
        </p:txBody>
      </p:sp>
      <p:sp>
        <p:nvSpPr>
          <p:cNvPr id="44" name="TekstSylinder 43">
            <a:extLst>
              <a:ext uri="{FF2B5EF4-FFF2-40B4-BE49-F238E27FC236}">
                <a16:creationId xmlns:a16="http://schemas.microsoft.com/office/drawing/2014/main" id="{2E9B1C91-5BE7-4F9B-BBCD-DA16743E7342}"/>
              </a:ext>
            </a:extLst>
          </p:cNvPr>
          <p:cNvSpPr txBox="1"/>
          <p:nvPr/>
        </p:nvSpPr>
        <p:spPr>
          <a:xfrm>
            <a:off x="3422856" y="5114951"/>
            <a:ext cx="150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nb-NO" sz="900">
                <a:latin typeface="DepCentury Old Style" panose="02030603060405030204" pitchFamily="18" charset="0"/>
              </a:rPr>
              <a:t>Ola By Rise, </a:t>
            </a:r>
          </a:p>
          <a:p>
            <a:pPr lvl="0" algn="ctr"/>
            <a:r>
              <a:rPr lang="nb-NO" sz="900">
                <a:latin typeface="DepCentury Old Style" panose="02030603060405030204" pitchFamily="18" charset="0"/>
              </a:rPr>
              <a:t>Trondheim</a:t>
            </a:r>
          </a:p>
        </p:txBody>
      </p:sp>
      <p:sp>
        <p:nvSpPr>
          <p:cNvPr id="45" name="TekstSylinder 44">
            <a:extLst>
              <a:ext uri="{FF2B5EF4-FFF2-40B4-BE49-F238E27FC236}">
                <a16:creationId xmlns:a16="http://schemas.microsoft.com/office/drawing/2014/main" id="{B5378C2B-D5C2-4C7B-A800-A767E0ADE7A1}"/>
              </a:ext>
            </a:extLst>
          </p:cNvPr>
          <p:cNvSpPr txBox="1"/>
          <p:nvPr/>
        </p:nvSpPr>
        <p:spPr>
          <a:xfrm>
            <a:off x="4699990" y="5132581"/>
            <a:ext cx="150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nb-NO" sz="900">
                <a:latin typeface="DepCentury Old Style" panose="02030603060405030204" pitchFamily="18" charset="0"/>
              </a:rPr>
              <a:t>Are Saastad,</a:t>
            </a:r>
          </a:p>
          <a:p>
            <a:pPr lvl="0" algn="ctr"/>
            <a:r>
              <a:rPr lang="nb-NO" sz="900">
                <a:latin typeface="DepCentury Old Style" panose="02030603060405030204" pitchFamily="18" charset="0"/>
              </a:rPr>
              <a:t>Oslo</a:t>
            </a:r>
          </a:p>
        </p:txBody>
      </p:sp>
      <p:sp>
        <p:nvSpPr>
          <p:cNvPr id="46" name="TekstSylinder 45">
            <a:extLst>
              <a:ext uri="{FF2B5EF4-FFF2-40B4-BE49-F238E27FC236}">
                <a16:creationId xmlns:a16="http://schemas.microsoft.com/office/drawing/2014/main" id="{DF90E098-40D7-41F5-AE80-11AAE517D887}"/>
              </a:ext>
            </a:extLst>
          </p:cNvPr>
          <p:cNvSpPr txBox="1"/>
          <p:nvPr/>
        </p:nvSpPr>
        <p:spPr>
          <a:xfrm>
            <a:off x="5972759" y="5118689"/>
            <a:ext cx="150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nb-NO" sz="900">
                <a:latin typeface="DepCentury Old Style" panose="02030603060405030204" pitchFamily="18" charset="0"/>
              </a:rPr>
              <a:t>Adam Andreas Bredesen Schjølberg, Oslo</a:t>
            </a:r>
          </a:p>
        </p:txBody>
      </p:sp>
      <p:sp>
        <p:nvSpPr>
          <p:cNvPr id="47" name="TekstSylinder 46">
            <a:extLst>
              <a:ext uri="{FF2B5EF4-FFF2-40B4-BE49-F238E27FC236}">
                <a16:creationId xmlns:a16="http://schemas.microsoft.com/office/drawing/2014/main" id="{D49571EC-211D-4DCE-AC6D-29ABB0526EAD}"/>
              </a:ext>
            </a:extLst>
          </p:cNvPr>
          <p:cNvSpPr txBox="1"/>
          <p:nvPr/>
        </p:nvSpPr>
        <p:spPr>
          <a:xfrm>
            <a:off x="7241752" y="5132581"/>
            <a:ext cx="150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nn-NO" sz="900">
                <a:latin typeface="DepCentury Old Style" panose="02030603060405030204" pitchFamily="18" charset="0"/>
              </a:rPr>
              <a:t>Camilla Stoltenberg,</a:t>
            </a:r>
            <a:br>
              <a:rPr lang="nn-NO" sz="900">
                <a:latin typeface="DepCentury Old Style" panose="02030603060405030204" pitchFamily="18" charset="0"/>
              </a:rPr>
            </a:br>
            <a:r>
              <a:rPr lang="nn-NO" sz="900">
                <a:latin typeface="DepCentury Old Style" panose="02030603060405030204" pitchFamily="18" charset="0"/>
              </a:rPr>
              <a:t>Oslo</a:t>
            </a:r>
            <a:endParaRPr lang="nb-NO" sz="900">
              <a:latin typeface="DepCentury Old Style" panose="02030603060405030204" pitchFamily="18" charset="0"/>
            </a:endParaRPr>
          </a:p>
        </p:txBody>
      </p:sp>
      <p:sp>
        <p:nvSpPr>
          <p:cNvPr id="48" name="TekstSylinder 47">
            <a:extLst>
              <a:ext uri="{FF2B5EF4-FFF2-40B4-BE49-F238E27FC236}">
                <a16:creationId xmlns:a16="http://schemas.microsoft.com/office/drawing/2014/main" id="{923B907C-55AD-497F-AB5D-3AA2ABC3B688}"/>
              </a:ext>
            </a:extLst>
          </p:cNvPr>
          <p:cNvSpPr txBox="1"/>
          <p:nvPr/>
        </p:nvSpPr>
        <p:spPr>
          <a:xfrm>
            <a:off x="8450204" y="5130665"/>
            <a:ext cx="150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nb-NO" sz="900" err="1">
                <a:latin typeface="DepCentury Old Style" panose="02030603060405030204" pitchFamily="18" charset="0"/>
              </a:rPr>
              <a:t>Sylo</a:t>
            </a:r>
            <a:r>
              <a:rPr lang="nb-NO" sz="900">
                <a:latin typeface="DepCentury Old Style" panose="02030603060405030204" pitchFamily="18" charset="0"/>
              </a:rPr>
              <a:t> </a:t>
            </a:r>
            <a:r>
              <a:rPr lang="nb-NO" sz="900" err="1">
                <a:latin typeface="DepCentury Old Style" panose="02030603060405030204" pitchFamily="18" charset="0"/>
              </a:rPr>
              <a:t>Taraku</a:t>
            </a:r>
            <a:r>
              <a:rPr lang="nb-NO" sz="900">
                <a:latin typeface="DepCentury Old Style" panose="02030603060405030204" pitchFamily="18" charset="0"/>
              </a:rPr>
              <a:t>,</a:t>
            </a:r>
            <a:br>
              <a:rPr lang="nb-NO" sz="900">
                <a:latin typeface="DepCentury Old Style" panose="02030603060405030204" pitchFamily="18" charset="0"/>
              </a:rPr>
            </a:br>
            <a:r>
              <a:rPr lang="nb-NO" sz="900">
                <a:latin typeface="DepCentury Old Style" panose="02030603060405030204" pitchFamily="18" charset="0"/>
              </a:rPr>
              <a:t>Drammen</a:t>
            </a:r>
          </a:p>
        </p:txBody>
      </p:sp>
      <p:sp>
        <p:nvSpPr>
          <p:cNvPr id="49" name="TekstSylinder 48">
            <a:extLst>
              <a:ext uri="{FF2B5EF4-FFF2-40B4-BE49-F238E27FC236}">
                <a16:creationId xmlns:a16="http://schemas.microsoft.com/office/drawing/2014/main" id="{6EF02020-1959-4A84-9C59-421532222859}"/>
              </a:ext>
            </a:extLst>
          </p:cNvPr>
          <p:cNvSpPr txBox="1"/>
          <p:nvPr/>
        </p:nvSpPr>
        <p:spPr>
          <a:xfrm>
            <a:off x="9695023" y="3213162"/>
            <a:ext cx="150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nb-NO" sz="900">
                <a:latin typeface="DepCentury Old Style" panose="02030603060405030204" pitchFamily="18" charset="0"/>
              </a:rPr>
              <a:t>Wasim Zahid,</a:t>
            </a:r>
            <a:br>
              <a:rPr lang="nb-NO" sz="900">
                <a:latin typeface="DepCentury Old Style" panose="02030603060405030204" pitchFamily="18" charset="0"/>
              </a:rPr>
            </a:br>
            <a:r>
              <a:rPr lang="nb-NO" sz="900">
                <a:latin typeface="DepCentury Old Style" panose="02030603060405030204" pitchFamily="18" charset="0"/>
              </a:rPr>
              <a:t>Lommedalen</a:t>
            </a:r>
          </a:p>
        </p:txBody>
      </p:sp>
      <p:sp>
        <p:nvSpPr>
          <p:cNvPr id="50" name="TekstSylinder 49">
            <a:extLst>
              <a:ext uri="{FF2B5EF4-FFF2-40B4-BE49-F238E27FC236}">
                <a16:creationId xmlns:a16="http://schemas.microsoft.com/office/drawing/2014/main" id="{634E7911-10D4-410D-8E30-FD6B78CDCA72}"/>
              </a:ext>
            </a:extLst>
          </p:cNvPr>
          <p:cNvSpPr txBox="1"/>
          <p:nvPr/>
        </p:nvSpPr>
        <p:spPr>
          <a:xfrm>
            <a:off x="9890464" y="5165860"/>
            <a:ext cx="150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900">
                <a:latin typeface="DepCentury Old Style" panose="02030603060405030204" pitchFamily="18" charset="0"/>
              </a:rPr>
              <a:t>Nils-Erik Ulset,</a:t>
            </a:r>
          </a:p>
          <a:p>
            <a:pPr algn="ctr"/>
            <a:r>
              <a:rPr lang="nb-NO" sz="900">
                <a:latin typeface="DepCentury Old Style" panose="02030603060405030204" pitchFamily="18" charset="0"/>
              </a:rPr>
              <a:t>Tingvoll</a:t>
            </a:r>
          </a:p>
        </p:txBody>
      </p:sp>
      <p:sp>
        <p:nvSpPr>
          <p:cNvPr id="52" name="TekstSylinder 51">
            <a:extLst>
              <a:ext uri="{FF2B5EF4-FFF2-40B4-BE49-F238E27FC236}">
                <a16:creationId xmlns:a16="http://schemas.microsoft.com/office/drawing/2014/main" id="{E279153C-6658-43BE-9625-55C9355B89B2}"/>
              </a:ext>
            </a:extLst>
          </p:cNvPr>
          <p:cNvSpPr txBox="1"/>
          <p:nvPr/>
        </p:nvSpPr>
        <p:spPr>
          <a:xfrm>
            <a:off x="8738085" y="5793560"/>
            <a:ext cx="308654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nb-NO" sz="800">
                <a:latin typeface="DepCentury Old Style" panose="02030603060405030204" pitchFamily="18" charset="0"/>
              </a:rPr>
              <a:t>Foto: Fellesforbundet, Skeiv Ungdom, Mannsforum, </a:t>
            </a:r>
            <a:r>
              <a:rPr lang="nb-NO" sz="800" err="1">
                <a:latin typeface="DepCentury Old Style" panose="02030603060405030204" pitchFamily="18" charset="0"/>
              </a:rPr>
              <a:t>UiA</a:t>
            </a:r>
            <a:r>
              <a:rPr lang="nb-NO" sz="800">
                <a:latin typeface="DepCentury Old Style" panose="02030603060405030204" pitchFamily="18" charset="0"/>
              </a:rPr>
              <a:t>, Olof Andersson, Johanne Sundby, Vilde Larsen, Marcel </a:t>
            </a:r>
            <a:r>
              <a:rPr lang="nb-NO" sz="800" err="1">
                <a:latin typeface="DepCentury Old Style" panose="02030603060405030204" pitchFamily="18" charset="0"/>
              </a:rPr>
              <a:t>Leliënhof</a:t>
            </a:r>
            <a:r>
              <a:rPr lang="nb-NO" sz="800">
                <a:latin typeface="DepCentury Old Style" panose="02030603060405030204" pitchFamily="18" charset="0"/>
              </a:rPr>
              <a:t>, Institutt for samfunnsforskning, Trondheim kommune, Reform, Malin </a:t>
            </a:r>
            <a:r>
              <a:rPr lang="nb-NO" sz="800" err="1">
                <a:latin typeface="DepCentury Old Style" panose="02030603060405030204" pitchFamily="18" charset="0"/>
              </a:rPr>
              <a:t>Westermann</a:t>
            </a:r>
            <a:r>
              <a:rPr lang="nb-NO" sz="800">
                <a:latin typeface="DepCentury Old Style" panose="02030603060405030204" pitchFamily="18" charset="0"/>
              </a:rPr>
              <a:t>, Jimmy Linus, Kaja Bruskeland/Elen Sonja Klouman, Sondre Eriksen </a:t>
            </a:r>
            <a:r>
              <a:rPr lang="nb-NO" sz="800" err="1">
                <a:latin typeface="DepCentury Old Style" panose="02030603060405030204" pitchFamily="18" charset="0"/>
              </a:rPr>
              <a:t>Hensema</a:t>
            </a:r>
            <a:r>
              <a:rPr lang="nb-NO" sz="800">
                <a:latin typeface="DepCentury Old Style" panose="02030603060405030204" pitchFamily="18" charset="0"/>
              </a:rPr>
              <a:t>.</a:t>
            </a:r>
          </a:p>
        </p:txBody>
      </p:sp>
      <p:pic>
        <p:nvPicPr>
          <p:cNvPr id="51" name="Bilde 50">
            <a:extLst>
              <a:ext uri="{FF2B5EF4-FFF2-40B4-BE49-F238E27FC236}">
                <a16:creationId xmlns:a16="http://schemas.microsoft.com/office/drawing/2014/main" id="{C72FEB5E-EA23-40A6-91F6-186CCE847DA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" y="6053796"/>
            <a:ext cx="1922106" cy="804204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E8BF4E16-13FF-4D26-ABCC-D16D465261A1}"/>
              </a:ext>
            </a:extLst>
          </p:cNvPr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t="128" r="12182" b="10346"/>
          <a:stretch/>
        </p:blipFill>
        <p:spPr>
          <a:xfrm>
            <a:off x="5416583" y="254775"/>
            <a:ext cx="1196484" cy="142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0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943708-893A-4906-8E07-C6DE1B7A4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DepCentury Old Style" panose="02030603060405030204" pitchFamily="18" charset="0"/>
              </a:rPr>
              <a:t>Mannsutvalgets mandat - utdrag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607462D-CBF3-48B0-8B01-767E6338D0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nb-NO" sz="2400">
                <a:latin typeface="DepCentury Old Style" panose="02030603060405030204" pitchFamily="18" charset="0"/>
                <a:ea typeface="Open Sans"/>
                <a:cs typeface="Arial"/>
              </a:rPr>
              <a:t>«For å sikre en god likestillingspolitikk er det behov for en helhetlig oversikt over hvilke likestillingsutfordringer gutter og menn møter gjennom livsløpet.»</a:t>
            </a:r>
          </a:p>
          <a:p>
            <a:pPr marL="0" indent="0">
              <a:buNone/>
            </a:pPr>
            <a:endParaRPr lang="nb-NO" sz="2400">
              <a:latin typeface="DepCentury Old Style" panose="02030603060405030204" pitchFamily="18" charset="0"/>
              <a:ea typeface="Open Sans"/>
              <a:cs typeface="Arial"/>
            </a:endParaRPr>
          </a:p>
          <a:p>
            <a:pPr marL="0" indent="0">
              <a:buNone/>
            </a:pPr>
            <a:r>
              <a:rPr lang="nb-NO" sz="2400">
                <a:latin typeface="DepCentury Old Style" panose="02030603060405030204" pitchFamily="18" charset="0"/>
              </a:rPr>
              <a:t>«Utvalget skal utrede likestillingsutfordringer menn møter og som bidrar til utenforskap og er til hinder for et likestilt samfunn.»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16B51FF-FC7C-4F26-987B-95CBF6213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3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12F39E7-E92D-4769-B796-CA08E95A2E6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E52EC1E2-4EF2-4EC6-9BDB-D86D4E4F5C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053796"/>
            <a:ext cx="1922106" cy="80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078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E6437A9-4FB2-4272-85A7-654A95DD4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DepCentury Old Style" panose="02030603060405030204" pitchFamily="18" charset="0"/>
              </a:rPr>
              <a:t>Ulike temaer/arenaer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6EEE4F2-656F-4351-B955-A97AF06CC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3200" dirty="0">
                <a:latin typeface="DepCentury Old Style" panose="02030603060405030204" pitchFamily="18" charset="0"/>
                <a:ea typeface="Open Sans"/>
                <a:cs typeface="Arial"/>
              </a:rPr>
              <a:t>Familie</a:t>
            </a:r>
          </a:p>
          <a:p>
            <a:r>
              <a:rPr lang="nb-NO" sz="3200" dirty="0">
                <a:latin typeface="DepCentury Old Style" panose="02030603060405030204" pitchFamily="18" charset="0"/>
                <a:ea typeface="Open Sans"/>
                <a:cs typeface="Arial"/>
              </a:rPr>
              <a:t>Utdanning og arbeidsliv</a:t>
            </a:r>
          </a:p>
          <a:p>
            <a:r>
              <a:rPr lang="nb-NO" sz="3200" dirty="0">
                <a:latin typeface="DepCentury Old Style" panose="02030603060405030204" pitchFamily="18" charset="0"/>
                <a:ea typeface="Open Sans"/>
                <a:cs typeface="Arial"/>
              </a:rPr>
              <a:t>Helse</a:t>
            </a:r>
          </a:p>
          <a:p>
            <a:r>
              <a:rPr lang="nb-NO" sz="3200" dirty="0">
                <a:latin typeface="DepCentury Old Style" panose="02030603060405030204" pitchFamily="18" charset="0"/>
                <a:ea typeface="Open Sans"/>
                <a:cs typeface="Arial"/>
              </a:rPr>
              <a:t>Samfunnsliv og sosiale fellesskap</a:t>
            </a:r>
          </a:p>
          <a:p>
            <a:r>
              <a:rPr lang="nb-NO" sz="3200" dirty="0">
                <a:latin typeface="DepCentury Old Style" panose="02030603060405030204" pitchFamily="18" charset="0"/>
                <a:ea typeface="Open Sans"/>
                <a:cs typeface="Arial"/>
              </a:rPr>
              <a:t>Utenforskap og felleskap</a:t>
            </a:r>
          </a:p>
          <a:p>
            <a:pPr marL="0" indent="0">
              <a:buNone/>
            </a:pPr>
            <a:endParaRPr lang="nb-NO" dirty="0">
              <a:latin typeface="DepCentury Old Style" panose="02030603060405030204" pitchFamily="18" charset="0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5B8A9E-D162-49D9-BCEF-E1BFBDC68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4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9955CEE-3C94-42D7-B19D-1B5B87661F5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5D6A9AAF-67F6-4AFB-8F02-111DD28EF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053796"/>
            <a:ext cx="1922106" cy="80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00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93AC22-3666-4B59-8BD8-DC28B6863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0" i="0">
                <a:solidFill>
                  <a:srgbClr val="000000"/>
                </a:solidFill>
                <a:effectLst/>
                <a:latin typeface="DepCentury Old Style" panose="02030603060405030204" pitchFamily="18" charset="0"/>
              </a:rPr>
              <a:t>Formålet med utredningen er tredelt:</a:t>
            </a:r>
            <a:endParaRPr lang="nb-NO">
              <a:latin typeface="DepCentury Old Style" panose="02030603060405030204" pitchFamily="18" charset="0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0A0801-D45B-4762-86C4-08F1E24352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algn="l">
              <a:buFont typeface="+mj-lt"/>
              <a:buAutoNum type="arabicPeriod"/>
            </a:pPr>
            <a:r>
              <a:rPr lang="nb-NO" sz="3200" b="0" i="0">
                <a:solidFill>
                  <a:srgbClr val="000000"/>
                </a:solidFill>
                <a:effectLst/>
                <a:latin typeface="DepCentury Old Style" panose="02030603060405030204" pitchFamily="18" charset="0"/>
                <a:ea typeface="Open Sans"/>
                <a:cs typeface="Arial"/>
              </a:rPr>
              <a:t> Gi helhetlig oversikt</a:t>
            </a:r>
          </a:p>
          <a:p>
            <a:pPr algn="l">
              <a:buFont typeface="+mj-lt"/>
              <a:buAutoNum type="arabicPeriod"/>
            </a:pPr>
            <a:r>
              <a:rPr lang="nb-NO" sz="3200" b="0" i="0">
                <a:solidFill>
                  <a:srgbClr val="000000"/>
                </a:solidFill>
                <a:effectLst/>
                <a:latin typeface="DepCentury Old Style" panose="02030603060405030204" pitchFamily="18" charset="0"/>
                <a:ea typeface="Open Sans"/>
                <a:cs typeface="Arial"/>
              </a:rPr>
              <a:t> Vurdere pågående politikk </a:t>
            </a:r>
          </a:p>
          <a:p>
            <a:pPr algn="l">
              <a:buFont typeface="+mj-lt"/>
              <a:buAutoNum type="arabicPeriod"/>
            </a:pPr>
            <a:r>
              <a:rPr lang="nb-NO" sz="3200" b="0" i="0">
                <a:solidFill>
                  <a:srgbClr val="000000"/>
                </a:solidFill>
                <a:effectLst/>
                <a:latin typeface="DepCentury Old Style" panose="02030603060405030204" pitchFamily="18" charset="0"/>
                <a:ea typeface="Open Sans"/>
                <a:cs typeface="Arial"/>
              </a:rPr>
              <a:t> Foreslå tiltak</a:t>
            </a:r>
            <a:endParaRPr lang="nb-NO" sz="3600">
              <a:latin typeface="DepCentury Old Style" panose="02030603060405030204" pitchFamily="18" charset="0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5B23281-5353-446E-9822-2CE90E4EF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5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1B88AA1-06A6-4E65-9C91-D61CC7294B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961CD4A9-C922-4BEC-931C-912E1AC92E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053796"/>
            <a:ext cx="1922106" cy="80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817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943708-893A-4906-8E07-C6DE1B7A4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>
                <a:latin typeface="DepCentury Old Style" panose="02030603060405030204" pitchFamily="18" charset="0"/>
              </a:rPr>
              <a:t>Rammer for arbeidet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607462D-CBF3-48B0-8B01-767E6338D0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latin typeface="DepCentury Old Style" panose="02030603060405030204" pitchFamily="18" charset="0"/>
              </a:rPr>
              <a:t>Utvalget ble oppnevnt 26. august 2022</a:t>
            </a:r>
          </a:p>
          <a:p>
            <a:r>
              <a:rPr lang="nb-NO" dirty="0">
                <a:latin typeface="DepCentury Old Style" panose="02030603060405030204" pitchFamily="18" charset="0"/>
              </a:rPr>
              <a:t>Utvalget skal levere sin utredning innen 22. mars 2024</a:t>
            </a:r>
          </a:p>
          <a:p>
            <a:pPr marL="0" indent="0">
              <a:buNone/>
            </a:pPr>
            <a:endParaRPr lang="nb-NO" dirty="0">
              <a:latin typeface="DepCentury Old Style" panose="02030603060405030204" pitchFamily="18" charset="0"/>
            </a:endParaRPr>
          </a:p>
          <a:p>
            <a:r>
              <a:rPr lang="nb-NO" dirty="0">
                <a:latin typeface="DepCentury Old Style" panose="02030603060405030204" pitchFamily="18" charset="0"/>
              </a:rPr>
              <a:t>Utredningen skal være med på å danne grunnlaget for fremtidig likestillingspolitikk</a:t>
            </a:r>
          </a:p>
          <a:p>
            <a:endParaRPr lang="nb-NO" dirty="0">
              <a:latin typeface="DepCentury Old Style" panose="02030603060405030204" pitchFamily="18" charset="0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16B51FF-FC7C-4F26-987B-95CBF6213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60C1B-21D4-425B-89C8-B0A7AB09A1E4}" type="slidenum">
              <a:rPr lang="nb-NO" smtClean="0"/>
              <a:t>6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A12F39E7-E92D-4769-B796-CA08E95A2E6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0C2F94D0-D9CE-400C-8AF3-819779FD7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6063127"/>
            <a:ext cx="1922106" cy="804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972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6C542D3-B41B-CAAE-D763-B4D16DE2F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Menn og likestilling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11AF81B-A3B3-08AF-4345-74A61A760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Polarisert debatt:</a:t>
            </a:r>
          </a:p>
          <a:p>
            <a:r>
              <a:rPr lang="nb-NO" dirty="0"/>
              <a:t>Menn som problem</a:t>
            </a:r>
          </a:p>
          <a:p>
            <a:r>
              <a:rPr lang="nb-NO" dirty="0"/>
              <a:t>Likestilling et problem for menn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/>
              <a:t>Felles for begge synene er at de har begrenset syn på menn 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F606EB7-2B6C-4FAC-CDE7-9ECEC325B8D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2560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08F1A57-576D-95D0-1C12-EEE679E80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Hvorfor har vi havnet her?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7E65D32-0463-0437-046A-28740E109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Likestillingsarbeid har handlet om å styrke kvinner og minoriteters stilling</a:t>
            </a:r>
          </a:p>
          <a:p>
            <a:r>
              <a:rPr lang="nb-NO" dirty="0"/>
              <a:t>Menn har vært normen 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Hva skal til for å få menn med på laget?</a:t>
            </a:r>
          </a:p>
          <a:p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405D513-33B8-2667-3038-DF5D7F901A0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37656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4EBAC41-7744-4E24-8E28-042567B93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er likestilling?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7C8323F-BD46-4381-82B6-C69B90727F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/>
              <a:t>Likestilling er at alle har mulighet, juridisk og faktisk, til samfunnsdeltakelse på like vilkår. ​</a:t>
            </a:r>
          </a:p>
          <a:p>
            <a:r>
              <a:rPr lang="nb-NO" sz="2400" dirty="0"/>
              <a:t>Det betyr  fravær av vold og tvang, av diskriminering, marginalisering og utestengning, men også like livssjanser og lik mulighet til å være jevnbyrdig. ​</a:t>
            </a:r>
          </a:p>
          <a:p>
            <a:r>
              <a:rPr lang="nb-NO" sz="2400" dirty="0"/>
              <a:t>Samfunnsdeltakelse blir forstått som deltakelse i utdanning, arbeidsliv og politikk, men også i familieliv og sivilsamfunn. ​</a:t>
            </a:r>
          </a:p>
          <a:p>
            <a:r>
              <a:rPr lang="nb-NO" sz="2400" dirty="0"/>
              <a:t>Omsorgsarbeid eller forsørgeransvar er ikke hovedsakelig det ene kjønnets oppgave. ​</a:t>
            </a:r>
          </a:p>
          <a:p>
            <a:r>
              <a:rPr lang="nb-NO" sz="2400" dirty="0"/>
              <a:t>Dette innebærer at kjønn, klassebakgrunn, etnisitet, alder og andre forhold individet ikke rår over, ikke skal påvirke levekår og livsmuligheter. 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CC4B7CA-9543-4231-ADD0-0BFFDAB670D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876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DEB1121-2108-0616-0C74-E07A63D80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Eksempel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36DC5B-F20F-28E0-64C5-8BF9A510EF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Endring: flere kvinner på mannsdominerte studier</a:t>
            </a:r>
          </a:p>
          <a:p>
            <a:r>
              <a:rPr lang="nb-NO" dirty="0"/>
              <a:t>Faget skifter kjønn eller blir mer kjønnsbalansert</a:t>
            </a:r>
          </a:p>
          <a:p>
            <a:r>
              <a:rPr lang="nb-NO" dirty="0"/>
              <a:t>Etablerte strukturer er basert på mannlige hierarkier</a:t>
            </a:r>
          </a:p>
          <a:p>
            <a:r>
              <a:rPr lang="nb-NO" dirty="0"/>
              <a:t>Kvinner og minoritetene møter barrierer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86958CAC-31DD-A7CB-FD73-12E20C8790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7173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B9ED8C-258E-0F48-2817-2147435F5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5184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nb-NO" dirty="0"/>
              <a:t>Er dette et mannsproblem eller er problemet barrierene?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8B88686-7856-E6CB-4079-092AFE6218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Hva må bevares fra den etablerte kulturen og strukturen?</a:t>
            </a:r>
          </a:p>
          <a:p>
            <a:endParaRPr lang="nb-NO" dirty="0"/>
          </a:p>
          <a:p>
            <a:r>
              <a:rPr lang="nb-NO" dirty="0"/>
              <a:t>Hvilke endringer må vi gjøre for å fjerne barrierer? </a:t>
            </a:r>
          </a:p>
          <a:p>
            <a:pPr lvl="1"/>
            <a:r>
              <a:rPr lang="nb-NO" dirty="0"/>
              <a:t>Livsfase – viktig for både kvinner og menn</a:t>
            </a:r>
          </a:p>
          <a:p>
            <a:pPr lvl="1"/>
            <a:r>
              <a:rPr lang="nb-NO" dirty="0"/>
              <a:t>Trakassering og seksuell trakassering – gjelder både kvinner og menn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1F8E0E7-0F94-1655-7CFE-2C3E091C1E6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806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6F64929-2364-5111-3EF4-39EB113BE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Eksempel –arbeid mot trakassering og seksuell trakassering - Fellesforbundet 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BAF380C-E8A9-433B-8B29-70406E99F1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Dårlig utgangspunkt – ingen opplæring og ekstremt mannsdominert</a:t>
            </a:r>
          </a:p>
          <a:p>
            <a:r>
              <a:rPr lang="nb-NO" dirty="0"/>
              <a:t>Få saker og de som kom opp, ble ikke løst</a:t>
            </a:r>
          </a:p>
          <a:p>
            <a:r>
              <a:rPr lang="nb-NO" dirty="0"/>
              <a:t>I dag har vi nettverk, tillitsvalgtopplæring, saksbehandlingsrutiner</a:t>
            </a:r>
          </a:p>
          <a:p>
            <a:r>
              <a:rPr lang="nb-NO" dirty="0"/>
              <a:t>Trakassering og seksuell trakassering har vært oppe på alle viktige konferanser og i lokale fagforeninger</a:t>
            </a:r>
          </a:p>
          <a:p>
            <a:r>
              <a:rPr lang="nb-NO" dirty="0"/>
              <a:t>Og vi får inn mange saker – ofte alvorlige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D6C4432-5B8D-CFFF-5F98-3C767508772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09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6BE4EF-4731-8112-0AD3-B300BF9E9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fikk vi til dette?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1BA3D3F-7854-864B-726E-B12318210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Knytte endringsarbeidet til våre felles mål – sterke felleskap</a:t>
            </a:r>
          </a:p>
          <a:p>
            <a:r>
              <a:rPr lang="nb-NO" dirty="0"/>
              <a:t>Ta utgangspunkt identiteten i organisasjonen – avgrense den mot ukultur</a:t>
            </a:r>
          </a:p>
          <a:p>
            <a:r>
              <a:rPr lang="nb-NO" dirty="0"/>
              <a:t>Åpne rommet for gråsoner, uenigheter og refleksjon </a:t>
            </a:r>
          </a:p>
          <a:p>
            <a:r>
              <a:rPr lang="nb-NO" dirty="0"/>
              <a:t>Ta utgangspunkt i at det store flertallet uavhengig av kjønn er en ressurs i dette arbeidet</a:t>
            </a:r>
          </a:p>
          <a:p>
            <a:r>
              <a:rPr lang="nb-NO" dirty="0"/>
              <a:t>Gi tillitsvalgte en ansvar for å skape endring og verktøy til å klare det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E07A28C-5447-28D3-383B-0F42F748CF3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9021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4811</TotalTime>
  <Words>638</Words>
  <Application>Microsoft Office PowerPoint</Application>
  <PresentationFormat>Widescreen</PresentationFormat>
  <Paragraphs>99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DepCentury Old Style</vt:lpstr>
      <vt:lpstr>Open Sans</vt:lpstr>
      <vt:lpstr>Office-tema</vt:lpstr>
      <vt:lpstr>PowerPoint Presentation</vt:lpstr>
      <vt:lpstr>PowerPoint Presentation</vt:lpstr>
      <vt:lpstr>Mannsutvalgets mandat - utdrag</vt:lpstr>
      <vt:lpstr>Ulike temaer/arenaer</vt:lpstr>
      <vt:lpstr>Formålet med utredningen er tredelt:</vt:lpstr>
      <vt:lpstr>Rammer for arbeidet</vt:lpstr>
      <vt:lpstr>Menn og likestilling</vt:lpstr>
      <vt:lpstr>Hvorfor har vi havnet her?</vt:lpstr>
      <vt:lpstr>Hva er likestilling?</vt:lpstr>
      <vt:lpstr>Eksempel</vt:lpstr>
      <vt:lpstr>Er dette et mannsproblem eller er problemet barrierene? </vt:lpstr>
      <vt:lpstr>Eksempel –arbeid mot trakassering og seksuell trakassering - Fellesforbundet  </vt:lpstr>
      <vt:lpstr>Hvordan fikk vi til dette?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Claus Jervell</dc:creator>
  <cp:lastModifiedBy>Marthe Amundsen</cp:lastModifiedBy>
  <cp:revision>12</cp:revision>
  <cp:lastPrinted>2023-03-01T08:05:58Z</cp:lastPrinted>
  <dcterms:created xsi:type="dcterms:W3CDTF">2023-01-19T12:50:03Z</dcterms:created>
  <dcterms:modified xsi:type="dcterms:W3CDTF">2023-06-20T09:30:34Z</dcterms:modified>
</cp:coreProperties>
</file>