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3" r:id="rId1"/>
  </p:sldMasterIdLst>
  <p:notesMasterIdLst>
    <p:notesMasterId r:id="rId26"/>
  </p:notesMasterIdLst>
  <p:sldIdLst>
    <p:sldId id="256" r:id="rId2"/>
    <p:sldId id="609" r:id="rId3"/>
    <p:sldId id="258" r:id="rId4"/>
    <p:sldId id="259" r:id="rId5"/>
    <p:sldId id="614" r:id="rId6"/>
    <p:sldId id="608" r:id="rId7"/>
    <p:sldId id="582" r:id="rId8"/>
    <p:sldId id="584" r:id="rId9"/>
    <p:sldId id="263" r:id="rId10"/>
    <p:sldId id="597" r:id="rId11"/>
    <p:sldId id="605" r:id="rId12"/>
    <p:sldId id="606" r:id="rId13"/>
    <p:sldId id="264" r:id="rId14"/>
    <p:sldId id="270" r:id="rId15"/>
    <p:sldId id="269" r:id="rId16"/>
    <p:sldId id="268" r:id="rId17"/>
    <p:sldId id="607" r:id="rId18"/>
    <p:sldId id="333" r:id="rId19"/>
    <p:sldId id="598" r:id="rId20"/>
    <p:sldId id="599" r:id="rId21"/>
    <p:sldId id="601" r:id="rId22"/>
    <p:sldId id="328" r:id="rId23"/>
    <p:sldId id="603" r:id="rId24"/>
    <p:sldId id="61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80"/>
    <p:restoredTop sz="65271" autoAdjust="0"/>
  </p:normalViewPr>
  <p:slideViewPr>
    <p:cSldViewPr snapToGrid="0" snapToObjects="1">
      <p:cViewPr varScale="1">
        <p:scale>
          <a:sx n="52" d="100"/>
          <a:sy n="52" d="100"/>
        </p:scale>
        <p:origin x="1664"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87361044311737E-2"/>
          <c:y val="2.1440577234712675E-2"/>
          <c:w val="0.91638889887119046"/>
          <c:h val="0.8502471611965674"/>
        </c:manualLayout>
      </c:layout>
      <c:barChart>
        <c:barDir val="col"/>
        <c:grouping val="clustered"/>
        <c:varyColors val="0"/>
        <c:ser>
          <c:idx val="0"/>
          <c:order val="0"/>
          <c:tx>
            <c:strRef>
              <c:f>Sheet1!$B$1</c:f>
              <c:strCache>
                <c:ptCount val="1"/>
                <c:pt idx="0">
                  <c:v>Menn</c:v>
                </c:pt>
              </c:strCache>
            </c:strRef>
          </c:tx>
          <c:spPr>
            <a:solidFill>
              <a:schemeClr val="accent1"/>
            </a:solidFill>
            <a:ln>
              <a:noFill/>
            </a:ln>
            <a:effectLst/>
          </c:spPr>
          <c:invertIfNegative val="0"/>
          <c:cat>
            <c:strRef>
              <c:f>Sheet1!$A$2:$A$3</c:f>
              <c:strCache>
                <c:ptCount val="2"/>
                <c:pt idx="0">
                  <c:v>Opplevd negativ akademisk behandling</c:v>
                </c:pt>
                <c:pt idx="1">
                  <c:v>Opplevd negativ sosial behandling</c:v>
                </c:pt>
              </c:strCache>
            </c:strRef>
          </c:cat>
          <c:val>
            <c:numRef>
              <c:f>Sheet1!$B$2:$B$3</c:f>
              <c:numCache>
                <c:formatCode>General</c:formatCode>
                <c:ptCount val="2"/>
                <c:pt idx="0">
                  <c:v>10</c:v>
                </c:pt>
                <c:pt idx="1">
                  <c:v>9</c:v>
                </c:pt>
              </c:numCache>
            </c:numRef>
          </c:val>
          <c:extLst>
            <c:ext xmlns:c16="http://schemas.microsoft.com/office/drawing/2014/chart" uri="{C3380CC4-5D6E-409C-BE32-E72D297353CC}">
              <c16:uniqueId val="{00000000-9BB0-6341-9085-A17B95FDC0C4}"/>
            </c:ext>
          </c:extLst>
        </c:ser>
        <c:ser>
          <c:idx val="1"/>
          <c:order val="1"/>
          <c:tx>
            <c:strRef>
              <c:f>Sheet1!$C$1</c:f>
              <c:strCache>
                <c:ptCount val="1"/>
                <c:pt idx="0">
                  <c:v>Kvinner</c:v>
                </c:pt>
              </c:strCache>
            </c:strRef>
          </c:tx>
          <c:spPr>
            <a:solidFill>
              <a:schemeClr val="accent2"/>
            </a:solidFill>
            <a:ln>
              <a:noFill/>
            </a:ln>
            <a:effectLst/>
          </c:spPr>
          <c:invertIfNegative val="0"/>
          <c:cat>
            <c:strRef>
              <c:f>Sheet1!$A$2:$A$3</c:f>
              <c:strCache>
                <c:ptCount val="2"/>
                <c:pt idx="0">
                  <c:v>Opplevd negativ akademisk behandling</c:v>
                </c:pt>
                <c:pt idx="1">
                  <c:v>Opplevd negativ sosial behandling</c:v>
                </c:pt>
              </c:strCache>
            </c:strRef>
          </c:cat>
          <c:val>
            <c:numRef>
              <c:f>Sheet1!$C$2:$C$3</c:f>
              <c:numCache>
                <c:formatCode>General</c:formatCode>
                <c:ptCount val="2"/>
                <c:pt idx="0">
                  <c:v>16</c:v>
                </c:pt>
                <c:pt idx="1">
                  <c:v>28</c:v>
                </c:pt>
              </c:numCache>
            </c:numRef>
          </c:val>
          <c:extLst>
            <c:ext xmlns:c16="http://schemas.microsoft.com/office/drawing/2014/chart" uri="{C3380CC4-5D6E-409C-BE32-E72D297353CC}">
              <c16:uniqueId val="{00000001-9BB0-6341-9085-A17B95FDC0C4}"/>
            </c:ext>
          </c:extLst>
        </c:ser>
        <c:dLbls>
          <c:showLegendKey val="0"/>
          <c:showVal val="0"/>
          <c:showCatName val="0"/>
          <c:showSerName val="0"/>
          <c:showPercent val="0"/>
          <c:showBubbleSize val="0"/>
        </c:dLbls>
        <c:gapWidth val="219"/>
        <c:overlap val="-27"/>
        <c:axId val="797388080"/>
        <c:axId val="797388464"/>
      </c:barChart>
      <c:catAx>
        <c:axId val="79738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797388464"/>
        <c:crosses val="autoZero"/>
        <c:auto val="1"/>
        <c:lblAlgn val="ctr"/>
        <c:lblOffset val="100"/>
        <c:noMultiLvlLbl val="0"/>
      </c:catAx>
      <c:valAx>
        <c:axId val="79738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79738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Menn</c:v>
                </c:pt>
              </c:strCache>
            </c:strRef>
          </c:tx>
          <c:spPr>
            <a:solidFill>
              <a:schemeClr val="accent1"/>
            </a:solidFill>
            <a:ln>
              <a:noFill/>
            </a:ln>
            <a:effectLst/>
          </c:spPr>
          <c:invertIfNegative val="0"/>
          <c:cat>
            <c:strRef>
              <c:f>Sheet1!$A$2:$A$5</c:f>
              <c:strCache>
                <c:ptCount val="4"/>
                <c:pt idx="0">
                  <c:v>Blir konstant vudert/gransket</c:v>
                </c:pt>
                <c:pt idx="1">
                  <c:v>Må jobbe hardere enn kollegene for å bli vurdert som en legitim forsker</c:v>
                </c:pt>
                <c:pt idx="2">
                  <c:v>Profesjonell isolasjon har påvirket min karriere negativt</c:v>
                </c:pt>
                <c:pt idx="3">
                  <c:v>Kulturen på enheten er støttende</c:v>
                </c:pt>
              </c:strCache>
            </c:strRef>
          </c:cat>
          <c:val>
            <c:numRef>
              <c:f>Sheet1!$B$2:$B$5</c:f>
              <c:numCache>
                <c:formatCode>General</c:formatCode>
                <c:ptCount val="4"/>
                <c:pt idx="0">
                  <c:v>11</c:v>
                </c:pt>
                <c:pt idx="1">
                  <c:v>15</c:v>
                </c:pt>
                <c:pt idx="2">
                  <c:v>16</c:v>
                </c:pt>
                <c:pt idx="3">
                  <c:v>16</c:v>
                </c:pt>
              </c:numCache>
            </c:numRef>
          </c:val>
          <c:extLst>
            <c:ext xmlns:c16="http://schemas.microsoft.com/office/drawing/2014/chart" uri="{C3380CC4-5D6E-409C-BE32-E72D297353CC}">
              <c16:uniqueId val="{00000000-EBA0-5040-A1D5-2695D03AF5FE}"/>
            </c:ext>
          </c:extLst>
        </c:ser>
        <c:ser>
          <c:idx val="1"/>
          <c:order val="1"/>
          <c:tx>
            <c:strRef>
              <c:f>Sheet1!$C$1</c:f>
              <c:strCache>
                <c:ptCount val="1"/>
                <c:pt idx="0">
                  <c:v>Kvinner</c:v>
                </c:pt>
              </c:strCache>
            </c:strRef>
          </c:tx>
          <c:spPr>
            <a:solidFill>
              <a:schemeClr val="accent2"/>
            </a:solidFill>
            <a:ln>
              <a:noFill/>
            </a:ln>
            <a:effectLst/>
          </c:spPr>
          <c:invertIfNegative val="0"/>
          <c:cat>
            <c:strRef>
              <c:f>Sheet1!$A$2:$A$5</c:f>
              <c:strCache>
                <c:ptCount val="4"/>
                <c:pt idx="0">
                  <c:v>Blir konstant vudert/gransket</c:v>
                </c:pt>
                <c:pt idx="1">
                  <c:v>Må jobbe hardere enn kollegene for å bli vurdert som en legitim forsker</c:v>
                </c:pt>
                <c:pt idx="2">
                  <c:v>Profesjonell isolasjon har påvirket min karriere negativt</c:v>
                </c:pt>
                <c:pt idx="3">
                  <c:v>Kulturen på enheten er støttende</c:v>
                </c:pt>
              </c:strCache>
            </c:strRef>
          </c:cat>
          <c:val>
            <c:numRef>
              <c:f>Sheet1!$C$2:$C$5</c:f>
              <c:numCache>
                <c:formatCode>General</c:formatCode>
                <c:ptCount val="4"/>
                <c:pt idx="0">
                  <c:v>22</c:v>
                </c:pt>
                <c:pt idx="1">
                  <c:v>24</c:v>
                </c:pt>
                <c:pt idx="2">
                  <c:v>22</c:v>
                </c:pt>
                <c:pt idx="3">
                  <c:v>10</c:v>
                </c:pt>
              </c:numCache>
            </c:numRef>
          </c:val>
          <c:extLst>
            <c:ext xmlns:c16="http://schemas.microsoft.com/office/drawing/2014/chart" uri="{C3380CC4-5D6E-409C-BE32-E72D297353CC}">
              <c16:uniqueId val="{00000001-EBA0-5040-A1D5-2695D03AF5FE}"/>
            </c:ext>
          </c:extLst>
        </c:ser>
        <c:dLbls>
          <c:showLegendKey val="0"/>
          <c:showVal val="0"/>
          <c:showCatName val="0"/>
          <c:showSerName val="0"/>
          <c:showPercent val="0"/>
          <c:showBubbleSize val="0"/>
        </c:dLbls>
        <c:gapWidth val="219"/>
        <c:overlap val="-27"/>
        <c:axId val="356937984"/>
        <c:axId val="356939664"/>
      </c:barChart>
      <c:catAx>
        <c:axId val="35693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56939664"/>
        <c:crosses val="autoZero"/>
        <c:auto val="1"/>
        <c:lblAlgn val="ctr"/>
        <c:lblOffset val="100"/>
        <c:noMultiLvlLbl val="0"/>
      </c:catAx>
      <c:valAx>
        <c:axId val="35693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56937984"/>
        <c:crosses val="autoZero"/>
        <c:crossBetween val="between"/>
      </c:valAx>
      <c:spPr>
        <a:noFill/>
        <a:ln>
          <a:noFill/>
        </a:ln>
        <a:effectLst/>
      </c:spPr>
    </c:plotArea>
    <c:legend>
      <c:legendPos val="b"/>
      <c:layout>
        <c:manualLayout>
          <c:xMode val="edge"/>
          <c:yMode val="edge"/>
          <c:x val="0.41281521957782752"/>
          <c:y val="0.91731512885119781"/>
          <c:w val="0.17436956084434493"/>
          <c:h val="8.268487114880221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95B89B-BD75-C041-995B-77AA4C3ECDA8}" type="doc">
      <dgm:prSet loTypeId="urn:microsoft.com/office/officeart/2005/8/layout/arrow1" loCatId="" qsTypeId="urn:microsoft.com/office/officeart/2005/8/quickstyle/simple1" qsCatId="simple" csTypeId="urn:microsoft.com/office/officeart/2005/8/colors/accent6_2" csCatId="accent6" phldr="1"/>
      <dgm:spPr/>
      <dgm:t>
        <a:bodyPr/>
        <a:lstStyle/>
        <a:p>
          <a:endParaRPr lang="sv-SE"/>
        </a:p>
      </dgm:t>
    </dgm:pt>
    <dgm:pt modelId="{D6404A1A-D3B0-4D49-B880-D01A305C8ADD}">
      <dgm:prSet phldrT="[Text]" custT="1"/>
      <dgm:spPr/>
      <dgm:t>
        <a:bodyPr/>
        <a:lstStyle/>
        <a:p>
          <a:r>
            <a:rPr lang="sv-SE" sz="1200" b="1" dirty="0"/>
            <a:t>INSTRUMENTALISME</a:t>
          </a:r>
        </a:p>
        <a:p>
          <a:r>
            <a:rPr lang="sv-SE" sz="1100" dirty="0"/>
            <a:t>Det som kan </a:t>
          </a:r>
          <a:r>
            <a:rPr lang="sv-SE" sz="1100" dirty="0" err="1"/>
            <a:t>måles</a:t>
          </a:r>
          <a:r>
            <a:rPr lang="sv-SE" sz="1100" dirty="0"/>
            <a:t> = det som er viktig</a:t>
          </a:r>
        </a:p>
        <a:p>
          <a:r>
            <a:rPr lang="sv-SE" sz="1100" dirty="0" err="1"/>
            <a:t>Fokuser</a:t>
          </a:r>
          <a:r>
            <a:rPr lang="sv-SE" sz="1100" dirty="0"/>
            <a:t> på den </a:t>
          </a:r>
          <a:r>
            <a:rPr lang="sv-SE" sz="1100" dirty="0" err="1"/>
            <a:t>enkelte</a:t>
          </a:r>
          <a:endParaRPr lang="sv-SE" sz="1100" dirty="0"/>
        </a:p>
        <a:p>
          <a:r>
            <a:rPr lang="sv-SE" sz="1100" dirty="0"/>
            <a:t>Den individuelle </a:t>
          </a:r>
          <a:r>
            <a:rPr lang="sv-SE" sz="1100" dirty="0" err="1"/>
            <a:t>karrieren</a:t>
          </a:r>
          <a:endParaRPr lang="sv-SE" sz="1100" dirty="0"/>
        </a:p>
        <a:p>
          <a:r>
            <a:rPr lang="sv-SE" sz="1100" dirty="0" err="1"/>
            <a:t>Konkurranse</a:t>
          </a:r>
          <a:endParaRPr lang="sv-SE" sz="1100" dirty="0"/>
        </a:p>
        <a:p>
          <a:r>
            <a:rPr lang="sv-SE" sz="1100" dirty="0"/>
            <a:t>Excellens – å </a:t>
          </a:r>
          <a:r>
            <a:rPr lang="sv-SE" sz="1100" dirty="0" err="1"/>
            <a:t>vinne</a:t>
          </a:r>
          <a:endParaRPr lang="sv-SE" sz="1100" dirty="0"/>
        </a:p>
        <a:p>
          <a:r>
            <a:rPr lang="sv-SE" sz="1100" dirty="0" err="1"/>
            <a:t>Tøft</a:t>
          </a:r>
          <a:r>
            <a:rPr lang="sv-SE" sz="1100" dirty="0"/>
            <a:t> </a:t>
          </a:r>
          <a:r>
            <a:rPr lang="sv-SE" sz="1100" dirty="0" err="1"/>
            <a:t>klima</a:t>
          </a:r>
          <a:endParaRPr lang="sv-SE" sz="1100" dirty="0"/>
        </a:p>
        <a:p>
          <a:r>
            <a:rPr lang="sv-SE" sz="1100" dirty="0" err="1"/>
            <a:t>Ikke</a:t>
          </a:r>
          <a:r>
            <a:rPr lang="sv-SE" sz="1100" dirty="0"/>
            <a:t> rom for </a:t>
          </a:r>
          <a:r>
            <a:rPr lang="sv-SE" sz="1100" dirty="0" err="1"/>
            <a:t>feil</a:t>
          </a:r>
          <a:endParaRPr lang="sv-SE" sz="1100" dirty="0"/>
        </a:p>
      </dgm:t>
    </dgm:pt>
    <dgm:pt modelId="{526AD8F9-0A0B-BC49-9FB1-90D39AAAA1D9}" type="parTrans" cxnId="{0E40BFAF-7CBD-004E-9CC2-F07AF1BA6F4E}">
      <dgm:prSet/>
      <dgm:spPr/>
      <dgm:t>
        <a:bodyPr/>
        <a:lstStyle/>
        <a:p>
          <a:endParaRPr lang="sv-SE"/>
        </a:p>
      </dgm:t>
    </dgm:pt>
    <dgm:pt modelId="{DBB274A8-E60C-1147-8C89-C6876D25752C}" type="sibTrans" cxnId="{0E40BFAF-7CBD-004E-9CC2-F07AF1BA6F4E}">
      <dgm:prSet/>
      <dgm:spPr/>
      <dgm:t>
        <a:bodyPr/>
        <a:lstStyle/>
        <a:p>
          <a:endParaRPr lang="sv-SE"/>
        </a:p>
      </dgm:t>
    </dgm:pt>
    <dgm:pt modelId="{7176C6BF-3CC2-D444-A104-B1A43C88DB67}">
      <dgm:prSet phldrT="[Text]" custT="1"/>
      <dgm:spPr/>
      <dgm:t>
        <a:bodyPr/>
        <a:lstStyle/>
        <a:p>
          <a:r>
            <a:rPr lang="sv-SE" sz="1200" b="1" dirty="0"/>
            <a:t>AKADEMISK MEDBORGERSKAP (CITIZENSHIP)</a:t>
          </a:r>
        </a:p>
        <a:p>
          <a:r>
            <a:rPr lang="sv-SE" sz="1100" dirty="0" err="1">
              <a:latin typeface="+mn-lt"/>
            </a:rPr>
            <a:t>Grunnlag</a:t>
          </a:r>
          <a:r>
            <a:rPr lang="sv-SE" sz="1100" dirty="0">
              <a:latin typeface="+mn-lt"/>
            </a:rPr>
            <a:t> i akademisk </a:t>
          </a:r>
          <a:r>
            <a:rPr lang="sv-SE" sz="1100" dirty="0" err="1">
              <a:latin typeface="+mn-lt"/>
            </a:rPr>
            <a:t>profesjonalisme</a:t>
          </a:r>
          <a:endParaRPr lang="sv-SE" sz="1100" dirty="0">
            <a:latin typeface="+mn-lt"/>
          </a:endParaRPr>
        </a:p>
        <a:p>
          <a:pPr rtl="0"/>
          <a:r>
            <a:rPr lang="sv-SE" sz="1100" dirty="0">
              <a:latin typeface="+mn-lt"/>
            </a:rPr>
            <a:t>Akademisk </a:t>
          </a:r>
          <a:r>
            <a:rPr lang="sv-SE" sz="1100" dirty="0" err="1">
              <a:latin typeface="+mn-lt"/>
            </a:rPr>
            <a:t>linjestyring</a:t>
          </a:r>
          <a:r>
            <a:rPr lang="sv-SE" sz="1100" dirty="0">
              <a:latin typeface="+mn-lt"/>
            </a:rPr>
            <a:t> </a:t>
          </a:r>
          <a:r>
            <a:rPr lang="sv-SE" sz="1100" dirty="0" err="1">
              <a:latin typeface="+mn-lt"/>
            </a:rPr>
            <a:t>og</a:t>
          </a:r>
          <a:r>
            <a:rPr lang="sv-SE" sz="1100" dirty="0">
              <a:latin typeface="+mn-lt"/>
            </a:rPr>
            <a:t>  akademisk kollegialitet</a:t>
          </a:r>
        </a:p>
        <a:p>
          <a:r>
            <a:rPr lang="sv-SE" sz="1100" dirty="0" err="1">
              <a:latin typeface="+mn-lt"/>
            </a:rPr>
            <a:t>Faglig</a:t>
          </a:r>
          <a:r>
            <a:rPr lang="sv-SE" sz="1100" dirty="0">
              <a:latin typeface="+mn-lt"/>
            </a:rPr>
            <a:t> </a:t>
          </a:r>
          <a:r>
            <a:rPr lang="sv-SE" sz="1100" dirty="0" err="1">
              <a:latin typeface="+mn-lt"/>
            </a:rPr>
            <a:t>omdømme</a:t>
          </a:r>
          <a:r>
            <a:rPr lang="sv-SE" sz="1100" dirty="0">
              <a:latin typeface="+mn-lt"/>
            </a:rPr>
            <a:t> </a:t>
          </a:r>
          <a:r>
            <a:rPr lang="sv-SE" sz="1100" dirty="0" err="1">
              <a:latin typeface="+mn-lt"/>
            </a:rPr>
            <a:t>og</a:t>
          </a:r>
          <a:r>
            <a:rPr lang="sv-SE" sz="1100" dirty="0">
              <a:latin typeface="+mn-lt"/>
            </a:rPr>
            <a:t> </a:t>
          </a:r>
          <a:r>
            <a:rPr lang="sv-SE" sz="1100" dirty="0" err="1">
              <a:latin typeface="+mn-lt"/>
            </a:rPr>
            <a:t>faglig</a:t>
          </a:r>
          <a:r>
            <a:rPr lang="sv-SE" sz="1100" dirty="0">
              <a:latin typeface="+mn-lt"/>
            </a:rPr>
            <a:t> evaluering</a:t>
          </a:r>
        </a:p>
        <a:p>
          <a:r>
            <a:rPr lang="sv-SE" sz="1100" dirty="0" err="1">
              <a:latin typeface="+mn-lt"/>
            </a:rPr>
            <a:t>Sosialt</a:t>
          </a:r>
          <a:r>
            <a:rPr lang="sv-SE" sz="1100" dirty="0">
              <a:latin typeface="+mn-lt"/>
            </a:rPr>
            <a:t> </a:t>
          </a:r>
          <a:r>
            <a:rPr lang="sv-SE" sz="1100" dirty="0" err="1">
              <a:latin typeface="+mn-lt"/>
            </a:rPr>
            <a:t>og</a:t>
          </a:r>
          <a:r>
            <a:rPr lang="sv-SE" sz="1100" dirty="0">
              <a:latin typeface="+mn-lt"/>
            </a:rPr>
            <a:t> kollektivt ansvar: </a:t>
          </a:r>
          <a:r>
            <a:rPr lang="sv-SE" sz="1100" dirty="0" err="1">
              <a:latin typeface="+mn-lt"/>
            </a:rPr>
            <a:t>med-lederskap</a:t>
          </a:r>
          <a:endParaRPr lang="sv-SE" sz="1100" dirty="0">
            <a:latin typeface="+mn-lt"/>
          </a:endParaRPr>
        </a:p>
        <a:p>
          <a:r>
            <a:rPr lang="sv-SE" sz="1100" dirty="0">
              <a:latin typeface="+mn-lt"/>
            </a:rPr>
            <a:t>Kollegial granskning </a:t>
          </a:r>
          <a:r>
            <a:rPr lang="sv-SE" sz="1100" dirty="0" err="1">
              <a:latin typeface="+mn-lt"/>
            </a:rPr>
            <a:t>og</a:t>
          </a:r>
          <a:r>
            <a:rPr lang="sv-SE" sz="1100" dirty="0">
              <a:latin typeface="+mn-lt"/>
            </a:rPr>
            <a:t> kollegial evaluering</a:t>
          </a:r>
        </a:p>
      </dgm:t>
    </dgm:pt>
    <dgm:pt modelId="{05989311-5F0C-E049-84DE-C1408AFAA11F}" type="parTrans" cxnId="{321B5110-D088-7B43-84EA-7F9F15E02038}">
      <dgm:prSet/>
      <dgm:spPr/>
      <dgm:t>
        <a:bodyPr/>
        <a:lstStyle/>
        <a:p>
          <a:endParaRPr lang="sv-SE"/>
        </a:p>
      </dgm:t>
    </dgm:pt>
    <dgm:pt modelId="{04AB5AB7-ADBB-D24B-9475-793197A80327}" type="sibTrans" cxnId="{321B5110-D088-7B43-84EA-7F9F15E02038}">
      <dgm:prSet/>
      <dgm:spPr/>
      <dgm:t>
        <a:bodyPr/>
        <a:lstStyle/>
        <a:p>
          <a:endParaRPr lang="sv-SE"/>
        </a:p>
      </dgm:t>
    </dgm:pt>
    <dgm:pt modelId="{96600D37-0B48-4599-9580-46B287F9347C}" type="pres">
      <dgm:prSet presAssocID="{9E95B89B-BD75-C041-995B-77AA4C3ECDA8}" presName="cycle" presStyleCnt="0">
        <dgm:presLayoutVars>
          <dgm:dir/>
          <dgm:resizeHandles val="exact"/>
        </dgm:presLayoutVars>
      </dgm:prSet>
      <dgm:spPr/>
    </dgm:pt>
    <dgm:pt modelId="{B9E3FC2A-D974-489C-A6F8-0602AC596980}" type="pres">
      <dgm:prSet presAssocID="{D6404A1A-D3B0-4D49-B880-D01A305C8ADD}" presName="arrow" presStyleLbl="node1" presStyleIdx="0" presStyleCnt="2" custScaleX="113610" custScaleY="107275" custRadScaleRad="102636" custRadScaleInc="-10538">
        <dgm:presLayoutVars>
          <dgm:bulletEnabled val="1"/>
        </dgm:presLayoutVars>
      </dgm:prSet>
      <dgm:spPr/>
    </dgm:pt>
    <dgm:pt modelId="{2C0EA763-27AD-4C8B-BA2E-1ADE5D6944C4}" type="pres">
      <dgm:prSet presAssocID="{7176C6BF-3CC2-D444-A104-B1A43C88DB67}" presName="arrow" presStyleLbl="node1" presStyleIdx="1" presStyleCnt="2" custScaleX="116366" custScaleY="107545">
        <dgm:presLayoutVars>
          <dgm:bulletEnabled val="1"/>
        </dgm:presLayoutVars>
      </dgm:prSet>
      <dgm:spPr/>
    </dgm:pt>
  </dgm:ptLst>
  <dgm:cxnLst>
    <dgm:cxn modelId="{321B5110-D088-7B43-84EA-7F9F15E02038}" srcId="{9E95B89B-BD75-C041-995B-77AA4C3ECDA8}" destId="{7176C6BF-3CC2-D444-A104-B1A43C88DB67}" srcOrd="1" destOrd="0" parTransId="{05989311-5F0C-E049-84DE-C1408AFAA11F}" sibTransId="{04AB5AB7-ADBB-D24B-9475-793197A80327}"/>
    <dgm:cxn modelId="{C1C0D720-0A0F-464D-9D95-9B5AA979223D}" type="presOf" srcId="{9E95B89B-BD75-C041-995B-77AA4C3ECDA8}" destId="{96600D37-0B48-4599-9580-46B287F9347C}" srcOrd="0" destOrd="0" presId="urn:microsoft.com/office/officeart/2005/8/layout/arrow1"/>
    <dgm:cxn modelId="{F7849568-9108-45AF-98F3-BE1B653B4D2A}" type="presOf" srcId="{D6404A1A-D3B0-4D49-B880-D01A305C8ADD}" destId="{B9E3FC2A-D974-489C-A6F8-0602AC596980}" srcOrd="0" destOrd="0" presId="urn:microsoft.com/office/officeart/2005/8/layout/arrow1"/>
    <dgm:cxn modelId="{D39ED755-CD55-4459-B086-90B8194B7CD8}" type="presOf" srcId="{7176C6BF-3CC2-D444-A104-B1A43C88DB67}" destId="{2C0EA763-27AD-4C8B-BA2E-1ADE5D6944C4}" srcOrd="0" destOrd="0" presId="urn:microsoft.com/office/officeart/2005/8/layout/arrow1"/>
    <dgm:cxn modelId="{0E40BFAF-7CBD-004E-9CC2-F07AF1BA6F4E}" srcId="{9E95B89B-BD75-C041-995B-77AA4C3ECDA8}" destId="{D6404A1A-D3B0-4D49-B880-D01A305C8ADD}" srcOrd="0" destOrd="0" parTransId="{526AD8F9-0A0B-BC49-9FB1-90D39AAAA1D9}" sibTransId="{DBB274A8-E60C-1147-8C89-C6876D25752C}"/>
    <dgm:cxn modelId="{7ED038B9-6A9D-43DA-943B-9252E076AEA2}" type="presParOf" srcId="{96600D37-0B48-4599-9580-46B287F9347C}" destId="{B9E3FC2A-D974-489C-A6F8-0602AC596980}" srcOrd="0" destOrd="0" presId="urn:microsoft.com/office/officeart/2005/8/layout/arrow1"/>
    <dgm:cxn modelId="{DAC6C2B3-BF10-4154-BAF9-D72746A79EF0}" type="presParOf" srcId="{96600D37-0B48-4599-9580-46B287F9347C}" destId="{2C0EA763-27AD-4C8B-BA2E-1ADE5D6944C4}"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49FD78-5A7C-5740-B0B6-F39E5DDC7EC1}"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2D3272D3-72D8-B34C-9DA3-4089E6C3D883}">
      <dgm:prSet phldrT="[Text]" custT="1"/>
      <dgm:spPr/>
      <dgm:t>
        <a:bodyPr/>
        <a:lstStyle/>
        <a:p>
          <a:r>
            <a:rPr lang="en-US" sz="1800" dirty="0" err="1">
              <a:solidFill>
                <a:schemeClr val="tx1"/>
              </a:solidFill>
            </a:rPr>
            <a:t>Menn</a:t>
          </a:r>
          <a:endParaRPr lang="en-US" sz="1800" dirty="0">
            <a:solidFill>
              <a:schemeClr val="tx1"/>
            </a:solidFill>
          </a:endParaRPr>
        </a:p>
      </dgm:t>
    </dgm:pt>
    <dgm:pt modelId="{46015A1B-445C-A247-9B54-CE33C098CD48}" type="parTrans" cxnId="{28BEB17C-38D4-304B-9172-FB6028C4680B}">
      <dgm:prSet/>
      <dgm:spPr/>
      <dgm:t>
        <a:bodyPr/>
        <a:lstStyle/>
        <a:p>
          <a:endParaRPr lang="en-US"/>
        </a:p>
      </dgm:t>
    </dgm:pt>
    <dgm:pt modelId="{8F330865-A54F-774B-80D8-3300D3C6A9FE}" type="sibTrans" cxnId="{28BEB17C-38D4-304B-9172-FB6028C4680B}">
      <dgm:prSet/>
      <dgm:spPr/>
      <dgm:t>
        <a:bodyPr/>
        <a:lstStyle/>
        <a:p>
          <a:endParaRPr lang="en-US"/>
        </a:p>
      </dgm:t>
    </dgm:pt>
    <dgm:pt modelId="{F7535056-7BD6-A14A-B8FF-685F77B26D76}">
      <dgm:prSet phldrT="[Text]"/>
      <dgm:spPr/>
      <dgm:t>
        <a:bodyPr/>
        <a:lstStyle/>
        <a:p>
          <a:r>
            <a:rPr lang="en-US" dirty="0" err="1">
              <a:solidFill>
                <a:schemeClr val="tx1"/>
              </a:solidFill>
            </a:rPr>
            <a:t>Konkurrense</a:t>
          </a:r>
          <a:endParaRPr lang="en-US" dirty="0">
            <a:solidFill>
              <a:schemeClr val="tx1"/>
            </a:solidFill>
          </a:endParaRPr>
        </a:p>
      </dgm:t>
    </dgm:pt>
    <dgm:pt modelId="{6F68A4BD-9A57-6E43-82D4-4C6286A8A97B}" type="parTrans" cxnId="{FC19F592-A2AF-B845-B372-FE36AE8A2444}">
      <dgm:prSet/>
      <dgm:spPr/>
      <dgm:t>
        <a:bodyPr/>
        <a:lstStyle/>
        <a:p>
          <a:endParaRPr lang="en-US"/>
        </a:p>
      </dgm:t>
    </dgm:pt>
    <dgm:pt modelId="{B2E056FC-EB95-B84F-9677-0E3AEC907343}" type="sibTrans" cxnId="{FC19F592-A2AF-B845-B372-FE36AE8A2444}">
      <dgm:prSet/>
      <dgm:spPr/>
      <dgm:t>
        <a:bodyPr/>
        <a:lstStyle/>
        <a:p>
          <a:endParaRPr lang="en-US"/>
        </a:p>
      </dgm:t>
    </dgm:pt>
    <dgm:pt modelId="{66EBA1C2-EC02-8647-8D13-738CF57C2B4A}">
      <dgm:prSet phldrT="[Text]"/>
      <dgm:spPr/>
      <dgm:t>
        <a:bodyPr/>
        <a:lstStyle/>
        <a:p>
          <a:r>
            <a:rPr lang="en-US" dirty="0" err="1">
              <a:solidFill>
                <a:schemeClr val="tx1"/>
              </a:solidFill>
            </a:rPr>
            <a:t>Måling</a:t>
          </a:r>
          <a:endParaRPr lang="en-US" dirty="0">
            <a:solidFill>
              <a:schemeClr val="tx1"/>
            </a:solidFill>
          </a:endParaRPr>
        </a:p>
      </dgm:t>
    </dgm:pt>
    <dgm:pt modelId="{7D98AB6A-A17B-494A-8CCA-C0ED97445F64}" type="parTrans" cxnId="{05A26E57-D0BE-2A47-B67D-91CC263B8119}">
      <dgm:prSet/>
      <dgm:spPr/>
      <dgm:t>
        <a:bodyPr/>
        <a:lstStyle/>
        <a:p>
          <a:endParaRPr lang="en-US"/>
        </a:p>
      </dgm:t>
    </dgm:pt>
    <dgm:pt modelId="{992416A7-5877-DD4B-9023-F726DE282696}" type="sibTrans" cxnId="{05A26E57-D0BE-2A47-B67D-91CC263B8119}">
      <dgm:prSet/>
      <dgm:spPr/>
      <dgm:t>
        <a:bodyPr/>
        <a:lstStyle/>
        <a:p>
          <a:endParaRPr lang="en-US"/>
        </a:p>
      </dgm:t>
    </dgm:pt>
    <dgm:pt modelId="{0EFD319A-62A2-8948-B3CE-69AECEBC482D}">
      <dgm:prSet phldrT="[Text]" custT="1"/>
      <dgm:spPr/>
      <dgm:t>
        <a:bodyPr/>
        <a:lstStyle/>
        <a:p>
          <a:r>
            <a:rPr lang="en-US" sz="1400" dirty="0" err="1">
              <a:solidFill>
                <a:schemeClr val="tx1"/>
              </a:solidFill>
            </a:rPr>
            <a:t>Karriere-forventninger</a:t>
          </a:r>
          <a:endParaRPr lang="en-US" sz="1400" dirty="0">
            <a:solidFill>
              <a:schemeClr val="tx1"/>
            </a:solidFill>
          </a:endParaRPr>
        </a:p>
      </dgm:t>
    </dgm:pt>
    <dgm:pt modelId="{F6745B42-0911-474D-87C3-CB342E6ADE4B}" type="parTrans" cxnId="{D39AD3CD-9407-1846-81B4-E888693EF98A}">
      <dgm:prSet/>
      <dgm:spPr/>
      <dgm:t>
        <a:bodyPr/>
        <a:lstStyle/>
        <a:p>
          <a:endParaRPr lang="en-US"/>
        </a:p>
      </dgm:t>
    </dgm:pt>
    <dgm:pt modelId="{A90599DB-F8CF-D548-9F34-46E72B481955}" type="sibTrans" cxnId="{D39AD3CD-9407-1846-81B4-E888693EF98A}">
      <dgm:prSet/>
      <dgm:spPr/>
      <dgm:t>
        <a:bodyPr/>
        <a:lstStyle/>
        <a:p>
          <a:endParaRPr lang="en-US"/>
        </a:p>
      </dgm:t>
    </dgm:pt>
    <dgm:pt modelId="{4FAE8854-84E9-9A4C-9A2F-D2CD3DEA4645}" type="pres">
      <dgm:prSet presAssocID="{6449FD78-5A7C-5740-B0B6-F39E5DDC7EC1}" presName="cycle" presStyleCnt="0">
        <dgm:presLayoutVars>
          <dgm:chMax val="1"/>
          <dgm:dir/>
          <dgm:animLvl val="ctr"/>
          <dgm:resizeHandles val="exact"/>
        </dgm:presLayoutVars>
      </dgm:prSet>
      <dgm:spPr/>
    </dgm:pt>
    <dgm:pt modelId="{72C1458D-BF36-B84E-AD66-9C37B16F496E}" type="pres">
      <dgm:prSet presAssocID="{2D3272D3-72D8-B34C-9DA3-4089E6C3D883}" presName="centerShape" presStyleLbl="node0" presStyleIdx="0" presStyleCnt="1"/>
      <dgm:spPr/>
    </dgm:pt>
    <dgm:pt modelId="{6635CA51-919C-FE4D-95F0-A8423CEF1EB8}" type="pres">
      <dgm:prSet presAssocID="{6F68A4BD-9A57-6E43-82D4-4C6286A8A97B}" presName="parTrans" presStyleLbl="bgSibTrans2D1" presStyleIdx="0" presStyleCnt="3"/>
      <dgm:spPr/>
    </dgm:pt>
    <dgm:pt modelId="{182A4050-5B13-1342-A0C2-B88E87F78C95}" type="pres">
      <dgm:prSet presAssocID="{F7535056-7BD6-A14A-B8FF-685F77B26D76}" presName="node" presStyleLbl="node1" presStyleIdx="0" presStyleCnt="3">
        <dgm:presLayoutVars>
          <dgm:bulletEnabled val="1"/>
        </dgm:presLayoutVars>
      </dgm:prSet>
      <dgm:spPr/>
    </dgm:pt>
    <dgm:pt modelId="{7F4094AB-33D3-6D45-B655-7830CA4AB4D8}" type="pres">
      <dgm:prSet presAssocID="{7D98AB6A-A17B-494A-8CCA-C0ED97445F64}" presName="parTrans" presStyleLbl="bgSibTrans2D1" presStyleIdx="1" presStyleCnt="3"/>
      <dgm:spPr/>
    </dgm:pt>
    <dgm:pt modelId="{FABD09C1-3EAE-E24C-B377-B92E3CDDAAA6}" type="pres">
      <dgm:prSet presAssocID="{66EBA1C2-EC02-8647-8D13-738CF57C2B4A}" presName="node" presStyleLbl="node1" presStyleIdx="1" presStyleCnt="3">
        <dgm:presLayoutVars>
          <dgm:bulletEnabled val="1"/>
        </dgm:presLayoutVars>
      </dgm:prSet>
      <dgm:spPr/>
    </dgm:pt>
    <dgm:pt modelId="{4D32C1CE-A53D-D74D-A040-0A910E2B6D07}" type="pres">
      <dgm:prSet presAssocID="{F6745B42-0911-474D-87C3-CB342E6ADE4B}" presName="parTrans" presStyleLbl="bgSibTrans2D1" presStyleIdx="2" presStyleCnt="3"/>
      <dgm:spPr/>
    </dgm:pt>
    <dgm:pt modelId="{4692F508-7402-8646-B2D3-A5B67C0C239B}" type="pres">
      <dgm:prSet presAssocID="{0EFD319A-62A2-8948-B3CE-69AECEBC482D}" presName="node" presStyleLbl="node1" presStyleIdx="2" presStyleCnt="3">
        <dgm:presLayoutVars>
          <dgm:bulletEnabled val="1"/>
        </dgm:presLayoutVars>
      </dgm:prSet>
      <dgm:spPr/>
    </dgm:pt>
  </dgm:ptLst>
  <dgm:cxnLst>
    <dgm:cxn modelId="{8CEFCE08-BEBE-5048-81AF-E525495FAEE7}" type="presOf" srcId="{6449FD78-5A7C-5740-B0B6-F39E5DDC7EC1}" destId="{4FAE8854-84E9-9A4C-9A2F-D2CD3DEA4645}" srcOrd="0" destOrd="0" presId="urn:microsoft.com/office/officeart/2005/8/layout/radial4"/>
    <dgm:cxn modelId="{05A26E57-D0BE-2A47-B67D-91CC263B8119}" srcId="{2D3272D3-72D8-B34C-9DA3-4089E6C3D883}" destId="{66EBA1C2-EC02-8647-8D13-738CF57C2B4A}" srcOrd="1" destOrd="0" parTransId="{7D98AB6A-A17B-494A-8CCA-C0ED97445F64}" sibTransId="{992416A7-5877-DD4B-9023-F726DE282696}"/>
    <dgm:cxn modelId="{28BEB17C-38D4-304B-9172-FB6028C4680B}" srcId="{6449FD78-5A7C-5740-B0B6-F39E5DDC7EC1}" destId="{2D3272D3-72D8-B34C-9DA3-4089E6C3D883}" srcOrd="0" destOrd="0" parTransId="{46015A1B-445C-A247-9B54-CE33C098CD48}" sibTransId="{8F330865-A54F-774B-80D8-3300D3C6A9FE}"/>
    <dgm:cxn modelId="{FC19F592-A2AF-B845-B372-FE36AE8A2444}" srcId="{2D3272D3-72D8-B34C-9DA3-4089E6C3D883}" destId="{F7535056-7BD6-A14A-B8FF-685F77B26D76}" srcOrd="0" destOrd="0" parTransId="{6F68A4BD-9A57-6E43-82D4-4C6286A8A97B}" sibTransId="{B2E056FC-EB95-B84F-9677-0E3AEC907343}"/>
    <dgm:cxn modelId="{0903939F-507F-9346-94C9-D3BAD1337300}" type="presOf" srcId="{7D98AB6A-A17B-494A-8CCA-C0ED97445F64}" destId="{7F4094AB-33D3-6D45-B655-7830CA4AB4D8}" srcOrd="0" destOrd="0" presId="urn:microsoft.com/office/officeart/2005/8/layout/radial4"/>
    <dgm:cxn modelId="{AE9496B1-1656-0B4A-8BAB-A4EE5B0CC6A9}" type="presOf" srcId="{0EFD319A-62A2-8948-B3CE-69AECEBC482D}" destId="{4692F508-7402-8646-B2D3-A5B67C0C239B}" srcOrd="0" destOrd="0" presId="urn:microsoft.com/office/officeart/2005/8/layout/radial4"/>
    <dgm:cxn modelId="{6FC356B4-2C52-7F47-AF29-9A4310F416F9}" type="presOf" srcId="{66EBA1C2-EC02-8647-8D13-738CF57C2B4A}" destId="{FABD09C1-3EAE-E24C-B377-B92E3CDDAAA6}" srcOrd="0" destOrd="0" presId="urn:microsoft.com/office/officeart/2005/8/layout/radial4"/>
    <dgm:cxn modelId="{1690C0BE-697A-2643-A055-79F98D64B5BD}" type="presOf" srcId="{2D3272D3-72D8-B34C-9DA3-4089E6C3D883}" destId="{72C1458D-BF36-B84E-AD66-9C37B16F496E}" srcOrd="0" destOrd="0" presId="urn:microsoft.com/office/officeart/2005/8/layout/radial4"/>
    <dgm:cxn modelId="{D39AD3CD-9407-1846-81B4-E888693EF98A}" srcId="{2D3272D3-72D8-B34C-9DA3-4089E6C3D883}" destId="{0EFD319A-62A2-8948-B3CE-69AECEBC482D}" srcOrd="2" destOrd="0" parTransId="{F6745B42-0911-474D-87C3-CB342E6ADE4B}" sibTransId="{A90599DB-F8CF-D548-9F34-46E72B481955}"/>
    <dgm:cxn modelId="{D1ED1EF1-3C21-3F40-85FC-1017DF932A8F}" type="presOf" srcId="{F7535056-7BD6-A14A-B8FF-685F77B26D76}" destId="{182A4050-5B13-1342-A0C2-B88E87F78C95}" srcOrd="0" destOrd="0" presId="urn:microsoft.com/office/officeart/2005/8/layout/radial4"/>
    <dgm:cxn modelId="{A65A57F2-5341-134F-935B-4F155417C23C}" type="presOf" srcId="{6F68A4BD-9A57-6E43-82D4-4C6286A8A97B}" destId="{6635CA51-919C-FE4D-95F0-A8423CEF1EB8}" srcOrd="0" destOrd="0" presId="urn:microsoft.com/office/officeart/2005/8/layout/radial4"/>
    <dgm:cxn modelId="{A2D974F6-9D4F-3A41-AF64-D0768CDEAE0E}" type="presOf" srcId="{F6745B42-0911-474D-87C3-CB342E6ADE4B}" destId="{4D32C1CE-A53D-D74D-A040-0A910E2B6D07}" srcOrd="0" destOrd="0" presId="urn:microsoft.com/office/officeart/2005/8/layout/radial4"/>
    <dgm:cxn modelId="{C8960234-870E-014B-8ED7-9E8D1B4EB0E1}" type="presParOf" srcId="{4FAE8854-84E9-9A4C-9A2F-D2CD3DEA4645}" destId="{72C1458D-BF36-B84E-AD66-9C37B16F496E}" srcOrd="0" destOrd="0" presId="urn:microsoft.com/office/officeart/2005/8/layout/radial4"/>
    <dgm:cxn modelId="{EC33FA1D-FC4D-4B47-85D9-34CDEA6BEF7A}" type="presParOf" srcId="{4FAE8854-84E9-9A4C-9A2F-D2CD3DEA4645}" destId="{6635CA51-919C-FE4D-95F0-A8423CEF1EB8}" srcOrd="1" destOrd="0" presId="urn:microsoft.com/office/officeart/2005/8/layout/radial4"/>
    <dgm:cxn modelId="{607C7457-7FD3-E24B-86EF-97E9D5F05515}" type="presParOf" srcId="{4FAE8854-84E9-9A4C-9A2F-D2CD3DEA4645}" destId="{182A4050-5B13-1342-A0C2-B88E87F78C95}" srcOrd="2" destOrd="0" presId="urn:microsoft.com/office/officeart/2005/8/layout/radial4"/>
    <dgm:cxn modelId="{D585264E-8A38-4649-9D38-E2631980F22C}" type="presParOf" srcId="{4FAE8854-84E9-9A4C-9A2F-D2CD3DEA4645}" destId="{7F4094AB-33D3-6D45-B655-7830CA4AB4D8}" srcOrd="3" destOrd="0" presId="urn:microsoft.com/office/officeart/2005/8/layout/radial4"/>
    <dgm:cxn modelId="{D7DF7029-4CED-FC44-8088-B115896C83C7}" type="presParOf" srcId="{4FAE8854-84E9-9A4C-9A2F-D2CD3DEA4645}" destId="{FABD09C1-3EAE-E24C-B377-B92E3CDDAAA6}" srcOrd="4" destOrd="0" presId="urn:microsoft.com/office/officeart/2005/8/layout/radial4"/>
    <dgm:cxn modelId="{289339DC-4121-5840-9CF0-729AB1B01E5F}" type="presParOf" srcId="{4FAE8854-84E9-9A4C-9A2F-D2CD3DEA4645}" destId="{4D32C1CE-A53D-D74D-A040-0A910E2B6D07}" srcOrd="5" destOrd="0" presId="urn:microsoft.com/office/officeart/2005/8/layout/radial4"/>
    <dgm:cxn modelId="{BC60F424-91EE-0342-A832-056DA25B6854}" type="presParOf" srcId="{4FAE8854-84E9-9A4C-9A2F-D2CD3DEA4645}" destId="{4692F508-7402-8646-B2D3-A5B67C0C239B}"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E2BC3D-54D7-2A43-B78E-3E4833D7AEE9}"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348F5A7E-AF04-EE4E-A2C9-1EBF87C86E2A}" type="pres">
      <dgm:prSet presAssocID="{39E2BC3D-54D7-2A43-B78E-3E4833D7AEE9}" presName="cycle" presStyleCnt="0">
        <dgm:presLayoutVars>
          <dgm:chMax val="1"/>
          <dgm:dir/>
          <dgm:animLvl val="ctr"/>
          <dgm:resizeHandles val="exact"/>
        </dgm:presLayoutVars>
      </dgm:prSet>
      <dgm:spPr/>
    </dgm:pt>
  </dgm:ptLst>
  <dgm:cxnLst>
    <dgm:cxn modelId="{AC28895A-DEB4-C647-AA14-17562E59B9BA}" type="presOf" srcId="{39E2BC3D-54D7-2A43-B78E-3E4833D7AEE9}" destId="{348F5A7E-AF04-EE4E-A2C9-1EBF87C86E2A}" srcOrd="0"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49FD78-5A7C-5740-B0B6-F39E5DDC7EC1}"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2D3272D3-72D8-B34C-9DA3-4089E6C3D883}">
      <dgm:prSet phldrT="[Text]" custT="1"/>
      <dgm:spPr/>
      <dgm:t>
        <a:bodyPr/>
        <a:lstStyle/>
        <a:p>
          <a:r>
            <a:rPr lang="en-US" sz="1800" dirty="0" err="1">
              <a:solidFill>
                <a:schemeClr val="tx1"/>
              </a:solidFill>
            </a:rPr>
            <a:t>Kvinner</a:t>
          </a:r>
          <a:endParaRPr lang="en-US" sz="1800" dirty="0">
            <a:solidFill>
              <a:schemeClr val="tx1"/>
            </a:solidFill>
          </a:endParaRPr>
        </a:p>
      </dgm:t>
    </dgm:pt>
    <dgm:pt modelId="{46015A1B-445C-A247-9B54-CE33C098CD48}" type="parTrans" cxnId="{28BEB17C-38D4-304B-9172-FB6028C4680B}">
      <dgm:prSet/>
      <dgm:spPr/>
      <dgm:t>
        <a:bodyPr/>
        <a:lstStyle/>
        <a:p>
          <a:endParaRPr lang="en-US"/>
        </a:p>
      </dgm:t>
    </dgm:pt>
    <dgm:pt modelId="{8F330865-A54F-774B-80D8-3300D3C6A9FE}" type="sibTrans" cxnId="{28BEB17C-38D4-304B-9172-FB6028C4680B}">
      <dgm:prSet/>
      <dgm:spPr/>
      <dgm:t>
        <a:bodyPr/>
        <a:lstStyle/>
        <a:p>
          <a:endParaRPr lang="en-US"/>
        </a:p>
      </dgm:t>
    </dgm:pt>
    <dgm:pt modelId="{F7535056-7BD6-A14A-B8FF-685F77B26D76}">
      <dgm:prSet phldrT="[Text]"/>
      <dgm:spPr/>
      <dgm:t>
        <a:bodyPr/>
        <a:lstStyle/>
        <a:p>
          <a:r>
            <a:rPr lang="en-US" dirty="0" err="1">
              <a:solidFill>
                <a:schemeClr val="tx1"/>
              </a:solidFill>
            </a:rPr>
            <a:t>Konkurrense</a:t>
          </a:r>
          <a:endParaRPr lang="en-US" dirty="0">
            <a:solidFill>
              <a:schemeClr val="tx1"/>
            </a:solidFill>
          </a:endParaRPr>
        </a:p>
      </dgm:t>
    </dgm:pt>
    <dgm:pt modelId="{6F68A4BD-9A57-6E43-82D4-4C6286A8A97B}" type="parTrans" cxnId="{FC19F592-A2AF-B845-B372-FE36AE8A2444}">
      <dgm:prSet/>
      <dgm:spPr/>
      <dgm:t>
        <a:bodyPr/>
        <a:lstStyle/>
        <a:p>
          <a:endParaRPr lang="en-US"/>
        </a:p>
      </dgm:t>
    </dgm:pt>
    <dgm:pt modelId="{B2E056FC-EB95-B84F-9677-0E3AEC907343}" type="sibTrans" cxnId="{FC19F592-A2AF-B845-B372-FE36AE8A2444}">
      <dgm:prSet/>
      <dgm:spPr/>
      <dgm:t>
        <a:bodyPr/>
        <a:lstStyle/>
        <a:p>
          <a:endParaRPr lang="en-US"/>
        </a:p>
      </dgm:t>
    </dgm:pt>
    <dgm:pt modelId="{66EBA1C2-EC02-8647-8D13-738CF57C2B4A}">
      <dgm:prSet phldrT="[Text]"/>
      <dgm:spPr/>
      <dgm:t>
        <a:bodyPr/>
        <a:lstStyle/>
        <a:p>
          <a:r>
            <a:rPr lang="en-US" dirty="0" err="1">
              <a:solidFill>
                <a:schemeClr val="tx1"/>
              </a:solidFill>
            </a:rPr>
            <a:t>Måling</a:t>
          </a:r>
          <a:endParaRPr lang="en-US" dirty="0">
            <a:solidFill>
              <a:schemeClr val="tx1"/>
            </a:solidFill>
          </a:endParaRPr>
        </a:p>
      </dgm:t>
    </dgm:pt>
    <dgm:pt modelId="{7D98AB6A-A17B-494A-8CCA-C0ED97445F64}" type="parTrans" cxnId="{05A26E57-D0BE-2A47-B67D-91CC263B8119}">
      <dgm:prSet/>
      <dgm:spPr/>
      <dgm:t>
        <a:bodyPr/>
        <a:lstStyle/>
        <a:p>
          <a:endParaRPr lang="en-US"/>
        </a:p>
      </dgm:t>
    </dgm:pt>
    <dgm:pt modelId="{992416A7-5877-DD4B-9023-F726DE282696}" type="sibTrans" cxnId="{05A26E57-D0BE-2A47-B67D-91CC263B8119}">
      <dgm:prSet/>
      <dgm:spPr/>
      <dgm:t>
        <a:bodyPr/>
        <a:lstStyle/>
        <a:p>
          <a:endParaRPr lang="en-US"/>
        </a:p>
      </dgm:t>
    </dgm:pt>
    <dgm:pt modelId="{0EFD319A-62A2-8948-B3CE-69AECEBC482D}">
      <dgm:prSet phldrT="[Text]" custT="1"/>
      <dgm:spPr/>
      <dgm:t>
        <a:bodyPr/>
        <a:lstStyle/>
        <a:p>
          <a:r>
            <a:rPr lang="en-US" sz="1400" dirty="0" err="1">
              <a:solidFill>
                <a:schemeClr val="tx1"/>
              </a:solidFill>
            </a:rPr>
            <a:t>Karriere-forventninger</a:t>
          </a:r>
          <a:endParaRPr lang="en-US" sz="1400" dirty="0">
            <a:solidFill>
              <a:schemeClr val="tx1"/>
            </a:solidFill>
          </a:endParaRPr>
        </a:p>
      </dgm:t>
    </dgm:pt>
    <dgm:pt modelId="{F6745B42-0911-474D-87C3-CB342E6ADE4B}" type="parTrans" cxnId="{D39AD3CD-9407-1846-81B4-E888693EF98A}">
      <dgm:prSet/>
      <dgm:spPr/>
      <dgm:t>
        <a:bodyPr/>
        <a:lstStyle/>
        <a:p>
          <a:endParaRPr lang="en-US"/>
        </a:p>
      </dgm:t>
    </dgm:pt>
    <dgm:pt modelId="{A90599DB-F8CF-D548-9F34-46E72B481955}" type="sibTrans" cxnId="{D39AD3CD-9407-1846-81B4-E888693EF98A}">
      <dgm:prSet/>
      <dgm:spPr/>
      <dgm:t>
        <a:bodyPr/>
        <a:lstStyle/>
        <a:p>
          <a:endParaRPr lang="en-US"/>
        </a:p>
      </dgm:t>
    </dgm:pt>
    <dgm:pt modelId="{4FAE8854-84E9-9A4C-9A2F-D2CD3DEA4645}" type="pres">
      <dgm:prSet presAssocID="{6449FD78-5A7C-5740-B0B6-F39E5DDC7EC1}" presName="cycle" presStyleCnt="0">
        <dgm:presLayoutVars>
          <dgm:chMax val="1"/>
          <dgm:dir/>
          <dgm:animLvl val="ctr"/>
          <dgm:resizeHandles val="exact"/>
        </dgm:presLayoutVars>
      </dgm:prSet>
      <dgm:spPr/>
    </dgm:pt>
    <dgm:pt modelId="{72C1458D-BF36-B84E-AD66-9C37B16F496E}" type="pres">
      <dgm:prSet presAssocID="{2D3272D3-72D8-B34C-9DA3-4089E6C3D883}" presName="centerShape" presStyleLbl="node0" presStyleIdx="0" presStyleCnt="1"/>
      <dgm:spPr/>
    </dgm:pt>
    <dgm:pt modelId="{6635CA51-919C-FE4D-95F0-A8423CEF1EB8}" type="pres">
      <dgm:prSet presAssocID="{6F68A4BD-9A57-6E43-82D4-4C6286A8A97B}" presName="parTrans" presStyleLbl="bgSibTrans2D1" presStyleIdx="0" presStyleCnt="3"/>
      <dgm:spPr/>
    </dgm:pt>
    <dgm:pt modelId="{182A4050-5B13-1342-A0C2-B88E87F78C95}" type="pres">
      <dgm:prSet presAssocID="{F7535056-7BD6-A14A-B8FF-685F77B26D76}" presName="node" presStyleLbl="node1" presStyleIdx="0" presStyleCnt="3">
        <dgm:presLayoutVars>
          <dgm:bulletEnabled val="1"/>
        </dgm:presLayoutVars>
      </dgm:prSet>
      <dgm:spPr/>
    </dgm:pt>
    <dgm:pt modelId="{7F4094AB-33D3-6D45-B655-7830CA4AB4D8}" type="pres">
      <dgm:prSet presAssocID="{7D98AB6A-A17B-494A-8CCA-C0ED97445F64}" presName="parTrans" presStyleLbl="bgSibTrans2D1" presStyleIdx="1" presStyleCnt="3"/>
      <dgm:spPr/>
    </dgm:pt>
    <dgm:pt modelId="{FABD09C1-3EAE-E24C-B377-B92E3CDDAAA6}" type="pres">
      <dgm:prSet presAssocID="{66EBA1C2-EC02-8647-8D13-738CF57C2B4A}" presName="node" presStyleLbl="node1" presStyleIdx="1" presStyleCnt="3">
        <dgm:presLayoutVars>
          <dgm:bulletEnabled val="1"/>
        </dgm:presLayoutVars>
      </dgm:prSet>
      <dgm:spPr/>
    </dgm:pt>
    <dgm:pt modelId="{4D32C1CE-A53D-D74D-A040-0A910E2B6D07}" type="pres">
      <dgm:prSet presAssocID="{F6745B42-0911-474D-87C3-CB342E6ADE4B}" presName="parTrans" presStyleLbl="bgSibTrans2D1" presStyleIdx="2" presStyleCnt="3"/>
      <dgm:spPr/>
    </dgm:pt>
    <dgm:pt modelId="{4692F508-7402-8646-B2D3-A5B67C0C239B}" type="pres">
      <dgm:prSet presAssocID="{0EFD319A-62A2-8948-B3CE-69AECEBC482D}" presName="node" presStyleLbl="node1" presStyleIdx="2" presStyleCnt="3">
        <dgm:presLayoutVars>
          <dgm:bulletEnabled val="1"/>
        </dgm:presLayoutVars>
      </dgm:prSet>
      <dgm:spPr/>
    </dgm:pt>
  </dgm:ptLst>
  <dgm:cxnLst>
    <dgm:cxn modelId="{8CEFCE08-BEBE-5048-81AF-E525495FAEE7}" type="presOf" srcId="{6449FD78-5A7C-5740-B0B6-F39E5DDC7EC1}" destId="{4FAE8854-84E9-9A4C-9A2F-D2CD3DEA4645}" srcOrd="0" destOrd="0" presId="urn:microsoft.com/office/officeart/2005/8/layout/radial4"/>
    <dgm:cxn modelId="{05A26E57-D0BE-2A47-B67D-91CC263B8119}" srcId="{2D3272D3-72D8-B34C-9DA3-4089E6C3D883}" destId="{66EBA1C2-EC02-8647-8D13-738CF57C2B4A}" srcOrd="1" destOrd="0" parTransId="{7D98AB6A-A17B-494A-8CCA-C0ED97445F64}" sibTransId="{992416A7-5877-DD4B-9023-F726DE282696}"/>
    <dgm:cxn modelId="{28BEB17C-38D4-304B-9172-FB6028C4680B}" srcId="{6449FD78-5A7C-5740-B0B6-F39E5DDC7EC1}" destId="{2D3272D3-72D8-B34C-9DA3-4089E6C3D883}" srcOrd="0" destOrd="0" parTransId="{46015A1B-445C-A247-9B54-CE33C098CD48}" sibTransId="{8F330865-A54F-774B-80D8-3300D3C6A9FE}"/>
    <dgm:cxn modelId="{FC19F592-A2AF-B845-B372-FE36AE8A2444}" srcId="{2D3272D3-72D8-B34C-9DA3-4089E6C3D883}" destId="{F7535056-7BD6-A14A-B8FF-685F77B26D76}" srcOrd="0" destOrd="0" parTransId="{6F68A4BD-9A57-6E43-82D4-4C6286A8A97B}" sibTransId="{B2E056FC-EB95-B84F-9677-0E3AEC907343}"/>
    <dgm:cxn modelId="{0903939F-507F-9346-94C9-D3BAD1337300}" type="presOf" srcId="{7D98AB6A-A17B-494A-8CCA-C0ED97445F64}" destId="{7F4094AB-33D3-6D45-B655-7830CA4AB4D8}" srcOrd="0" destOrd="0" presId="urn:microsoft.com/office/officeart/2005/8/layout/radial4"/>
    <dgm:cxn modelId="{AE9496B1-1656-0B4A-8BAB-A4EE5B0CC6A9}" type="presOf" srcId="{0EFD319A-62A2-8948-B3CE-69AECEBC482D}" destId="{4692F508-7402-8646-B2D3-A5B67C0C239B}" srcOrd="0" destOrd="0" presId="urn:microsoft.com/office/officeart/2005/8/layout/radial4"/>
    <dgm:cxn modelId="{6FC356B4-2C52-7F47-AF29-9A4310F416F9}" type="presOf" srcId="{66EBA1C2-EC02-8647-8D13-738CF57C2B4A}" destId="{FABD09C1-3EAE-E24C-B377-B92E3CDDAAA6}" srcOrd="0" destOrd="0" presId="urn:microsoft.com/office/officeart/2005/8/layout/radial4"/>
    <dgm:cxn modelId="{1690C0BE-697A-2643-A055-79F98D64B5BD}" type="presOf" srcId="{2D3272D3-72D8-B34C-9DA3-4089E6C3D883}" destId="{72C1458D-BF36-B84E-AD66-9C37B16F496E}" srcOrd="0" destOrd="0" presId="urn:microsoft.com/office/officeart/2005/8/layout/radial4"/>
    <dgm:cxn modelId="{D39AD3CD-9407-1846-81B4-E888693EF98A}" srcId="{2D3272D3-72D8-B34C-9DA3-4089E6C3D883}" destId="{0EFD319A-62A2-8948-B3CE-69AECEBC482D}" srcOrd="2" destOrd="0" parTransId="{F6745B42-0911-474D-87C3-CB342E6ADE4B}" sibTransId="{A90599DB-F8CF-D548-9F34-46E72B481955}"/>
    <dgm:cxn modelId="{D1ED1EF1-3C21-3F40-85FC-1017DF932A8F}" type="presOf" srcId="{F7535056-7BD6-A14A-B8FF-685F77B26D76}" destId="{182A4050-5B13-1342-A0C2-B88E87F78C95}" srcOrd="0" destOrd="0" presId="urn:microsoft.com/office/officeart/2005/8/layout/radial4"/>
    <dgm:cxn modelId="{A65A57F2-5341-134F-935B-4F155417C23C}" type="presOf" srcId="{6F68A4BD-9A57-6E43-82D4-4C6286A8A97B}" destId="{6635CA51-919C-FE4D-95F0-A8423CEF1EB8}" srcOrd="0" destOrd="0" presId="urn:microsoft.com/office/officeart/2005/8/layout/radial4"/>
    <dgm:cxn modelId="{A2D974F6-9D4F-3A41-AF64-D0768CDEAE0E}" type="presOf" srcId="{F6745B42-0911-474D-87C3-CB342E6ADE4B}" destId="{4D32C1CE-A53D-D74D-A040-0A910E2B6D07}" srcOrd="0" destOrd="0" presId="urn:microsoft.com/office/officeart/2005/8/layout/radial4"/>
    <dgm:cxn modelId="{C8960234-870E-014B-8ED7-9E8D1B4EB0E1}" type="presParOf" srcId="{4FAE8854-84E9-9A4C-9A2F-D2CD3DEA4645}" destId="{72C1458D-BF36-B84E-AD66-9C37B16F496E}" srcOrd="0" destOrd="0" presId="urn:microsoft.com/office/officeart/2005/8/layout/radial4"/>
    <dgm:cxn modelId="{EC33FA1D-FC4D-4B47-85D9-34CDEA6BEF7A}" type="presParOf" srcId="{4FAE8854-84E9-9A4C-9A2F-D2CD3DEA4645}" destId="{6635CA51-919C-FE4D-95F0-A8423CEF1EB8}" srcOrd="1" destOrd="0" presId="urn:microsoft.com/office/officeart/2005/8/layout/radial4"/>
    <dgm:cxn modelId="{607C7457-7FD3-E24B-86EF-97E9D5F05515}" type="presParOf" srcId="{4FAE8854-84E9-9A4C-9A2F-D2CD3DEA4645}" destId="{182A4050-5B13-1342-A0C2-B88E87F78C95}" srcOrd="2" destOrd="0" presId="urn:microsoft.com/office/officeart/2005/8/layout/radial4"/>
    <dgm:cxn modelId="{D585264E-8A38-4649-9D38-E2631980F22C}" type="presParOf" srcId="{4FAE8854-84E9-9A4C-9A2F-D2CD3DEA4645}" destId="{7F4094AB-33D3-6D45-B655-7830CA4AB4D8}" srcOrd="3" destOrd="0" presId="urn:microsoft.com/office/officeart/2005/8/layout/radial4"/>
    <dgm:cxn modelId="{D7DF7029-4CED-FC44-8088-B115896C83C7}" type="presParOf" srcId="{4FAE8854-84E9-9A4C-9A2F-D2CD3DEA4645}" destId="{FABD09C1-3EAE-E24C-B377-B92E3CDDAAA6}" srcOrd="4" destOrd="0" presId="urn:microsoft.com/office/officeart/2005/8/layout/radial4"/>
    <dgm:cxn modelId="{289339DC-4121-5840-9CF0-729AB1B01E5F}" type="presParOf" srcId="{4FAE8854-84E9-9A4C-9A2F-D2CD3DEA4645}" destId="{4D32C1CE-A53D-D74D-A040-0A910E2B6D07}" srcOrd="5" destOrd="0" presId="urn:microsoft.com/office/officeart/2005/8/layout/radial4"/>
    <dgm:cxn modelId="{BC60F424-91EE-0342-A832-056DA25B6854}" type="presParOf" srcId="{4FAE8854-84E9-9A4C-9A2F-D2CD3DEA4645}" destId="{4692F508-7402-8646-B2D3-A5B67C0C239B}" srcOrd="6" destOrd="0" presId="urn:microsoft.com/office/officeart/2005/8/layout/radial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49FD78-5A7C-5740-B0B6-F39E5DDC7EC1}"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2D3272D3-72D8-B34C-9DA3-4089E6C3D883}">
      <dgm:prSet phldrT="[Text]" custT="1"/>
      <dgm:spPr/>
      <dgm:t>
        <a:bodyPr/>
        <a:lstStyle/>
        <a:p>
          <a:r>
            <a:rPr lang="en-US" sz="1800" dirty="0" err="1">
              <a:solidFill>
                <a:schemeClr val="tx1"/>
              </a:solidFill>
            </a:rPr>
            <a:t>Menn</a:t>
          </a:r>
          <a:endParaRPr lang="en-US" sz="1800" dirty="0">
            <a:solidFill>
              <a:schemeClr val="tx1"/>
            </a:solidFill>
          </a:endParaRPr>
        </a:p>
      </dgm:t>
    </dgm:pt>
    <dgm:pt modelId="{46015A1B-445C-A247-9B54-CE33C098CD48}" type="parTrans" cxnId="{28BEB17C-38D4-304B-9172-FB6028C4680B}">
      <dgm:prSet/>
      <dgm:spPr/>
      <dgm:t>
        <a:bodyPr/>
        <a:lstStyle/>
        <a:p>
          <a:endParaRPr lang="en-US"/>
        </a:p>
      </dgm:t>
    </dgm:pt>
    <dgm:pt modelId="{8F330865-A54F-774B-80D8-3300D3C6A9FE}" type="sibTrans" cxnId="{28BEB17C-38D4-304B-9172-FB6028C4680B}">
      <dgm:prSet/>
      <dgm:spPr/>
      <dgm:t>
        <a:bodyPr/>
        <a:lstStyle/>
        <a:p>
          <a:endParaRPr lang="en-US"/>
        </a:p>
      </dgm:t>
    </dgm:pt>
    <dgm:pt modelId="{F7535056-7BD6-A14A-B8FF-685F77B26D76}">
      <dgm:prSet phldrT="[Text]" custT="1"/>
      <dgm:spPr/>
      <dgm:t>
        <a:bodyPr/>
        <a:lstStyle/>
        <a:p>
          <a:r>
            <a:rPr lang="en-US" sz="1400" dirty="0">
              <a:solidFill>
                <a:schemeClr val="tx1"/>
              </a:solidFill>
            </a:rPr>
            <a:t>Mer </a:t>
          </a:r>
          <a:r>
            <a:rPr lang="en-US" sz="1400" dirty="0" err="1">
              <a:solidFill>
                <a:schemeClr val="tx1"/>
              </a:solidFill>
            </a:rPr>
            <a:t>forskning</a:t>
          </a:r>
          <a:endParaRPr lang="en-US" sz="1400" dirty="0">
            <a:solidFill>
              <a:schemeClr val="tx1"/>
            </a:solidFill>
          </a:endParaRPr>
        </a:p>
      </dgm:t>
    </dgm:pt>
    <dgm:pt modelId="{6F68A4BD-9A57-6E43-82D4-4C6286A8A97B}" type="parTrans" cxnId="{FC19F592-A2AF-B845-B372-FE36AE8A2444}">
      <dgm:prSet/>
      <dgm:spPr/>
      <dgm:t>
        <a:bodyPr/>
        <a:lstStyle/>
        <a:p>
          <a:endParaRPr lang="en-US"/>
        </a:p>
      </dgm:t>
    </dgm:pt>
    <dgm:pt modelId="{B2E056FC-EB95-B84F-9677-0E3AEC907343}" type="sibTrans" cxnId="{FC19F592-A2AF-B845-B372-FE36AE8A2444}">
      <dgm:prSet/>
      <dgm:spPr/>
      <dgm:t>
        <a:bodyPr/>
        <a:lstStyle/>
        <a:p>
          <a:endParaRPr lang="en-US"/>
        </a:p>
      </dgm:t>
    </dgm:pt>
    <dgm:pt modelId="{0EFD319A-62A2-8948-B3CE-69AECEBC482D}">
      <dgm:prSet phldrT="[Text]" custT="1"/>
      <dgm:spPr/>
      <dgm:t>
        <a:bodyPr/>
        <a:lstStyle/>
        <a:p>
          <a:r>
            <a:rPr lang="en-US" sz="1400" dirty="0" err="1">
              <a:solidFill>
                <a:schemeClr val="tx1"/>
              </a:solidFill>
            </a:rPr>
            <a:t>Må</a:t>
          </a:r>
          <a:r>
            <a:rPr lang="en-US" sz="1400" dirty="0">
              <a:solidFill>
                <a:schemeClr val="tx1"/>
              </a:solidFill>
            </a:rPr>
            <a:t> </a:t>
          </a:r>
          <a:r>
            <a:rPr lang="en-US" sz="1400" dirty="0" err="1">
              <a:solidFill>
                <a:schemeClr val="tx1"/>
              </a:solidFill>
            </a:rPr>
            <a:t>ikke</a:t>
          </a:r>
          <a:r>
            <a:rPr lang="en-US" sz="1400" dirty="0">
              <a:solidFill>
                <a:schemeClr val="tx1"/>
              </a:solidFill>
            </a:rPr>
            <a:t> </a:t>
          </a:r>
          <a:r>
            <a:rPr lang="en-US" sz="1400" dirty="0" err="1">
              <a:solidFill>
                <a:schemeClr val="tx1"/>
              </a:solidFill>
            </a:rPr>
            <a:t>mislykkes</a:t>
          </a:r>
          <a:r>
            <a:rPr lang="en-US" sz="1400" dirty="0">
              <a:solidFill>
                <a:schemeClr val="tx1"/>
              </a:solidFill>
            </a:rPr>
            <a:t> - </a:t>
          </a:r>
          <a:r>
            <a:rPr lang="en-US" sz="1400" dirty="0" err="1">
              <a:solidFill>
                <a:schemeClr val="tx1"/>
              </a:solidFill>
            </a:rPr>
            <a:t>opp</a:t>
          </a:r>
          <a:r>
            <a:rPr lang="en-US" sz="1400" dirty="0">
              <a:solidFill>
                <a:schemeClr val="tx1"/>
              </a:solidFill>
            </a:rPr>
            <a:t> </a:t>
          </a:r>
          <a:r>
            <a:rPr lang="en-US" sz="1400" dirty="0" err="1">
              <a:solidFill>
                <a:schemeClr val="tx1"/>
              </a:solidFill>
            </a:rPr>
            <a:t>eller</a:t>
          </a:r>
          <a:r>
            <a:rPr lang="en-US" sz="1400" dirty="0">
              <a:solidFill>
                <a:schemeClr val="tx1"/>
              </a:solidFill>
            </a:rPr>
            <a:t> </a:t>
          </a:r>
          <a:r>
            <a:rPr lang="en-US" sz="1400" dirty="0" err="1">
              <a:solidFill>
                <a:schemeClr val="tx1"/>
              </a:solidFill>
            </a:rPr>
            <a:t>ut</a:t>
          </a:r>
          <a:r>
            <a:rPr lang="en-US" sz="1400" dirty="0">
              <a:solidFill>
                <a:schemeClr val="tx1"/>
              </a:solidFill>
            </a:rPr>
            <a:t> </a:t>
          </a:r>
        </a:p>
      </dgm:t>
    </dgm:pt>
    <dgm:pt modelId="{F6745B42-0911-474D-87C3-CB342E6ADE4B}" type="parTrans" cxnId="{D39AD3CD-9407-1846-81B4-E888693EF98A}">
      <dgm:prSet/>
      <dgm:spPr/>
      <dgm:t>
        <a:bodyPr/>
        <a:lstStyle/>
        <a:p>
          <a:endParaRPr lang="en-US"/>
        </a:p>
      </dgm:t>
    </dgm:pt>
    <dgm:pt modelId="{A90599DB-F8CF-D548-9F34-46E72B481955}" type="sibTrans" cxnId="{D39AD3CD-9407-1846-81B4-E888693EF98A}">
      <dgm:prSet/>
      <dgm:spPr/>
      <dgm:t>
        <a:bodyPr/>
        <a:lstStyle/>
        <a:p>
          <a:endParaRPr lang="en-US"/>
        </a:p>
      </dgm:t>
    </dgm:pt>
    <dgm:pt modelId="{F376DE08-14A9-0542-920C-BFA0B5FF992B}">
      <dgm:prSet custT="1"/>
      <dgm:spPr/>
      <dgm:t>
        <a:bodyPr/>
        <a:lstStyle/>
        <a:p>
          <a:r>
            <a:rPr lang="en-US" sz="1400" dirty="0" err="1">
              <a:solidFill>
                <a:schemeClr val="tx1"/>
              </a:solidFill>
            </a:rPr>
            <a:t>Høyere</a:t>
          </a:r>
          <a:r>
            <a:rPr lang="en-US" sz="1400" dirty="0">
              <a:solidFill>
                <a:schemeClr val="tx1"/>
              </a:solidFill>
            </a:rPr>
            <a:t> </a:t>
          </a:r>
          <a:r>
            <a:rPr lang="en-US" sz="1400" dirty="0" err="1">
              <a:solidFill>
                <a:schemeClr val="tx1"/>
              </a:solidFill>
            </a:rPr>
            <a:t>stillinger</a:t>
          </a:r>
          <a:endParaRPr lang="en-US" sz="1400" dirty="0">
            <a:solidFill>
              <a:schemeClr val="tx1"/>
            </a:solidFill>
          </a:endParaRPr>
        </a:p>
      </dgm:t>
    </dgm:pt>
    <dgm:pt modelId="{A3BD4EA4-16E3-BC47-B50A-C3CD3AEDE716}" type="parTrans" cxnId="{58EA3F84-6AD9-684C-9F8F-C7CBAD525D4C}">
      <dgm:prSet/>
      <dgm:spPr/>
      <dgm:t>
        <a:bodyPr/>
        <a:lstStyle/>
        <a:p>
          <a:endParaRPr lang="en-US"/>
        </a:p>
      </dgm:t>
    </dgm:pt>
    <dgm:pt modelId="{ED8C56DA-5615-E34D-8F6A-03A0E11D349A}" type="sibTrans" cxnId="{58EA3F84-6AD9-684C-9F8F-C7CBAD525D4C}">
      <dgm:prSet/>
      <dgm:spPr/>
      <dgm:t>
        <a:bodyPr/>
        <a:lstStyle/>
        <a:p>
          <a:endParaRPr lang="en-US"/>
        </a:p>
      </dgm:t>
    </dgm:pt>
    <dgm:pt modelId="{4FAE8854-84E9-9A4C-9A2F-D2CD3DEA4645}" type="pres">
      <dgm:prSet presAssocID="{6449FD78-5A7C-5740-B0B6-F39E5DDC7EC1}" presName="cycle" presStyleCnt="0">
        <dgm:presLayoutVars>
          <dgm:chMax val="1"/>
          <dgm:dir/>
          <dgm:animLvl val="ctr"/>
          <dgm:resizeHandles val="exact"/>
        </dgm:presLayoutVars>
      </dgm:prSet>
      <dgm:spPr/>
    </dgm:pt>
    <dgm:pt modelId="{72C1458D-BF36-B84E-AD66-9C37B16F496E}" type="pres">
      <dgm:prSet presAssocID="{2D3272D3-72D8-B34C-9DA3-4089E6C3D883}" presName="centerShape" presStyleLbl="node0" presStyleIdx="0" presStyleCnt="1"/>
      <dgm:spPr/>
    </dgm:pt>
    <dgm:pt modelId="{6635CA51-919C-FE4D-95F0-A8423CEF1EB8}" type="pres">
      <dgm:prSet presAssocID="{6F68A4BD-9A57-6E43-82D4-4C6286A8A97B}" presName="parTrans" presStyleLbl="bgSibTrans2D1" presStyleIdx="0" presStyleCnt="3"/>
      <dgm:spPr/>
    </dgm:pt>
    <dgm:pt modelId="{182A4050-5B13-1342-A0C2-B88E87F78C95}" type="pres">
      <dgm:prSet presAssocID="{F7535056-7BD6-A14A-B8FF-685F77B26D76}" presName="node" presStyleLbl="node1" presStyleIdx="0" presStyleCnt="3">
        <dgm:presLayoutVars>
          <dgm:bulletEnabled val="1"/>
        </dgm:presLayoutVars>
      </dgm:prSet>
      <dgm:spPr/>
    </dgm:pt>
    <dgm:pt modelId="{C4AFE72C-E903-0845-9E7B-8AAAEE019F5F}" type="pres">
      <dgm:prSet presAssocID="{A3BD4EA4-16E3-BC47-B50A-C3CD3AEDE716}" presName="parTrans" presStyleLbl="bgSibTrans2D1" presStyleIdx="1" presStyleCnt="3"/>
      <dgm:spPr/>
    </dgm:pt>
    <dgm:pt modelId="{164DDBE4-0654-A541-89AE-4EEB751FD01B}" type="pres">
      <dgm:prSet presAssocID="{F376DE08-14A9-0542-920C-BFA0B5FF992B}" presName="node" presStyleLbl="node1" presStyleIdx="1" presStyleCnt="3">
        <dgm:presLayoutVars>
          <dgm:bulletEnabled val="1"/>
        </dgm:presLayoutVars>
      </dgm:prSet>
      <dgm:spPr/>
    </dgm:pt>
    <dgm:pt modelId="{4D32C1CE-A53D-D74D-A040-0A910E2B6D07}" type="pres">
      <dgm:prSet presAssocID="{F6745B42-0911-474D-87C3-CB342E6ADE4B}" presName="parTrans" presStyleLbl="bgSibTrans2D1" presStyleIdx="2" presStyleCnt="3"/>
      <dgm:spPr/>
    </dgm:pt>
    <dgm:pt modelId="{4692F508-7402-8646-B2D3-A5B67C0C239B}" type="pres">
      <dgm:prSet presAssocID="{0EFD319A-62A2-8948-B3CE-69AECEBC482D}" presName="node" presStyleLbl="node1" presStyleIdx="2" presStyleCnt="3">
        <dgm:presLayoutVars>
          <dgm:bulletEnabled val="1"/>
        </dgm:presLayoutVars>
      </dgm:prSet>
      <dgm:spPr/>
    </dgm:pt>
  </dgm:ptLst>
  <dgm:cxnLst>
    <dgm:cxn modelId="{8CEFCE08-BEBE-5048-81AF-E525495FAEE7}" type="presOf" srcId="{6449FD78-5A7C-5740-B0B6-F39E5DDC7EC1}" destId="{4FAE8854-84E9-9A4C-9A2F-D2CD3DEA4645}" srcOrd="0" destOrd="0" presId="urn:microsoft.com/office/officeart/2005/8/layout/radial4"/>
    <dgm:cxn modelId="{714C896E-DA62-434E-B5FC-DB9B95443E8E}" type="presOf" srcId="{F376DE08-14A9-0542-920C-BFA0B5FF992B}" destId="{164DDBE4-0654-A541-89AE-4EEB751FD01B}" srcOrd="0" destOrd="0" presId="urn:microsoft.com/office/officeart/2005/8/layout/radial4"/>
    <dgm:cxn modelId="{28BEB17C-38D4-304B-9172-FB6028C4680B}" srcId="{6449FD78-5A7C-5740-B0B6-F39E5DDC7EC1}" destId="{2D3272D3-72D8-B34C-9DA3-4089E6C3D883}" srcOrd="0" destOrd="0" parTransId="{46015A1B-445C-A247-9B54-CE33C098CD48}" sibTransId="{8F330865-A54F-774B-80D8-3300D3C6A9FE}"/>
    <dgm:cxn modelId="{58EA3F84-6AD9-684C-9F8F-C7CBAD525D4C}" srcId="{2D3272D3-72D8-B34C-9DA3-4089E6C3D883}" destId="{F376DE08-14A9-0542-920C-BFA0B5FF992B}" srcOrd="1" destOrd="0" parTransId="{A3BD4EA4-16E3-BC47-B50A-C3CD3AEDE716}" sibTransId="{ED8C56DA-5615-E34D-8F6A-03A0E11D349A}"/>
    <dgm:cxn modelId="{FC19F592-A2AF-B845-B372-FE36AE8A2444}" srcId="{2D3272D3-72D8-B34C-9DA3-4089E6C3D883}" destId="{F7535056-7BD6-A14A-B8FF-685F77B26D76}" srcOrd="0" destOrd="0" parTransId="{6F68A4BD-9A57-6E43-82D4-4C6286A8A97B}" sibTransId="{B2E056FC-EB95-B84F-9677-0E3AEC907343}"/>
    <dgm:cxn modelId="{AE9496B1-1656-0B4A-8BAB-A4EE5B0CC6A9}" type="presOf" srcId="{0EFD319A-62A2-8948-B3CE-69AECEBC482D}" destId="{4692F508-7402-8646-B2D3-A5B67C0C239B}" srcOrd="0" destOrd="0" presId="urn:microsoft.com/office/officeart/2005/8/layout/radial4"/>
    <dgm:cxn modelId="{1690C0BE-697A-2643-A055-79F98D64B5BD}" type="presOf" srcId="{2D3272D3-72D8-B34C-9DA3-4089E6C3D883}" destId="{72C1458D-BF36-B84E-AD66-9C37B16F496E}" srcOrd="0" destOrd="0" presId="urn:microsoft.com/office/officeart/2005/8/layout/radial4"/>
    <dgm:cxn modelId="{D39AD3CD-9407-1846-81B4-E888693EF98A}" srcId="{2D3272D3-72D8-B34C-9DA3-4089E6C3D883}" destId="{0EFD319A-62A2-8948-B3CE-69AECEBC482D}" srcOrd="2" destOrd="0" parTransId="{F6745B42-0911-474D-87C3-CB342E6ADE4B}" sibTransId="{A90599DB-F8CF-D548-9F34-46E72B481955}"/>
    <dgm:cxn modelId="{D54934E1-7D59-4C49-8074-BE3EBAAF7A5A}" type="presOf" srcId="{A3BD4EA4-16E3-BC47-B50A-C3CD3AEDE716}" destId="{C4AFE72C-E903-0845-9E7B-8AAAEE019F5F}" srcOrd="0" destOrd="0" presId="urn:microsoft.com/office/officeart/2005/8/layout/radial4"/>
    <dgm:cxn modelId="{D1ED1EF1-3C21-3F40-85FC-1017DF932A8F}" type="presOf" srcId="{F7535056-7BD6-A14A-B8FF-685F77B26D76}" destId="{182A4050-5B13-1342-A0C2-B88E87F78C95}" srcOrd="0" destOrd="0" presId="urn:microsoft.com/office/officeart/2005/8/layout/radial4"/>
    <dgm:cxn modelId="{A65A57F2-5341-134F-935B-4F155417C23C}" type="presOf" srcId="{6F68A4BD-9A57-6E43-82D4-4C6286A8A97B}" destId="{6635CA51-919C-FE4D-95F0-A8423CEF1EB8}" srcOrd="0" destOrd="0" presId="urn:microsoft.com/office/officeart/2005/8/layout/radial4"/>
    <dgm:cxn modelId="{A2D974F6-9D4F-3A41-AF64-D0768CDEAE0E}" type="presOf" srcId="{F6745B42-0911-474D-87C3-CB342E6ADE4B}" destId="{4D32C1CE-A53D-D74D-A040-0A910E2B6D07}" srcOrd="0" destOrd="0" presId="urn:microsoft.com/office/officeart/2005/8/layout/radial4"/>
    <dgm:cxn modelId="{C8960234-870E-014B-8ED7-9E8D1B4EB0E1}" type="presParOf" srcId="{4FAE8854-84E9-9A4C-9A2F-D2CD3DEA4645}" destId="{72C1458D-BF36-B84E-AD66-9C37B16F496E}" srcOrd="0" destOrd="0" presId="urn:microsoft.com/office/officeart/2005/8/layout/radial4"/>
    <dgm:cxn modelId="{EC33FA1D-FC4D-4B47-85D9-34CDEA6BEF7A}" type="presParOf" srcId="{4FAE8854-84E9-9A4C-9A2F-D2CD3DEA4645}" destId="{6635CA51-919C-FE4D-95F0-A8423CEF1EB8}" srcOrd="1" destOrd="0" presId="urn:microsoft.com/office/officeart/2005/8/layout/radial4"/>
    <dgm:cxn modelId="{607C7457-7FD3-E24B-86EF-97E9D5F05515}" type="presParOf" srcId="{4FAE8854-84E9-9A4C-9A2F-D2CD3DEA4645}" destId="{182A4050-5B13-1342-A0C2-B88E87F78C95}" srcOrd="2" destOrd="0" presId="urn:microsoft.com/office/officeart/2005/8/layout/radial4"/>
    <dgm:cxn modelId="{67BBEB84-EDA8-7F40-9764-C0975F1E95EA}" type="presParOf" srcId="{4FAE8854-84E9-9A4C-9A2F-D2CD3DEA4645}" destId="{C4AFE72C-E903-0845-9E7B-8AAAEE019F5F}" srcOrd="3" destOrd="0" presId="urn:microsoft.com/office/officeart/2005/8/layout/radial4"/>
    <dgm:cxn modelId="{0A7872B7-0BA7-1441-A473-8A2FD7DFFEB0}" type="presParOf" srcId="{4FAE8854-84E9-9A4C-9A2F-D2CD3DEA4645}" destId="{164DDBE4-0654-A541-89AE-4EEB751FD01B}" srcOrd="4" destOrd="0" presId="urn:microsoft.com/office/officeart/2005/8/layout/radial4"/>
    <dgm:cxn modelId="{289339DC-4121-5840-9CF0-729AB1B01E5F}" type="presParOf" srcId="{4FAE8854-84E9-9A4C-9A2F-D2CD3DEA4645}" destId="{4D32C1CE-A53D-D74D-A040-0A910E2B6D07}" srcOrd="5" destOrd="0" presId="urn:microsoft.com/office/officeart/2005/8/layout/radial4"/>
    <dgm:cxn modelId="{BC60F424-91EE-0342-A832-056DA25B6854}" type="presParOf" srcId="{4FAE8854-84E9-9A4C-9A2F-D2CD3DEA4645}" destId="{4692F508-7402-8646-B2D3-A5B67C0C239B}"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E2BC3D-54D7-2A43-B78E-3E4833D7AEE9}"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348F5A7E-AF04-EE4E-A2C9-1EBF87C86E2A}" type="pres">
      <dgm:prSet presAssocID="{39E2BC3D-54D7-2A43-B78E-3E4833D7AEE9}" presName="cycle" presStyleCnt="0">
        <dgm:presLayoutVars>
          <dgm:chMax val="1"/>
          <dgm:dir/>
          <dgm:animLvl val="ctr"/>
          <dgm:resizeHandles val="exact"/>
        </dgm:presLayoutVars>
      </dgm:prSet>
      <dgm:spPr/>
    </dgm:pt>
  </dgm:ptLst>
  <dgm:cxnLst>
    <dgm:cxn modelId="{AC28895A-DEB4-C647-AA14-17562E59B9BA}" type="presOf" srcId="{39E2BC3D-54D7-2A43-B78E-3E4833D7AEE9}" destId="{348F5A7E-AF04-EE4E-A2C9-1EBF87C86E2A}" srcOrd="0"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49FD78-5A7C-5740-B0B6-F39E5DDC7EC1}"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2D3272D3-72D8-B34C-9DA3-4089E6C3D883}">
      <dgm:prSet phldrT="[Text]" custT="1"/>
      <dgm:spPr/>
      <dgm:t>
        <a:bodyPr/>
        <a:lstStyle/>
        <a:p>
          <a:r>
            <a:rPr lang="en-US" sz="1800" dirty="0" err="1">
              <a:solidFill>
                <a:schemeClr val="tx1"/>
              </a:solidFill>
            </a:rPr>
            <a:t>Kvinner</a:t>
          </a:r>
          <a:endParaRPr lang="en-US" sz="1800" dirty="0">
            <a:solidFill>
              <a:schemeClr val="tx1"/>
            </a:solidFill>
          </a:endParaRPr>
        </a:p>
      </dgm:t>
    </dgm:pt>
    <dgm:pt modelId="{46015A1B-445C-A247-9B54-CE33C098CD48}" type="parTrans" cxnId="{28BEB17C-38D4-304B-9172-FB6028C4680B}">
      <dgm:prSet/>
      <dgm:spPr/>
      <dgm:t>
        <a:bodyPr/>
        <a:lstStyle/>
        <a:p>
          <a:endParaRPr lang="en-US"/>
        </a:p>
      </dgm:t>
    </dgm:pt>
    <dgm:pt modelId="{8F330865-A54F-774B-80D8-3300D3C6A9FE}" type="sibTrans" cxnId="{28BEB17C-38D4-304B-9172-FB6028C4680B}">
      <dgm:prSet/>
      <dgm:spPr/>
      <dgm:t>
        <a:bodyPr/>
        <a:lstStyle/>
        <a:p>
          <a:endParaRPr lang="en-US"/>
        </a:p>
      </dgm:t>
    </dgm:pt>
    <dgm:pt modelId="{F7535056-7BD6-A14A-B8FF-685F77B26D76}">
      <dgm:prSet phldrT="[Text]" custT="1"/>
      <dgm:spPr/>
      <dgm:t>
        <a:bodyPr/>
        <a:lstStyle/>
        <a:p>
          <a:r>
            <a:rPr lang="en-US" sz="1400" dirty="0">
              <a:solidFill>
                <a:schemeClr val="tx1"/>
              </a:solidFill>
            </a:rPr>
            <a:t>Mer </a:t>
          </a:r>
          <a:r>
            <a:rPr lang="en-US" sz="1400" dirty="0" err="1">
              <a:solidFill>
                <a:schemeClr val="tx1"/>
              </a:solidFill>
            </a:rPr>
            <a:t>undervisning</a:t>
          </a:r>
          <a:r>
            <a:rPr lang="en-US" sz="1400" dirty="0">
              <a:solidFill>
                <a:schemeClr val="tx1"/>
              </a:solidFill>
            </a:rPr>
            <a:t> </a:t>
          </a:r>
          <a:r>
            <a:rPr lang="en-US" sz="1400" dirty="0" err="1">
              <a:solidFill>
                <a:schemeClr val="tx1"/>
              </a:solidFill>
            </a:rPr>
            <a:t>og</a:t>
          </a:r>
          <a:r>
            <a:rPr lang="en-US" sz="1400" dirty="0">
              <a:solidFill>
                <a:schemeClr val="tx1"/>
              </a:solidFill>
            </a:rPr>
            <a:t> </a:t>
          </a:r>
          <a:r>
            <a:rPr lang="en-US" sz="1400" dirty="0" err="1">
              <a:solidFill>
                <a:schemeClr val="tx1"/>
              </a:solidFill>
            </a:rPr>
            <a:t>akademiskt</a:t>
          </a:r>
          <a:r>
            <a:rPr lang="en-US" sz="1400" dirty="0">
              <a:solidFill>
                <a:schemeClr val="tx1"/>
              </a:solidFill>
            </a:rPr>
            <a:t> </a:t>
          </a:r>
          <a:r>
            <a:rPr lang="en-US" sz="1400" dirty="0" err="1">
              <a:solidFill>
                <a:schemeClr val="tx1"/>
              </a:solidFill>
            </a:rPr>
            <a:t>husarbeid</a:t>
          </a:r>
          <a:endParaRPr lang="en-US" sz="1400" dirty="0">
            <a:solidFill>
              <a:schemeClr val="tx1"/>
            </a:solidFill>
          </a:endParaRPr>
        </a:p>
      </dgm:t>
    </dgm:pt>
    <dgm:pt modelId="{6F68A4BD-9A57-6E43-82D4-4C6286A8A97B}" type="parTrans" cxnId="{FC19F592-A2AF-B845-B372-FE36AE8A2444}">
      <dgm:prSet/>
      <dgm:spPr/>
      <dgm:t>
        <a:bodyPr/>
        <a:lstStyle/>
        <a:p>
          <a:endParaRPr lang="en-US"/>
        </a:p>
      </dgm:t>
    </dgm:pt>
    <dgm:pt modelId="{B2E056FC-EB95-B84F-9677-0E3AEC907343}" type="sibTrans" cxnId="{FC19F592-A2AF-B845-B372-FE36AE8A2444}">
      <dgm:prSet/>
      <dgm:spPr/>
      <dgm:t>
        <a:bodyPr/>
        <a:lstStyle/>
        <a:p>
          <a:endParaRPr lang="en-US"/>
        </a:p>
      </dgm:t>
    </dgm:pt>
    <dgm:pt modelId="{0EFD319A-62A2-8948-B3CE-69AECEBC482D}">
      <dgm:prSet phldrT="[Text]" custT="1"/>
      <dgm:spPr/>
      <dgm:t>
        <a:bodyPr/>
        <a:lstStyle/>
        <a:p>
          <a:r>
            <a:rPr lang="en-US" sz="1400" dirty="0">
              <a:solidFill>
                <a:schemeClr val="tx1"/>
              </a:solidFill>
            </a:rPr>
            <a:t>Kan ta </a:t>
          </a:r>
          <a:r>
            <a:rPr lang="en-US" sz="1400" dirty="0" err="1">
              <a:solidFill>
                <a:schemeClr val="tx1"/>
              </a:solidFill>
            </a:rPr>
            <a:t>en</a:t>
          </a:r>
          <a:r>
            <a:rPr lang="en-US" sz="1400" dirty="0">
              <a:solidFill>
                <a:schemeClr val="tx1"/>
              </a:solidFill>
            </a:rPr>
            <a:t> pause – </a:t>
          </a:r>
          <a:r>
            <a:rPr lang="en-US" sz="1400" dirty="0" err="1">
              <a:solidFill>
                <a:schemeClr val="tx1"/>
              </a:solidFill>
            </a:rPr>
            <a:t>stoppe</a:t>
          </a:r>
          <a:endParaRPr lang="en-US" sz="1400" dirty="0">
            <a:solidFill>
              <a:schemeClr val="tx1"/>
            </a:solidFill>
          </a:endParaRPr>
        </a:p>
      </dgm:t>
    </dgm:pt>
    <dgm:pt modelId="{F6745B42-0911-474D-87C3-CB342E6ADE4B}" type="parTrans" cxnId="{D39AD3CD-9407-1846-81B4-E888693EF98A}">
      <dgm:prSet/>
      <dgm:spPr/>
      <dgm:t>
        <a:bodyPr/>
        <a:lstStyle/>
        <a:p>
          <a:endParaRPr lang="en-US"/>
        </a:p>
      </dgm:t>
    </dgm:pt>
    <dgm:pt modelId="{A90599DB-F8CF-D548-9F34-46E72B481955}" type="sibTrans" cxnId="{D39AD3CD-9407-1846-81B4-E888693EF98A}">
      <dgm:prSet/>
      <dgm:spPr/>
      <dgm:t>
        <a:bodyPr/>
        <a:lstStyle/>
        <a:p>
          <a:endParaRPr lang="en-US"/>
        </a:p>
      </dgm:t>
    </dgm:pt>
    <dgm:pt modelId="{F376DE08-14A9-0542-920C-BFA0B5FF992B}">
      <dgm:prSet custT="1"/>
      <dgm:spPr/>
      <dgm:t>
        <a:bodyPr/>
        <a:lstStyle/>
        <a:p>
          <a:r>
            <a:rPr lang="en-US" sz="1400" dirty="0" err="1">
              <a:solidFill>
                <a:schemeClr val="tx1"/>
              </a:solidFill>
            </a:rPr>
            <a:t>Når</a:t>
          </a:r>
          <a:r>
            <a:rPr lang="en-US" sz="1400" dirty="0">
              <a:solidFill>
                <a:schemeClr val="tx1"/>
              </a:solidFill>
            </a:rPr>
            <a:t> </a:t>
          </a:r>
          <a:r>
            <a:rPr lang="en-US" sz="1400" dirty="0" err="1">
              <a:solidFill>
                <a:schemeClr val="tx1"/>
              </a:solidFill>
            </a:rPr>
            <a:t>ikke</a:t>
          </a:r>
          <a:r>
            <a:rPr lang="en-US" sz="1400" dirty="0">
              <a:solidFill>
                <a:schemeClr val="tx1"/>
              </a:solidFill>
            </a:rPr>
            <a:t> hele </a:t>
          </a:r>
          <a:r>
            <a:rPr lang="en-US" sz="1400" dirty="0" err="1">
              <a:solidFill>
                <a:schemeClr val="tx1"/>
              </a:solidFill>
            </a:rPr>
            <a:t>veien</a:t>
          </a:r>
          <a:r>
            <a:rPr lang="en-US" sz="1400" dirty="0">
              <a:solidFill>
                <a:schemeClr val="tx1"/>
              </a:solidFill>
            </a:rPr>
            <a:t> </a:t>
          </a:r>
          <a:r>
            <a:rPr lang="en-US" sz="1400" dirty="0" err="1">
              <a:solidFill>
                <a:schemeClr val="tx1"/>
              </a:solidFill>
            </a:rPr>
            <a:t>i</a:t>
          </a:r>
          <a:r>
            <a:rPr lang="en-US" sz="1400" dirty="0">
              <a:solidFill>
                <a:schemeClr val="tx1"/>
              </a:solidFill>
            </a:rPr>
            <a:t> </a:t>
          </a:r>
          <a:r>
            <a:rPr lang="en-US" sz="1400" dirty="0" err="1">
              <a:solidFill>
                <a:schemeClr val="tx1"/>
              </a:solidFill>
            </a:rPr>
            <a:t>karrieren</a:t>
          </a:r>
          <a:endParaRPr lang="en-US" sz="1400" dirty="0">
            <a:solidFill>
              <a:schemeClr val="tx1"/>
            </a:solidFill>
          </a:endParaRPr>
        </a:p>
      </dgm:t>
    </dgm:pt>
    <dgm:pt modelId="{A3BD4EA4-16E3-BC47-B50A-C3CD3AEDE716}" type="parTrans" cxnId="{58EA3F84-6AD9-684C-9F8F-C7CBAD525D4C}">
      <dgm:prSet/>
      <dgm:spPr/>
      <dgm:t>
        <a:bodyPr/>
        <a:lstStyle/>
        <a:p>
          <a:endParaRPr lang="en-US"/>
        </a:p>
      </dgm:t>
    </dgm:pt>
    <dgm:pt modelId="{ED8C56DA-5615-E34D-8F6A-03A0E11D349A}" type="sibTrans" cxnId="{58EA3F84-6AD9-684C-9F8F-C7CBAD525D4C}">
      <dgm:prSet/>
      <dgm:spPr/>
      <dgm:t>
        <a:bodyPr/>
        <a:lstStyle/>
        <a:p>
          <a:endParaRPr lang="en-US"/>
        </a:p>
      </dgm:t>
    </dgm:pt>
    <dgm:pt modelId="{4FAE8854-84E9-9A4C-9A2F-D2CD3DEA4645}" type="pres">
      <dgm:prSet presAssocID="{6449FD78-5A7C-5740-B0B6-F39E5DDC7EC1}" presName="cycle" presStyleCnt="0">
        <dgm:presLayoutVars>
          <dgm:chMax val="1"/>
          <dgm:dir/>
          <dgm:animLvl val="ctr"/>
          <dgm:resizeHandles val="exact"/>
        </dgm:presLayoutVars>
      </dgm:prSet>
      <dgm:spPr/>
    </dgm:pt>
    <dgm:pt modelId="{72C1458D-BF36-B84E-AD66-9C37B16F496E}" type="pres">
      <dgm:prSet presAssocID="{2D3272D3-72D8-B34C-9DA3-4089E6C3D883}" presName="centerShape" presStyleLbl="node0" presStyleIdx="0" presStyleCnt="1"/>
      <dgm:spPr/>
    </dgm:pt>
    <dgm:pt modelId="{6635CA51-919C-FE4D-95F0-A8423CEF1EB8}" type="pres">
      <dgm:prSet presAssocID="{6F68A4BD-9A57-6E43-82D4-4C6286A8A97B}" presName="parTrans" presStyleLbl="bgSibTrans2D1" presStyleIdx="0" presStyleCnt="3"/>
      <dgm:spPr/>
    </dgm:pt>
    <dgm:pt modelId="{182A4050-5B13-1342-A0C2-B88E87F78C95}" type="pres">
      <dgm:prSet presAssocID="{F7535056-7BD6-A14A-B8FF-685F77B26D76}" presName="node" presStyleLbl="node1" presStyleIdx="0" presStyleCnt="3" custScaleY="126967">
        <dgm:presLayoutVars>
          <dgm:bulletEnabled val="1"/>
        </dgm:presLayoutVars>
      </dgm:prSet>
      <dgm:spPr/>
    </dgm:pt>
    <dgm:pt modelId="{C4AFE72C-E903-0845-9E7B-8AAAEE019F5F}" type="pres">
      <dgm:prSet presAssocID="{A3BD4EA4-16E3-BC47-B50A-C3CD3AEDE716}" presName="parTrans" presStyleLbl="bgSibTrans2D1" presStyleIdx="1" presStyleCnt="3"/>
      <dgm:spPr/>
    </dgm:pt>
    <dgm:pt modelId="{164DDBE4-0654-A541-89AE-4EEB751FD01B}" type="pres">
      <dgm:prSet presAssocID="{F376DE08-14A9-0542-920C-BFA0B5FF992B}" presName="node" presStyleLbl="node1" presStyleIdx="1" presStyleCnt="3">
        <dgm:presLayoutVars>
          <dgm:bulletEnabled val="1"/>
        </dgm:presLayoutVars>
      </dgm:prSet>
      <dgm:spPr/>
    </dgm:pt>
    <dgm:pt modelId="{4D32C1CE-A53D-D74D-A040-0A910E2B6D07}" type="pres">
      <dgm:prSet presAssocID="{F6745B42-0911-474D-87C3-CB342E6ADE4B}" presName="parTrans" presStyleLbl="bgSibTrans2D1" presStyleIdx="2" presStyleCnt="3"/>
      <dgm:spPr/>
    </dgm:pt>
    <dgm:pt modelId="{4692F508-7402-8646-B2D3-A5B67C0C239B}" type="pres">
      <dgm:prSet presAssocID="{0EFD319A-62A2-8948-B3CE-69AECEBC482D}" presName="node" presStyleLbl="node1" presStyleIdx="2" presStyleCnt="3">
        <dgm:presLayoutVars>
          <dgm:bulletEnabled val="1"/>
        </dgm:presLayoutVars>
      </dgm:prSet>
      <dgm:spPr/>
    </dgm:pt>
  </dgm:ptLst>
  <dgm:cxnLst>
    <dgm:cxn modelId="{8CEFCE08-BEBE-5048-81AF-E525495FAEE7}" type="presOf" srcId="{6449FD78-5A7C-5740-B0B6-F39E5DDC7EC1}" destId="{4FAE8854-84E9-9A4C-9A2F-D2CD3DEA4645}" srcOrd="0" destOrd="0" presId="urn:microsoft.com/office/officeart/2005/8/layout/radial4"/>
    <dgm:cxn modelId="{714C896E-DA62-434E-B5FC-DB9B95443E8E}" type="presOf" srcId="{F376DE08-14A9-0542-920C-BFA0B5FF992B}" destId="{164DDBE4-0654-A541-89AE-4EEB751FD01B}" srcOrd="0" destOrd="0" presId="urn:microsoft.com/office/officeart/2005/8/layout/radial4"/>
    <dgm:cxn modelId="{28BEB17C-38D4-304B-9172-FB6028C4680B}" srcId="{6449FD78-5A7C-5740-B0B6-F39E5DDC7EC1}" destId="{2D3272D3-72D8-B34C-9DA3-4089E6C3D883}" srcOrd="0" destOrd="0" parTransId="{46015A1B-445C-A247-9B54-CE33C098CD48}" sibTransId="{8F330865-A54F-774B-80D8-3300D3C6A9FE}"/>
    <dgm:cxn modelId="{58EA3F84-6AD9-684C-9F8F-C7CBAD525D4C}" srcId="{2D3272D3-72D8-B34C-9DA3-4089E6C3D883}" destId="{F376DE08-14A9-0542-920C-BFA0B5FF992B}" srcOrd="1" destOrd="0" parTransId="{A3BD4EA4-16E3-BC47-B50A-C3CD3AEDE716}" sibTransId="{ED8C56DA-5615-E34D-8F6A-03A0E11D349A}"/>
    <dgm:cxn modelId="{FC19F592-A2AF-B845-B372-FE36AE8A2444}" srcId="{2D3272D3-72D8-B34C-9DA3-4089E6C3D883}" destId="{F7535056-7BD6-A14A-B8FF-685F77B26D76}" srcOrd="0" destOrd="0" parTransId="{6F68A4BD-9A57-6E43-82D4-4C6286A8A97B}" sibTransId="{B2E056FC-EB95-B84F-9677-0E3AEC907343}"/>
    <dgm:cxn modelId="{AE9496B1-1656-0B4A-8BAB-A4EE5B0CC6A9}" type="presOf" srcId="{0EFD319A-62A2-8948-B3CE-69AECEBC482D}" destId="{4692F508-7402-8646-B2D3-A5B67C0C239B}" srcOrd="0" destOrd="0" presId="urn:microsoft.com/office/officeart/2005/8/layout/radial4"/>
    <dgm:cxn modelId="{1690C0BE-697A-2643-A055-79F98D64B5BD}" type="presOf" srcId="{2D3272D3-72D8-B34C-9DA3-4089E6C3D883}" destId="{72C1458D-BF36-B84E-AD66-9C37B16F496E}" srcOrd="0" destOrd="0" presId="urn:microsoft.com/office/officeart/2005/8/layout/radial4"/>
    <dgm:cxn modelId="{D39AD3CD-9407-1846-81B4-E888693EF98A}" srcId="{2D3272D3-72D8-B34C-9DA3-4089E6C3D883}" destId="{0EFD319A-62A2-8948-B3CE-69AECEBC482D}" srcOrd="2" destOrd="0" parTransId="{F6745B42-0911-474D-87C3-CB342E6ADE4B}" sibTransId="{A90599DB-F8CF-D548-9F34-46E72B481955}"/>
    <dgm:cxn modelId="{D54934E1-7D59-4C49-8074-BE3EBAAF7A5A}" type="presOf" srcId="{A3BD4EA4-16E3-BC47-B50A-C3CD3AEDE716}" destId="{C4AFE72C-E903-0845-9E7B-8AAAEE019F5F}" srcOrd="0" destOrd="0" presId="urn:microsoft.com/office/officeart/2005/8/layout/radial4"/>
    <dgm:cxn modelId="{D1ED1EF1-3C21-3F40-85FC-1017DF932A8F}" type="presOf" srcId="{F7535056-7BD6-A14A-B8FF-685F77B26D76}" destId="{182A4050-5B13-1342-A0C2-B88E87F78C95}" srcOrd="0" destOrd="0" presId="urn:microsoft.com/office/officeart/2005/8/layout/radial4"/>
    <dgm:cxn modelId="{A65A57F2-5341-134F-935B-4F155417C23C}" type="presOf" srcId="{6F68A4BD-9A57-6E43-82D4-4C6286A8A97B}" destId="{6635CA51-919C-FE4D-95F0-A8423CEF1EB8}" srcOrd="0" destOrd="0" presId="urn:microsoft.com/office/officeart/2005/8/layout/radial4"/>
    <dgm:cxn modelId="{A2D974F6-9D4F-3A41-AF64-D0768CDEAE0E}" type="presOf" srcId="{F6745B42-0911-474D-87C3-CB342E6ADE4B}" destId="{4D32C1CE-A53D-D74D-A040-0A910E2B6D07}" srcOrd="0" destOrd="0" presId="urn:microsoft.com/office/officeart/2005/8/layout/radial4"/>
    <dgm:cxn modelId="{C8960234-870E-014B-8ED7-9E8D1B4EB0E1}" type="presParOf" srcId="{4FAE8854-84E9-9A4C-9A2F-D2CD3DEA4645}" destId="{72C1458D-BF36-B84E-AD66-9C37B16F496E}" srcOrd="0" destOrd="0" presId="urn:microsoft.com/office/officeart/2005/8/layout/radial4"/>
    <dgm:cxn modelId="{EC33FA1D-FC4D-4B47-85D9-34CDEA6BEF7A}" type="presParOf" srcId="{4FAE8854-84E9-9A4C-9A2F-D2CD3DEA4645}" destId="{6635CA51-919C-FE4D-95F0-A8423CEF1EB8}" srcOrd="1" destOrd="0" presId="urn:microsoft.com/office/officeart/2005/8/layout/radial4"/>
    <dgm:cxn modelId="{607C7457-7FD3-E24B-86EF-97E9D5F05515}" type="presParOf" srcId="{4FAE8854-84E9-9A4C-9A2F-D2CD3DEA4645}" destId="{182A4050-5B13-1342-A0C2-B88E87F78C95}" srcOrd="2" destOrd="0" presId="urn:microsoft.com/office/officeart/2005/8/layout/radial4"/>
    <dgm:cxn modelId="{67BBEB84-EDA8-7F40-9764-C0975F1E95EA}" type="presParOf" srcId="{4FAE8854-84E9-9A4C-9A2F-D2CD3DEA4645}" destId="{C4AFE72C-E903-0845-9E7B-8AAAEE019F5F}" srcOrd="3" destOrd="0" presId="urn:microsoft.com/office/officeart/2005/8/layout/radial4"/>
    <dgm:cxn modelId="{0A7872B7-0BA7-1441-A473-8A2FD7DFFEB0}" type="presParOf" srcId="{4FAE8854-84E9-9A4C-9A2F-D2CD3DEA4645}" destId="{164DDBE4-0654-A541-89AE-4EEB751FD01B}" srcOrd="4" destOrd="0" presId="urn:microsoft.com/office/officeart/2005/8/layout/radial4"/>
    <dgm:cxn modelId="{289339DC-4121-5840-9CF0-729AB1B01E5F}" type="presParOf" srcId="{4FAE8854-84E9-9A4C-9A2F-D2CD3DEA4645}" destId="{4D32C1CE-A53D-D74D-A040-0A910E2B6D07}" srcOrd="5" destOrd="0" presId="urn:microsoft.com/office/officeart/2005/8/layout/radial4"/>
    <dgm:cxn modelId="{BC60F424-91EE-0342-A832-056DA25B6854}" type="presParOf" srcId="{4FAE8854-84E9-9A4C-9A2F-D2CD3DEA4645}" destId="{4692F508-7402-8646-B2D3-A5B67C0C239B}" srcOrd="6" destOrd="0" presId="urn:microsoft.com/office/officeart/2005/8/layout/radial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3FC2A-D974-489C-A6F8-0602AC596980}">
      <dsp:nvSpPr>
        <dsp:cNvPr id="0" name=""/>
        <dsp:cNvSpPr/>
      </dsp:nvSpPr>
      <dsp:spPr>
        <a:xfrm rot="16200000">
          <a:off x="-150014" y="6230"/>
          <a:ext cx="3520049" cy="3323768"/>
        </a:xfrm>
        <a:prstGeom prst="upArrow">
          <a:avLst>
            <a:gd name="adj1" fmla="val 50000"/>
            <a:gd name="adj2" fmla="val 35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sv-SE" sz="1200" b="1" kern="1200" dirty="0"/>
            <a:t>INSTRUMENTALISME</a:t>
          </a:r>
        </a:p>
        <a:p>
          <a:pPr marL="0" lvl="0" indent="0" algn="ctr" defTabSz="533400">
            <a:lnSpc>
              <a:spcPct val="90000"/>
            </a:lnSpc>
            <a:spcBef>
              <a:spcPct val="0"/>
            </a:spcBef>
            <a:spcAft>
              <a:spcPct val="35000"/>
            </a:spcAft>
            <a:buNone/>
          </a:pPr>
          <a:r>
            <a:rPr lang="sv-SE" sz="1100" kern="1200" dirty="0"/>
            <a:t>Det som kan </a:t>
          </a:r>
          <a:r>
            <a:rPr lang="sv-SE" sz="1100" kern="1200" dirty="0" err="1"/>
            <a:t>måles</a:t>
          </a:r>
          <a:r>
            <a:rPr lang="sv-SE" sz="1100" kern="1200" dirty="0"/>
            <a:t> = det som er viktig</a:t>
          </a:r>
        </a:p>
        <a:p>
          <a:pPr marL="0" lvl="0" indent="0" algn="ctr" defTabSz="533400">
            <a:lnSpc>
              <a:spcPct val="90000"/>
            </a:lnSpc>
            <a:spcBef>
              <a:spcPct val="0"/>
            </a:spcBef>
            <a:spcAft>
              <a:spcPct val="35000"/>
            </a:spcAft>
            <a:buNone/>
          </a:pPr>
          <a:r>
            <a:rPr lang="sv-SE" sz="1100" kern="1200" dirty="0" err="1"/>
            <a:t>Fokuser</a:t>
          </a:r>
          <a:r>
            <a:rPr lang="sv-SE" sz="1100" kern="1200" dirty="0"/>
            <a:t> på den </a:t>
          </a:r>
          <a:r>
            <a:rPr lang="sv-SE" sz="1100" kern="1200" dirty="0" err="1"/>
            <a:t>enkelte</a:t>
          </a:r>
          <a:endParaRPr lang="sv-SE" sz="1100" kern="1200" dirty="0"/>
        </a:p>
        <a:p>
          <a:pPr marL="0" lvl="0" indent="0" algn="ctr" defTabSz="533400">
            <a:lnSpc>
              <a:spcPct val="90000"/>
            </a:lnSpc>
            <a:spcBef>
              <a:spcPct val="0"/>
            </a:spcBef>
            <a:spcAft>
              <a:spcPct val="35000"/>
            </a:spcAft>
            <a:buNone/>
          </a:pPr>
          <a:r>
            <a:rPr lang="sv-SE" sz="1100" kern="1200" dirty="0"/>
            <a:t>Den individuelle </a:t>
          </a:r>
          <a:r>
            <a:rPr lang="sv-SE" sz="1100" kern="1200" dirty="0" err="1"/>
            <a:t>karrieren</a:t>
          </a:r>
          <a:endParaRPr lang="sv-SE" sz="1100" kern="1200" dirty="0"/>
        </a:p>
        <a:p>
          <a:pPr marL="0" lvl="0" indent="0" algn="ctr" defTabSz="533400">
            <a:lnSpc>
              <a:spcPct val="90000"/>
            </a:lnSpc>
            <a:spcBef>
              <a:spcPct val="0"/>
            </a:spcBef>
            <a:spcAft>
              <a:spcPct val="35000"/>
            </a:spcAft>
            <a:buNone/>
          </a:pPr>
          <a:r>
            <a:rPr lang="sv-SE" sz="1100" kern="1200" dirty="0" err="1"/>
            <a:t>Konkurranse</a:t>
          </a:r>
          <a:endParaRPr lang="sv-SE" sz="1100" kern="1200" dirty="0"/>
        </a:p>
        <a:p>
          <a:pPr marL="0" lvl="0" indent="0" algn="ctr" defTabSz="533400">
            <a:lnSpc>
              <a:spcPct val="90000"/>
            </a:lnSpc>
            <a:spcBef>
              <a:spcPct val="0"/>
            </a:spcBef>
            <a:spcAft>
              <a:spcPct val="35000"/>
            </a:spcAft>
            <a:buNone/>
          </a:pPr>
          <a:r>
            <a:rPr lang="sv-SE" sz="1100" kern="1200" dirty="0"/>
            <a:t>Excellens – å </a:t>
          </a:r>
          <a:r>
            <a:rPr lang="sv-SE" sz="1100" kern="1200" dirty="0" err="1"/>
            <a:t>vinne</a:t>
          </a:r>
          <a:endParaRPr lang="sv-SE" sz="1100" kern="1200" dirty="0"/>
        </a:p>
        <a:p>
          <a:pPr marL="0" lvl="0" indent="0" algn="ctr" defTabSz="533400">
            <a:lnSpc>
              <a:spcPct val="90000"/>
            </a:lnSpc>
            <a:spcBef>
              <a:spcPct val="0"/>
            </a:spcBef>
            <a:spcAft>
              <a:spcPct val="35000"/>
            </a:spcAft>
            <a:buNone/>
          </a:pPr>
          <a:r>
            <a:rPr lang="sv-SE" sz="1100" kern="1200" dirty="0" err="1"/>
            <a:t>Tøft</a:t>
          </a:r>
          <a:r>
            <a:rPr lang="sv-SE" sz="1100" kern="1200" dirty="0"/>
            <a:t> </a:t>
          </a:r>
          <a:r>
            <a:rPr lang="sv-SE" sz="1100" kern="1200" dirty="0" err="1"/>
            <a:t>klima</a:t>
          </a:r>
          <a:endParaRPr lang="sv-SE" sz="1100" kern="1200" dirty="0"/>
        </a:p>
        <a:p>
          <a:pPr marL="0" lvl="0" indent="0" algn="ctr" defTabSz="533400">
            <a:lnSpc>
              <a:spcPct val="90000"/>
            </a:lnSpc>
            <a:spcBef>
              <a:spcPct val="0"/>
            </a:spcBef>
            <a:spcAft>
              <a:spcPct val="35000"/>
            </a:spcAft>
            <a:buNone/>
          </a:pPr>
          <a:r>
            <a:rPr lang="sv-SE" sz="1100" kern="1200" dirty="0" err="1"/>
            <a:t>Ikke</a:t>
          </a:r>
          <a:r>
            <a:rPr lang="sv-SE" sz="1100" kern="1200" dirty="0"/>
            <a:t> rom for </a:t>
          </a:r>
          <a:r>
            <a:rPr lang="sv-SE" sz="1100" kern="1200" dirty="0" err="1"/>
            <a:t>feil</a:t>
          </a:r>
          <a:endParaRPr lang="sv-SE" sz="1100" kern="1200" dirty="0"/>
        </a:p>
      </dsp:txBody>
      <dsp:txXfrm rot="5400000">
        <a:off x="529786" y="788101"/>
        <a:ext cx="2742109" cy="1760025"/>
      </dsp:txXfrm>
    </dsp:sp>
    <dsp:sp modelId="{2C0EA763-27AD-4C8B-BA2E-1ADE5D6944C4}">
      <dsp:nvSpPr>
        <dsp:cNvPr id="0" name=""/>
        <dsp:cNvSpPr/>
      </dsp:nvSpPr>
      <dsp:spPr>
        <a:xfrm rot="5400000">
          <a:off x="5141460" y="2047"/>
          <a:ext cx="3605440" cy="3332134"/>
        </a:xfrm>
        <a:prstGeom prst="upArrow">
          <a:avLst>
            <a:gd name="adj1" fmla="val 50000"/>
            <a:gd name="adj2" fmla="val 35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sv-SE" sz="1200" b="1" kern="1200" dirty="0"/>
            <a:t>AKADEMISK MEDBORGERSKAP (CITIZENSHIP)</a:t>
          </a:r>
        </a:p>
        <a:p>
          <a:pPr marL="0" lvl="0" indent="0" algn="ctr" defTabSz="533400">
            <a:lnSpc>
              <a:spcPct val="90000"/>
            </a:lnSpc>
            <a:spcBef>
              <a:spcPct val="0"/>
            </a:spcBef>
            <a:spcAft>
              <a:spcPct val="35000"/>
            </a:spcAft>
            <a:buNone/>
          </a:pPr>
          <a:r>
            <a:rPr lang="sv-SE" sz="1100" kern="1200" dirty="0" err="1">
              <a:latin typeface="+mn-lt"/>
            </a:rPr>
            <a:t>Grunnlag</a:t>
          </a:r>
          <a:r>
            <a:rPr lang="sv-SE" sz="1100" kern="1200" dirty="0">
              <a:latin typeface="+mn-lt"/>
            </a:rPr>
            <a:t> i akademisk </a:t>
          </a:r>
          <a:r>
            <a:rPr lang="sv-SE" sz="1100" kern="1200" dirty="0" err="1">
              <a:latin typeface="+mn-lt"/>
            </a:rPr>
            <a:t>profesjonalisme</a:t>
          </a:r>
          <a:endParaRPr lang="sv-SE" sz="1100" kern="1200" dirty="0">
            <a:latin typeface="+mn-lt"/>
          </a:endParaRPr>
        </a:p>
        <a:p>
          <a:pPr marL="0" lvl="0" indent="0" algn="ctr" defTabSz="533400" rtl="0">
            <a:lnSpc>
              <a:spcPct val="90000"/>
            </a:lnSpc>
            <a:spcBef>
              <a:spcPct val="0"/>
            </a:spcBef>
            <a:spcAft>
              <a:spcPct val="35000"/>
            </a:spcAft>
            <a:buNone/>
          </a:pPr>
          <a:r>
            <a:rPr lang="sv-SE" sz="1100" kern="1200" dirty="0">
              <a:latin typeface="+mn-lt"/>
            </a:rPr>
            <a:t>Akademisk </a:t>
          </a:r>
          <a:r>
            <a:rPr lang="sv-SE" sz="1100" kern="1200" dirty="0" err="1">
              <a:latin typeface="+mn-lt"/>
            </a:rPr>
            <a:t>linjestyring</a:t>
          </a:r>
          <a:r>
            <a:rPr lang="sv-SE" sz="1100" kern="1200" dirty="0">
              <a:latin typeface="+mn-lt"/>
            </a:rPr>
            <a:t> </a:t>
          </a:r>
          <a:r>
            <a:rPr lang="sv-SE" sz="1100" kern="1200" dirty="0" err="1">
              <a:latin typeface="+mn-lt"/>
            </a:rPr>
            <a:t>og</a:t>
          </a:r>
          <a:r>
            <a:rPr lang="sv-SE" sz="1100" kern="1200" dirty="0">
              <a:latin typeface="+mn-lt"/>
            </a:rPr>
            <a:t>  akademisk kollegialitet</a:t>
          </a:r>
        </a:p>
        <a:p>
          <a:pPr marL="0" lvl="0" indent="0" algn="ctr" defTabSz="533400">
            <a:lnSpc>
              <a:spcPct val="90000"/>
            </a:lnSpc>
            <a:spcBef>
              <a:spcPct val="0"/>
            </a:spcBef>
            <a:spcAft>
              <a:spcPct val="35000"/>
            </a:spcAft>
            <a:buNone/>
          </a:pPr>
          <a:r>
            <a:rPr lang="sv-SE" sz="1100" kern="1200" dirty="0" err="1">
              <a:latin typeface="+mn-lt"/>
            </a:rPr>
            <a:t>Faglig</a:t>
          </a:r>
          <a:r>
            <a:rPr lang="sv-SE" sz="1100" kern="1200" dirty="0">
              <a:latin typeface="+mn-lt"/>
            </a:rPr>
            <a:t> </a:t>
          </a:r>
          <a:r>
            <a:rPr lang="sv-SE" sz="1100" kern="1200" dirty="0" err="1">
              <a:latin typeface="+mn-lt"/>
            </a:rPr>
            <a:t>omdømme</a:t>
          </a:r>
          <a:r>
            <a:rPr lang="sv-SE" sz="1100" kern="1200" dirty="0">
              <a:latin typeface="+mn-lt"/>
            </a:rPr>
            <a:t> </a:t>
          </a:r>
          <a:r>
            <a:rPr lang="sv-SE" sz="1100" kern="1200" dirty="0" err="1">
              <a:latin typeface="+mn-lt"/>
            </a:rPr>
            <a:t>og</a:t>
          </a:r>
          <a:r>
            <a:rPr lang="sv-SE" sz="1100" kern="1200" dirty="0">
              <a:latin typeface="+mn-lt"/>
            </a:rPr>
            <a:t> </a:t>
          </a:r>
          <a:r>
            <a:rPr lang="sv-SE" sz="1100" kern="1200" dirty="0" err="1">
              <a:latin typeface="+mn-lt"/>
            </a:rPr>
            <a:t>faglig</a:t>
          </a:r>
          <a:r>
            <a:rPr lang="sv-SE" sz="1100" kern="1200" dirty="0">
              <a:latin typeface="+mn-lt"/>
            </a:rPr>
            <a:t> evaluering</a:t>
          </a:r>
        </a:p>
        <a:p>
          <a:pPr marL="0" lvl="0" indent="0" algn="ctr" defTabSz="533400">
            <a:lnSpc>
              <a:spcPct val="90000"/>
            </a:lnSpc>
            <a:spcBef>
              <a:spcPct val="0"/>
            </a:spcBef>
            <a:spcAft>
              <a:spcPct val="35000"/>
            </a:spcAft>
            <a:buNone/>
          </a:pPr>
          <a:r>
            <a:rPr lang="sv-SE" sz="1100" kern="1200" dirty="0" err="1">
              <a:latin typeface="+mn-lt"/>
            </a:rPr>
            <a:t>Sosialt</a:t>
          </a:r>
          <a:r>
            <a:rPr lang="sv-SE" sz="1100" kern="1200" dirty="0">
              <a:latin typeface="+mn-lt"/>
            </a:rPr>
            <a:t> </a:t>
          </a:r>
          <a:r>
            <a:rPr lang="sv-SE" sz="1100" kern="1200" dirty="0" err="1">
              <a:latin typeface="+mn-lt"/>
            </a:rPr>
            <a:t>og</a:t>
          </a:r>
          <a:r>
            <a:rPr lang="sv-SE" sz="1100" kern="1200" dirty="0">
              <a:latin typeface="+mn-lt"/>
            </a:rPr>
            <a:t> kollektivt ansvar: </a:t>
          </a:r>
          <a:r>
            <a:rPr lang="sv-SE" sz="1100" kern="1200" dirty="0" err="1">
              <a:latin typeface="+mn-lt"/>
            </a:rPr>
            <a:t>med-lederskap</a:t>
          </a:r>
          <a:endParaRPr lang="sv-SE" sz="1100" kern="1200" dirty="0">
            <a:latin typeface="+mn-lt"/>
          </a:endParaRPr>
        </a:p>
        <a:p>
          <a:pPr marL="0" lvl="0" indent="0" algn="ctr" defTabSz="533400">
            <a:lnSpc>
              <a:spcPct val="90000"/>
            </a:lnSpc>
            <a:spcBef>
              <a:spcPct val="0"/>
            </a:spcBef>
            <a:spcAft>
              <a:spcPct val="35000"/>
            </a:spcAft>
            <a:buNone/>
          </a:pPr>
          <a:r>
            <a:rPr lang="sv-SE" sz="1100" kern="1200" dirty="0">
              <a:latin typeface="+mn-lt"/>
            </a:rPr>
            <a:t>Kollegial granskning </a:t>
          </a:r>
          <a:r>
            <a:rPr lang="sv-SE" sz="1100" kern="1200" dirty="0" err="1">
              <a:latin typeface="+mn-lt"/>
            </a:rPr>
            <a:t>og</a:t>
          </a:r>
          <a:r>
            <a:rPr lang="sv-SE" sz="1100" kern="1200" dirty="0">
              <a:latin typeface="+mn-lt"/>
            </a:rPr>
            <a:t> kollegial evaluering</a:t>
          </a:r>
        </a:p>
      </dsp:txBody>
      <dsp:txXfrm rot="-5400000">
        <a:off x="5278114" y="766754"/>
        <a:ext cx="2749011" cy="18027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1458D-BF36-B84E-AD66-9C37B16F496E}">
      <dsp:nvSpPr>
        <dsp:cNvPr id="0" name=""/>
        <dsp:cNvSpPr/>
      </dsp:nvSpPr>
      <dsp:spPr>
        <a:xfrm>
          <a:off x="1233552" y="2173591"/>
          <a:ext cx="1137797" cy="113779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rPr>
            <a:t>Menn</a:t>
          </a:r>
          <a:endParaRPr lang="en-US" sz="1800" kern="1200" dirty="0">
            <a:solidFill>
              <a:schemeClr val="tx1"/>
            </a:solidFill>
          </a:endParaRPr>
        </a:p>
      </dsp:txBody>
      <dsp:txXfrm>
        <a:off x="1400179" y="2340218"/>
        <a:ext cx="804543" cy="804543"/>
      </dsp:txXfrm>
    </dsp:sp>
    <dsp:sp modelId="{6635CA51-919C-FE4D-95F0-A8423CEF1EB8}">
      <dsp:nvSpPr>
        <dsp:cNvPr id="0" name=""/>
        <dsp:cNvSpPr/>
      </dsp:nvSpPr>
      <dsp:spPr>
        <a:xfrm rot="12900000">
          <a:off x="458891" y="1960535"/>
          <a:ext cx="916734" cy="3242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2A4050-5B13-1342-A0C2-B88E87F78C95}">
      <dsp:nvSpPr>
        <dsp:cNvPr id="0" name=""/>
        <dsp:cNvSpPr/>
      </dsp:nvSpPr>
      <dsp:spPr>
        <a:xfrm>
          <a:off x="1332" y="1427400"/>
          <a:ext cx="1080907" cy="8647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Konkurrense</a:t>
          </a:r>
          <a:endParaRPr lang="en-US" sz="1400" kern="1200" dirty="0">
            <a:solidFill>
              <a:schemeClr val="tx1"/>
            </a:solidFill>
          </a:endParaRPr>
        </a:p>
      </dsp:txBody>
      <dsp:txXfrm>
        <a:off x="26659" y="1452727"/>
        <a:ext cx="1030253" cy="814072"/>
      </dsp:txXfrm>
    </dsp:sp>
    <dsp:sp modelId="{7F4094AB-33D3-6D45-B655-7830CA4AB4D8}">
      <dsp:nvSpPr>
        <dsp:cNvPr id="0" name=""/>
        <dsp:cNvSpPr/>
      </dsp:nvSpPr>
      <dsp:spPr>
        <a:xfrm rot="16200000">
          <a:off x="1344084" y="1499733"/>
          <a:ext cx="916734" cy="3242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BD09C1-3EAE-E24C-B377-B92E3CDDAAA6}">
      <dsp:nvSpPr>
        <dsp:cNvPr id="0" name=""/>
        <dsp:cNvSpPr/>
      </dsp:nvSpPr>
      <dsp:spPr>
        <a:xfrm>
          <a:off x="1261997" y="771139"/>
          <a:ext cx="1080907" cy="8647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Måling</a:t>
          </a:r>
          <a:endParaRPr lang="en-US" sz="1400" kern="1200" dirty="0">
            <a:solidFill>
              <a:schemeClr val="tx1"/>
            </a:solidFill>
          </a:endParaRPr>
        </a:p>
      </dsp:txBody>
      <dsp:txXfrm>
        <a:off x="1287324" y="796466"/>
        <a:ext cx="1030253" cy="814072"/>
      </dsp:txXfrm>
    </dsp:sp>
    <dsp:sp modelId="{4D32C1CE-A53D-D74D-A040-0A910E2B6D07}">
      <dsp:nvSpPr>
        <dsp:cNvPr id="0" name=""/>
        <dsp:cNvSpPr/>
      </dsp:nvSpPr>
      <dsp:spPr>
        <a:xfrm rot="19500000">
          <a:off x="2229277" y="1960535"/>
          <a:ext cx="916734" cy="3242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92F508-7402-8646-B2D3-A5B67C0C239B}">
      <dsp:nvSpPr>
        <dsp:cNvPr id="0" name=""/>
        <dsp:cNvSpPr/>
      </dsp:nvSpPr>
      <dsp:spPr>
        <a:xfrm>
          <a:off x="2522662" y="1427400"/>
          <a:ext cx="1080907" cy="8647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Karriere-forventninger</a:t>
          </a:r>
          <a:endParaRPr lang="en-US" sz="1400" kern="1200" dirty="0">
            <a:solidFill>
              <a:schemeClr val="tx1"/>
            </a:solidFill>
          </a:endParaRPr>
        </a:p>
      </dsp:txBody>
      <dsp:txXfrm>
        <a:off x="2547989" y="1452727"/>
        <a:ext cx="1030253" cy="8140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1458D-BF36-B84E-AD66-9C37B16F496E}">
      <dsp:nvSpPr>
        <dsp:cNvPr id="0" name=""/>
        <dsp:cNvSpPr/>
      </dsp:nvSpPr>
      <dsp:spPr>
        <a:xfrm>
          <a:off x="1233552" y="2173591"/>
          <a:ext cx="1137797" cy="113779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rPr>
            <a:t>Kvinner</a:t>
          </a:r>
          <a:endParaRPr lang="en-US" sz="1800" kern="1200" dirty="0">
            <a:solidFill>
              <a:schemeClr val="tx1"/>
            </a:solidFill>
          </a:endParaRPr>
        </a:p>
      </dsp:txBody>
      <dsp:txXfrm>
        <a:off x="1400179" y="2340218"/>
        <a:ext cx="804543" cy="804543"/>
      </dsp:txXfrm>
    </dsp:sp>
    <dsp:sp modelId="{6635CA51-919C-FE4D-95F0-A8423CEF1EB8}">
      <dsp:nvSpPr>
        <dsp:cNvPr id="0" name=""/>
        <dsp:cNvSpPr/>
      </dsp:nvSpPr>
      <dsp:spPr>
        <a:xfrm rot="12900000">
          <a:off x="458891" y="1960535"/>
          <a:ext cx="916734" cy="3242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2A4050-5B13-1342-A0C2-B88E87F78C95}">
      <dsp:nvSpPr>
        <dsp:cNvPr id="0" name=""/>
        <dsp:cNvSpPr/>
      </dsp:nvSpPr>
      <dsp:spPr>
        <a:xfrm>
          <a:off x="1332" y="1427400"/>
          <a:ext cx="1080907" cy="8647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Konkurrense</a:t>
          </a:r>
          <a:endParaRPr lang="en-US" sz="1400" kern="1200" dirty="0">
            <a:solidFill>
              <a:schemeClr val="tx1"/>
            </a:solidFill>
          </a:endParaRPr>
        </a:p>
      </dsp:txBody>
      <dsp:txXfrm>
        <a:off x="26659" y="1452727"/>
        <a:ext cx="1030253" cy="814072"/>
      </dsp:txXfrm>
    </dsp:sp>
    <dsp:sp modelId="{7F4094AB-33D3-6D45-B655-7830CA4AB4D8}">
      <dsp:nvSpPr>
        <dsp:cNvPr id="0" name=""/>
        <dsp:cNvSpPr/>
      </dsp:nvSpPr>
      <dsp:spPr>
        <a:xfrm rot="16200000">
          <a:off x="1344084" y="1499733"/>
          <a:ext cx="916734" cy="3242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BD09C1-3EAE-E24C-B377-B92E3CDDAAA6}">
      <dsp:nvSpPr>
        <dsp:cNvPr id="0" name=""/>
        <dsp:cNvSpPr/>
      </dsp:nvSpPr>
      <dsp:spPr>
        <a:xfrm>
          <a:off x="1261997" y="771139"/>
          <a:ext cx="1080907" cy="8647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Måling</a:t>
          </a:r>
          <a:endParaRPr lang="en-US" sz="1400" kern="1200" dirty="0">
            <a:solidFill>
              <a:schemeClr val="tx1"/>
            </a:solidFill>
          </a:endParaRPr>
        </a:p>
      </dsp:txBody>
      <dsp:txXfrm>
        <a:off x="1287324" y="796466"/>
        <a:ext cx="1030253" cy="814072"/>
      </dsp:txXfrm>
    </dsp:sp>
    <dsp:sp modelId="{4D32C1CE-A53D-D74D-A040-0A910E2B6D07}">
      <dsp:nvSpPr>
        <dsp:cNvPr id="0" name=""/>
        <dsp:cNvSpPr/>
      </dsp:nvSpPr>
      <dsp:spPr>
        <a:xfrm rot="19500000">
          <a:off x="2229277" y="1960535"/>
          <a:ext cx="916734" cy="32427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92F508-7402-8646-B2D3-A5B67C0C239B}">
      <dsp:nvSpPr>
        <dsp:cNvPr id="0" name=""/>
        <dsp:cNvSpPr/>
      </dsp:nvSpPr>
      <dsp:spPr>
        <a:xfrm>
          <a:off x="2522662" y="1427400"/>
          <a:ext cx="1080907" cy="8647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Karriere-forventninger</a:t>
          </a:r>
          <a:endParaRPr lang="en-US" sz="1400" kern="1200" dirty="0">
            <a:solidFill>
              <a:schemeClr val="tx1"/>
            </a:solidFill>
          </a:endParaRPr>
        </a:p>
      </dsp:txBody>
      <dsp:txXfrm>
        <a:off x="2547989" y="1452727"/>
        <a:ext cx="1030253" cy="8140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1458D-BF36-B84E-AD66-9C37B16F496E}">
      <dsp:nvSpPr>
        <dsp:cNvPr id="0" name=""/>
        <dsp:cNvSpPr/>
      </dsp:nvSpPr>
      <dsp:spPr>
        <a:xfrm>
          <a:off x="1192102" y="2222660"/>
          <a:ext cx="1099564" cy="109956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rPr>
            <a:t>Menn</a:t>
          </a:r>
          <a:endParaRPr lang="en-US" sz="1800" kern="1200" dirty="0">
            <a:solidFill>
              <a:schemeClr val="tx1"/>
            </a:solidFill>
          </a:endParaRPr>
        </a:p>
      </dsp:txBody>
      <dsp:txXfrm>
        <a:off x="1353129" y="2383687"/>
        <a:ext cx="777510" cy="777510"/>
      </dsp:txXfrm>
    </dsp:sp>
    <dsp:sp modelId="{6635CA51-919C-FE4D-95F0-A8423CEF1EB8}">
      <dsp:nvSpPr>
        <dsp:cNvPr id="0" name=""/>
        <dsp:cNvSpPr/>
      </dsp:nvSpPr>
      <dsp:spPr>
        <a:xfrm rot="12900000">
          <a:off x="443333" y="2016717"/>
          <a:ext cx="886074" cy="31337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2A4050-5B13-1342-A0C2-B88E87F78C95}">
      <dsp:nvSpPr>
        <dsp:cNvPr id="0" name=""/>
        <dsp:cNvSpPr/>
      </dsp:nvSpPr>
      <dsp:spPr>
        <a:xfrm>
          <a:off x="1162" y="1501455"/>
          <a:ext cx="1044586" cy="835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Mer </a:t>
          </a:r>
          <a:r>
            <a:rPr lang="en-US" sz="1400" kern="1200" dirty="0" err="1">
              <a:solidFill>
                <a:schemeClr val="tx1"/>
              </a:solidFill>
            </a:rPr>
            <a:t>forskning</a:t>
          </a:r>
          <a:endParaRPr lang="en-US" sz="1400" kern="1200" dirty="0">
            <a:solidFill>
              <a:schemeClr val="tx1"/>
            </a:solidFill>
          </a:endParaRPr>
        </a:p>
      </dsp:txBody>
      <dsp:txXfrm>
        <a:off x="25638" y="1525931"/>
        <a:ext cx="995634" cy="786717"/>
      </dsp:txXfrm>
    </dsp:sp>
    <dsp:sp modelId="{C4AFE72C-E903-0845-9E7B-8AAAEE019F5F}">
      <dsp:nvSpPr>
        <dsp:cNvPr id="0" name=""/>
        <dsp:cNvSpPr/>
      </dsp:nvSpPr>
      <dsp:spPr>
        <a:xfrm rot="16200000">
          <a:off x="1298847" y="1571365"/>
          <a:ext cx="886074" cy="31337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DDBE4-0654-A541-89AE-4EEB751FD01B}">
      <dsp:nvSpPr>
        <dsp:cNvPr id="0" name=""/>
        <dsp:cNvSpPr/>
      </dsp:nvSpPr>
      <dsp:spPr>
        <a:xfrm>
          <a:off x="1219591" y="867181"/>
          <a:ext cx="1044586" cy="835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Høyere</a:t>
          </a:r>
          <a:r>
            <a:rPr lang="en-US" sz="1400" kern="1200" dirty="0">
              <a:solidFill>
                <a:schemeClr val="tx1"/>
              </a:solidFill>
            </a:rPr>
            <a:t> </a:t>
          </a:r>
          <a:r>
            <a:rPr lang="en-US" sz="1400" kern="1200" dirty="0" err="1">
              <a:solidFill>
                <a:schemeClr val="tx1"/>
              </a:solidFill>
            </a:rPr>
            <a:t>stillinger</a:t>
          </a:r>
          <a:endParaRPr lang="en-US" sz="1400" kern="1200" dirty="0">
            <a:solidFill>
              <a:schemeClr val="tx1"/>
            </a:solidFill>
          </a:endParaRPr>
        </a:p>
      </dsp:txBody>
      <dsp:txXfrm>
        <a:off x="1244067" y="891657"/>
        <a:ext cx="995634" cy="786717"/>
      </dsp:txXfrm>
    </dsp:sp>
    <dsp:sp modelId="{4D32C1CE-A53D-D74D-A040-0A910E2B6D07}">
      <dsp:nvSpPr>
        <dsp:cNvPr id="0" name=""/>
        <dsp:cNvSpPr/>
      </dsp:nvSpPr>
      <dsp:spPr>
        <a:xfrm rot="19500000">
          <a:off x="2154361" y="2016717"/>
          <a:ext cx="886074" cy="31337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92F508-7402-8646-B2D3-A5B67C0C239B}">
      <dsp:nvSpPr>
        <dsp:cNvPr id="0" name=""/>
        <dsp:cNvSpPr/>
      </dsp:nvSpPr>
      <dsp:spPr>
        <a:xfrm>
          <a:off x="2438020" y="1501455"/>
          <a:ext cx="1044586" cy="835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Må</a:t>
          </a:r>
          <a:r>
            <a:rPr lang="en-US" sz="1400" kern="1200" dirty="0">
              <a:solidFill>
                <a:schemeClr val="tx1"/>
              </a:solidFill>
            </a:rPr>
            <a:t> </a:t>
          </a:r>
          <a:r>
            <a:rPr lang="en-US" sz="1400" kern="1200" dirty="0" err="1">
              <a:solidFill>
                <a:schemeClr val="tx1"/>
              </a:solidFill>
            </a:rPr>
            <a:t>ikke</a:t>
          </a:r>
          <a:r>
            <a:rPr lang="en-US" sz="1400" kern="1200" dirty="0">
              <a:solidFill>
                <a:schemeClr val="tx1"/>
              </a:solidFill>
            </a:rPr>
            <a:t> </a:t>
          </a:r>
          <a:r>
            <a:rPr lang="en-US" sz="1400" kern="1200" dirty="0" err="1">
              <a:solidFill>
                <a:schemeClr val="tx1"/>
              </a:solidFill>
            </a:rPr>
            <a:t>mislykkes</a:t>
          </a:r>
          <a:r>
            <a:rPr lang="en-US" sz="1400" kern="1200" dirty="0">
              <a:solidFill>
                <a:schemeClr val="tx1"/>
              </a:solidFill>
            </a:rPr>
            <a:t> - </a:t>
          </a:r>
          <a:r>
            <a:rPr lang="en-US" sz="1400" kern="1200" dirty="0" err="1">
              <a:solidFill>
                <a:schemeClr val="tx1"/>
              </a:solidFill>
            </a:rPr>
            <a:t>opp</a:t>
          </a:r>
          <a:r>
            <a:rPr lang="en-US" sz="1400" kern="1200" dirty="0">
              <a:solidFill>
                <a:schemeClr val="tx1"/>
              </a:solidFill>
            </a:rPr>
            <a:t> </a:t>
          </a:r>
          <a:r>
            <a:rPr lang="en-US" sz="1400" kern="1200" dirty="0" err="1">
              <a:solidFill>
                <a:schemeClr val="tx1"/>
              </a:solidFill>
            </a:rPr>
            <a:t>eller</a:t>
          </a:r>
          <a:r>
            <a:rPr lang="en-US" sz="1400" kern="1200" dirty="0">
              <a:solidFill>
                <a:schemeClr val="tx1"/>
              </a:solidFill>
            </a:rPr>
            <a:t> </a:t>
          </a:r>
          <a:r>
            <a:rPr lang="en-US" sz="1400" kern="1200" dirty="0" err="1">
              <a:solidFill>
                <a:schemeClr val="tx1"/>
              </a:solidFill>
            </a:rPr>
            <a:t>ut</a:t>
          </a:r>
          <a:r>
            <a:rPr lang="en-US" sz="1400" kern="1200" dirty="0">
              <a:solidFill>
                <a:schemeClr val="tx1"/>
              </a:solidFill>
            </a:rPr>
            <a:t> </a:t>
          </a:r>
        </a:p>
      </dsp:txBody>
      <dsp:txXfrm>
        <a:off x="2462496" y="1525931"/>
        <a:ext cx="995634" cy="7867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1458D-BF36-B84E-AD66-9C37B16F496E}">
      <dsp:nvSpPr>
        <dsp:cNvPr id="0" name=""/>
        <dsp:cNvSpPr/>
      </dsp:nvSpPr>
      <dsp:spPr>
        <a:xfrm>
          <a:off x="1192102" y="2222660"/>
          <a:ext cx="1099564" cy="109956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rPr>
            <a:t>Kvinner</a:t>
          </a:r>
          <a:endParaRPr lang="en-US" sz="1800" kern="1200" dirty="0">
            <a:solidFill>
              <a:schemeClr val="tx1"/>
            </a:solidFill>
          </a:endParaRPr>
        </a:p>
      </dsp:txBody>
      <dsp:txXfrm>
        <a:off x="1353129" y="2383687"/>
        <a:ext cx="777510" cy="777510"/>
      </dsp:txXfrm>
    </dsp:sp>
    <dsp:sp modelId="{6635CA51-919C-FE4D-95F0-A8423CEF1EB8}">
      <dsp:nvSpPr>
        <dsp:cNvPr id="0" name=""/>
        <dsp:cNvSpPr/>
      </dsp:nvSpPr>
      <dsp:spPr>
        <a:xfrm rot="12900000">
          <a:off x="443333" y="2016717"/>
          <a:ext cx="886074" cy="31337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2A4050-5B13-1342-A0C2-B88E87F78C95}">
      <dsp:nvSpPr>
        <dsp:cNvPr id="0" name=""/>
        <dsp:cNvSpPr/>
      </dsp:nvSpPr>
      <dsp:spPr>
        <a:xfrm>
          <a:off x="1162" y="1388777"/>
          <a:ext cx="1044586" cy="10610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Mer </a:t>
          </a:r>
          <a:r>
            <a:rPr lang="en-US" sz="1400" kern="1200" dirty="0" err="1">
              <a:solidFill>
                <a:schemeClr val="tx1"/>
              </a:solidFill>
            </a:rPr>
            <a:t>undervisning</a:t>
          </a:r>
          <a:r>
            <a:rPr lang="en-US" sz="1400" kern="1200" dirty="0">
              <a:solidFill>
                <a:schemeClr val="tx1"/>
              </a:solidFill>
            </a:rPr>
            <a:t> </a:t>
          </a:r>
          <a:r>
            <a:rPr lang="en-US" sz="1400" kern="1200" dirty="0" err="1">
              <a:solidFill>
                <a:schemeClr val="tx1"/>
              </a:solidFill>
            </a:rPr>
            <a:t>og</a:t>
          </a:r>
          <a:r>
            <a:rPr lang="en-US" sz="1400" kern="1200" dirty="0">
              <a:solidFill>
                <a:schemeClr val="tx1"/>
              </a:solidFill>
            </a:rPr>
            <a:t> </a:t>
          </a:r>
          <a:r>
            <a:rPr lang="en-US" sz="1400" kern="1200" dirty="0" err="1">
              <a:solidFill>
                <a:schemeClr val="tx1"/>
              </a:solidFill>
            </a:rPr>
            <a:t>akademiskt</a:t>
          </a:r>
          <a:r>
            <a:rPr lang="en-US" sz="1400" kern="1200" dirty="0">
              <a:solidFill>
                <a:schemeClr val="tx1"/>
              </a:solidFill>
            </a:rPr>
            <a:t> </a:t>
          </a:r>
          <a:r>
            <a:rPr lang="en-US" sz="1400" kern="1200" dirty="0" err="1">
              <a:solidFill>
                <a:schemeClr val="tx1"/>
              </a:solidFill>
            </a:rPr>
            <a:t>husarbeid</a:t>
          </a:r>
          <a:endParaRPr lang="en-US" sz="1400" kern="1200" dirty="0">
            <a:solidFill>
              <a:schemeClr val="tx1"/>
            </a:solidFill>
          </a:endParaRPr>
        </a:p>
      </dsp:txBody>
      <dsp:txXfrm>
        <a:off x="31757" y="1419372"/>
        <a:ext cx="983396" cy="999833"/>
      </dsp:txXfrm>
    </dsp:sp>
    <dsp:sp modelId="{C4AFE72C-E903-0845-9E7B-8AAAEE019F5F}">
      <dsp:nvSpPr>
        <dsp:cNvPr id="0" name=""/>
        <dsp:cNvSpPr/>
      </dsp:nvSpPr>
      <dsp:spPr>
        <a:xfrm rot="16200000">
          <a:off x="1298847" y="1571364"/>
          <a:ext cx="886074" cy="31337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4DDBE4-0654-A541-89AE-4EEB751FD01B}">
      <dsp:nvSpPr>
        <dsp:cNvPr id="0" name=""/>
        <dsp:cNvSpPr/>
      </dsp:nvSpPr>
      <dsp:spPr>
        <a:xfrm>
          <a:off x="1219591" y="867181"/>
          <a:ext cx="1044586" cy="835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tx1"/>
              </a:solidFill>
            </a:rPr>
            <a:t>Når</a:t>
          </a:r>
          <a:r>
            <a:rPr lang="en-US" sz="1400" kern="1200" dirty="0">
              <a:solidFill>
                <a:schemeClr val="tx1"/>
              </a:solidFill>
            </a:rPr>
            <a:t> </a:t>
          </a:r>
          <a:r>
            <a:rPr lang="en-US" sz="1400" kern="1200" dirty="0" err="1">
              <a:solidFill>
                <a:schemeClr val="tx1"/>
              </a:solidFill>
            </a:rPr>
            <a:t>ikke</a:t>
          </a:r>
          <a:r>
            <a:rPr lang="en-US" sz="1400" kern="1200" dirty="0">
              <a:solidFill>
                <a:schemeClr val="tx1"/>
              </a:solidFill>
            </a:rPr>
            <a:t> hele </a:t>
          </a:r>
          <a:r>
            <a:rPr lang="en-US" sz="1400" kern="1200" dirty="0" err="1">
              <a:solidFill>
                <a:schemeClr val="tx1"/>
              </a:solidFill>
            </a:rPr>
            <a:t>veien</a:t>
          </a:r>
          <a:r>
            <a:rPr lang="en-US" sz="1400" kern="1200" dirty="0">
              <a:solidFill>
                <a:schemeClr val="tx1"/>
              </a:solidFill>
            </a:rPr>
            <a:t> </a:t>
          </a:r>
          <a:r>
            <a:rPr lang="en-US" sz="1400" kern="1200" dirty="0" err="1">
              <a:solidFill>
                <a:schemeClr val="tx1"/>
              </a:solidFill>
            </a:rPr>
            <a:t>i</a:t>
          </a:r>
          <a:r>
            <a:rPr lang="en-US" sz="1400" kern="1200" dirty="0">
              <a:solidFill>
                <a:schemeClr val="tx1"/>
              </a:solidFill>
            </a:rPr>
            <a:t> </a:t>
          </a:r>
          <a:r>
            <a:rPr lang="en-US" sz="1400" kern="1200" dirty="0" err="1">
              <a:solidFill>
                <a:schemeClr val="tx1"/>
              </a:solidFill>
            </a:rPr>
            <a:t>karrieren</a:t>
          </a:r>
          <a:endParaRPr lang="en-US" sz="1400" kern="1200" dirty="0">
            <a:solidFill>
              <a:schemeClr val="tx1"/>
            </a:solidFill>
          </a:endParaRPr>
        </a:p>
      </dsp:txBody>
      <dsp:txXfrm>
        <a:off x="1244067" y="891657"/>
        <a:ext cx="995634" cy="786717"/>
      </dsp:txXfrm>
    </dsp:sp>
    <dsp:sp modelId="{4D32C1CE-A53D-D74D-A040-0A910E2B6D07}">
      <dsp:nvSpPr>
        <dsp:cNvPr id="0" name=""/>
        <dsp:cNvSpPr/>
      </dsp:nvSpPr>
      <dsp:spPr>
        <a:xfrm rot="19500000">
          <a:off x="2154361" y="2016717"/>
          <a:ext cx="886074" cy="31337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92F508-7402-8646-B2D3-A5B67C0C239B}">
      <dsp:nvSpPr>
        <dsp:cNvPr id="0" name=""/>
        <dsp:cNvSpPr/>
      </dsp:nvSpPr>
      <dsp:spPr>
        <a:xfrm>
          <a:off x="2438020" y="1501455"/>
          <a:ext cx="1044586" cy="8356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Kan ta </a:t>
          </a:r>
          <a:r>
            <a:rPr lang="en-US" sz="1400" kern="1200" dirty="0" err="1">
              <a:solidFill>
                <a:schemeClr val="tx1"/>
              </a:solidFill>
            </a:rPr>
            <a:t>en</a:t>
          </a:r>
          <a:r>
            <a:rPr lang="en-US" sz="1400" kern="1200" dirty="0">
              <a:solidFill>
                <a:schemeClr val="tx1"/>
              </a:solidFill>
            </a:rPr>
            <a:t> pause – </a:t>
          </a:r>
          <a:r>
            <a:rPr lang="en-US" sz="1400" kern="1200" dirty="0" err="1">
              <a:solidFill>
                <a:schemeClr val="tx1"/>
              </a:solidFill>
            </a:rPr>
            <a:t>stoppe</a:t>
          </a:r>
          <a:endParaRPr lang="en-US" sz="1400" kern="1200" dirty="0">
            <a:solidFill>
              <a:schemeClr val="tx1"/>
            </a:solidFill>
          </a:endParaRPr>
        </a:p>
      </dsp:txBody>
      <dsp:txXfrm>
        <a:off x="2462496" y="1525931"/>
        <a:ext cx="995634" cy="786717"/>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E804E-345A-B845-BB24-3F5264D281EE}" type="datetimeFigureOut">
              <a:rPr lang="en-SE" smtClean="0"/>
              <a:t>06/20/2023</a:t>
            </a:fld>
            <a:endParaRPr lang="en-S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97AC3E-9033-B145-AEBE-E8C281DB0601}" type="slidenum">
              <a:rPr lang="en-SE" smtClean="0"/>
              <a:t>‹#›</a:t>
            </a:fld>
            <a:endParaRPr lang="en-SE"/>
          </a:p>
        </p:txBody>
      </p:sp>
    </p:spTree>
    <p:extLst>
      <p:ext uri="{BB962C8B-B14F-4D97-AF65-F5344CB8AC3E}">
        <p14:creationId xmlns:p14="http://schemas.microsoft.com/office/powerpoint/2010/main" val="817349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4897AC3E-9033-B145-AEBE-E8C281DB0601}" type="slidenum">
              <a:rPr lang="en-SE" smtClean="0"/>
              <a:t>5</a:t>
            </a:fld>
            <a:endParaRPr lang="en-SE"/>
          </a:p>
        </p:txBody>
      </p:sp>
    </p:spTree>
    <p:extLst>
      <p:ext uri="{BB962C8B-B14F-4D97-AF65-F5344CB8AC3E}">
        <p14:creationId xmlns:p14="http://schemas.microsoft.com/office/powerpoint/2010/main" val="1688556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3F7C8678-6BDB-4EC6-8C9A-E67A5D7C67FB}" type="slidenum">
              <a:rPr lang="nb-NO" smtClean="0"/>
              <a:t>7</a:t>
            </a:fld>
            <a:endParaRPr lang="nb-NO"/>
          </a:p>
        </p:txBody>
      </p:sp>
    </p:spTree>
    <p:extLst>
      <p:ext uri="{BB962C8B-B14F-4D97-AF65-F5344CB8AC3E}">
        <p14:creationId xmlns:p14="http://schemas.microsoft.com/office/powerpoint/2010/main" val="3935274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9313E67A-83B9-254E-B76E-EB4680D2F84D}" type="slidenum">
              <a:rPr lang="sv-SE" smtClean="0"/>
              <a:t>8</a:t>
            </a:fld>
            <a:endParaRPr lang="sv-SE"/>
          </a:p>
        </p:txBody>
      </p:sp>
    </p:spTree>
    <p:extLst>
      <p:ext uri="{BB962C8B-B14F-4D97-AF65-F5344CB8AC3E}">
        <p14:creationId xmlns:p14="http://schemas.microsoft.com/office/powerpoint/2010/main" val="2489093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a:solidFill>
                  <a:schemeClr val="tx1"/>
                </a:solidFill>
                <a:effectLst/>
                <a:latin typeface="+mn-lt"/>
                <a:ea typeface="+mn-ea"/>
                <a:cs typeface="+mn-cs"/>
              </a:rPr>
              <a:t>Om lag to tredjedeler av miljø- og kulturvariablene i undersøkelsen har tydelig forskjell i forhold til kjønn. En del av dette er store forskjeller, der kvinner er mer enn 150 prosent oftere involvert, mens en del er mindre, ned til 110 prosent. De sterke assosiasjonene øverst i figuren bekrefter bildet av et «gap», samtidig som vi ser bredden i forskjellene, og økende likhet, nedover. </a:t>
            </a:r>
          </a:p>
          <a:p>
            <a:endParaRPr lang="sv-SE" dirty="0"/>
          </a:p>
        </p:txBody>
      </p:sp>
      <p:sp>
        <p:nvSpPr>
          <p:cNvPr id="4" name="Slide Number Placeholder 3"/>
          <p:cNvSpPr>
            <a:spLocks noGrp="1"/>
          </p:cNvSpPr>
          <p:nvPr>
            <p:ph type="sldNum" sz="quarter" idx="5"/>
          </p:nvPr>
        </p:nvSpPr>
        <p:spPr/>
        <p:txBody>
          <a:bodyPr/>
          <a:lstStyle/>
          <a:p>
            <a:fld id="{9313E67A-83B9-254E-B76E-EB4680D2F84D}" type="slidenum">
              <a:rPr lang="sv-SE" smtClean="0"/>
              <a:t>9</a:t>
            </a:fld>
            <a:endParaRPr lang="sv-SE"/>
          </a:p>
        </p:txBody>
      </p:sp>
    </p:spTree>
    <p:extLst>
      <p:ext uri="{BB962C8B-B14F-4D97-AF65-F5344CB8AC3E}">
        <p14:creationId xmlns:p14="http://schemas.microsoft.com/office/powerpoint/2010/main" val="113751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F7C8678-6BDB-4EC6-8C9A-E67A5D7C67FB}" type="slidenum">
              <a:rPr lang="nb-NO" smtClean="0"/>
              <a:t>10</a:t>
            </a:fld>
            <a:endParaRPr lang="nb-NO"/>
          </a:p>
        </p:txBody>
      </p:sp>
    </p:spTree>
    <p:extLst>
      <p:ext uri="{BB962C8B-B14F-4D97-AF65-F5344CB8AC3E}">
        <p14:creationId xmlns:p14="http://schemas.microsoft.com/office/powerpoint/2010/main" val="31890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83E45209-D845-41B3-9801-709B14F10E13}" type="slidenum">
              <a:rPr lang="nb-NO" smtClean="0"/>
              <a:t>18</a:t>
            </a:fld>
            <a:endParaRPr lang="nb-NO"/>
          </a:p>
        </p:txBody>
      </p:sp>
    </p:spTree>
    <p:extLst>
      <p:ext uri="{BB962C8B-B14F-4D97-AF65-F5344CB8AC3E}">
        <p14:creationId xmlns:p14="http://schemas.microsoft.com/office/powerpoint/2010/main" val="3714035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kern="1200" dirty="0">
                <a:solidFill>
                  <a:schemeClr val="tx1"/>
                </a:solidFill>
                <a:effectLst/>
                <a:latin typeface="+mn-lt"/>
                <a:ea typeface="+mn-ea"/>
                <a:cs typeface="+mn-cs"/>
              </a:rPr>
              <a:t>Forskningen visar att kvinnor och män placerar sig på olika platser här. Fler män tävlar om excellens. Fler kvinnor gör det akademiska hushållsarbetet dvs är medborgare i akademin.</a:t>
            </a:r>
          </a:p>
        </p:txBody>
      </p:sp>
      <p:sp>
        <p:nvSpPr>
          <p:cNvPr id="4" name="Slide Number Placeholder 3"/>
          <p:cNvSpPr>
            <a:spLocks noGrp="1"/>
          </p:cNvSpPr>
          <p:nvPr>
            <p:ph type="sldNum" sz="quarter" idx="5"/>
          </p:nvPr>
        </p:nvSpPr>
        <p:spPr/>
        <p:txBody>
          <a:bodyPr/>
          <a:lstStyle/>
          <a:p>
            <a:fld id="{31EAC8AF-02B2-C142-92E9-74B156AF9827}" type="slidenum">
              <a:rPr lang="sv-SE" smtClean="0"/>
              <a:t>20</a:t>
            </a:fld>
            <a:endParaRPr lang="sv-SE"/>
          </a:p>
        </p:txBody>
      </p:sp>
    </p:spTree>
    <p:extLst>
      <p:ext uri="{BB962C8B-B14F-4D97-AF65-F5344CB8AC3E}">
        <p14:creationId xmlns:p14="http://schemas.microsoft.com/office/powerpoint/2010/main" val="1983285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31EAC8AF-02B2-C142-92E9-74B156AF9827}" type="slidenum">
              <a:rPr lang="sv-SE" smtClean="0"/>
              <a:t>21</a:t>
            </a:fld>
            <a:endParaRPr lang="sv-SE"/>
          </a:p>
        </p:txBody>
      </p:sp>
    </p:spTree>
    <p:extLst>
      <p:ext uri="{BB962C8B-B14F-4D97-AF65-F5344CB8AC3E}">
        <p14:creationId xmlns:p14="http://schemas.microsoft.com/office/powerpoint/2010/main" val="1736987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1EAC8AF-02B2-C142-92E9-74B156AF9827}" type="slidenum">
              <a:rPr lang="sv-SE" smtClean="0"/>
              <a:t>22</a:t>
            </a:fld>
            <a:endParaRPr lang="sv-SE"/>
          </a:p>
        </p:txBody>
      </p:sp>
    </p:spTree>
    <p:extLst>
      <p:ext uri="{BB962C8B-B14F-4D97-AF65-F5344CB8AC3E}">
        <p14:creationId xmlns:p14="http://schemas.microsoft.com/office/powerpoint/2010/main" val="2961364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GB"/>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7" name="Date Placeholder 6"/>
          <p:cNvSpPr>
            <a:spLocks noGrp="1"/>
          </p:cNvSpPr>
          <p:nvPr>
            <p:ph type="dt" sz="half" idx="10"/>
          </p:nvPr>
        </p:nvSpPr>
        <p:spPr/>
        <p:txBody>
          <a:bodyPr/>
          <a:lstStyle/>
          <a:p>
            <a:fld id="{A259BAE5-1431-3C49-B9D6-98BCD851C574}" type="datetimeFigureOut">
              <a:rPr lang="en-US" smtClean="0"/>
              <a:t>6/20/2023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77671863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259BAE5-1431-3C49-B9D6-98BCD851C574}" type="datetimeFigureOut">
              <a:rPr lang="en-US" smtClean="0"/>
              <a:t>6/20/2023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1869086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GB"/>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p:cNvSpPr>
            <a:spLocks noGrp="1"/>
          </p:cNvSpPr>
          <p:nvPr>
            <p:ph type="dt" sz="half" idx="10"/>
          </p:nvPr>
        </p:nvSpPr>
        <p:spPr/>
        <p:txBody>
          <a:bodyPr/>
          <a:lstStyle/>
          <a:p>
            <a:fld id="{A259BAE5-1431-3C49-B9D6-98BCD851C574}" type="datetimeFigureOut">
              <a:rPr lang="en-US" smtClean="0"/>
              <a:t>6/20/2023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14725021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A259BAE5-1431-3C49-B9D6-98BCD851C574}" type="datetimeFigureOut">
              <a:rPr lang="en-US" smtClean="0"/>
              <a:t>6/20/2023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1882398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7" name="Date Placeholder 6"/>
          <p:cNvSpPr>
            <a:spLocks noGrp="1"/>
          </p:cNvSpPr>
          <p:nvPr>
            <p:ph type="dt" sz="half" idx="10"/>
          </p:nvPr>
        </p:nvSpPr>
        <p:spPr/>
        <p:txBody>
          <a:bodyPr/>
          <a:lstStyle/>
          <a:p>
            <a:fld id="{A259BAE5-1431-3C49-B9D6-98BCD851C574}" type="datetimeFigureOut">
              <a:rPr lang="en-US" smtClean="0"/>
              <a:t>6/20/2023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010DE-5D19-8A4C-891D-FEA4A339B4B3}" type="slidenum">
              <a:rPr lang="en-US" smtClean="0"/>
              <a:t>‹#›</a:t>
            </a:fld>
            <a:endParaRPr lang="en-US"/>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2011010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259BAE5-1431-3C49-B9D6-98BCD851C574}" type="datetimeFigureOut">
              <a:rPr lang="en-US" smtClean="0"/>
              <a:t>6/20/2023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4079559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9BAE5-1431-3C49-B9D6-98BCD851C574}" type="datetimeFigureOut">
              <a:rPr lang="en-US" smtClean="0"/>
              <a:t>6/20/2023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2181555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GB"/>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Date Placeholder 8"/>
          <p:cNvSpPr>
            <a:spLocks noGrp="1"/>
          </p:cNvSpPr>
          <p:nvPr>
            <p:ph type="dt" sz="half" idx="10"/>
          </p:nvPr>
        </p:nvSpPr>
        <p:spPr/>
        <p:txBody>
          <a:bodyPr/>
          <a:lstStyle/>
          <a:p>
            <a:fld id="{A259BAE5-1431-3C49-B9D6-98BCD851C574}" type="datetimeFigureOut">
              <a:rPr lang="en-US" smtClean="0"/>
              <a:t>6/20/2023</a:t>
            </a:fld>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2981632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59BAE5-1431-3C49-B9D6-98BCD851C574}" type="datetimeFigureOut">
              <a:rPr lang="en-US" smtClean="0"/>
              <a:t>6/20/2023</a:t>
            </a:fld>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2940192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259BAE5-1431-3C49-B9D6-98BCD851C574}" type="datetimeFigureOut">
              <a:rPr lang="en-US" smtClean="0"/>
              <a:t>6/20/2023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288962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259BAE5-1431-3C49-B9D6-98BCD851C574}" type="datetimeFigureOut">
              <a:rPr lang="en-US" smtClean="0"/>
              <a:t>6/20/2023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317645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259BAE5-1431-3C49-B9D6-98BCD851C574}" type="datetimeFigureOut">
              <a:rPr lang="en-US" smtClean="0"/>
              <a:t>6/20/2023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010DE-5D19-8A4C-891D-FEA4A339B4B3}" type="slidenum">
              <a:rPr lang="en-US" smtClean="0"/>
              <a:t>‹#›</a:t>
            </a:fld>
            <a:endParaRPr lang="en-US"/>
          </a:p>
        </p:txBody>
      </p:sp>
    </p:spTree>
    <p:extLst>
      <p:ext uri="{BB962C8B-B14F-4D97-AF65-F5344CB8AC3E}">
        <p14:creationId xmlns:p14="http://schemas.microsoft.com/office/powerpoint/2010/main" val="30713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A259BAE5-1431-3C49-B9D6-98BCD851C574}" type="datetimeFigureOut">
              <a:rPr lang="en-US" smtClean="0"/>
              <a:t>6/20/2023</a:t>
            </a:fld>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AD1010DE-5D19-8A4C-891D-FEA4A339B4B3}" type="slidenum">
              <a:rPr lang="en-US" smtClean="0"/>
              <a:t>‹#›</a:t>
            </a:fld>
            <a:endParaRPr lang="en-US"/>
          </a:p>
        </p:txBody>
      </p:sp>
    </p:spTree>
    <p:extLst>
      <p:ext uri="{BB962C8B-B14F-4D97-AF65-F5344CB8AC3E}">
        <p14:creationId xmlns:p14="http://schemas.microsoft.com/office/powerpoint/2010/main" val="2805164804"/>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00" r:id="rId7"/>
    <p:sldLayoutId id="2147484001" r:id="rId8"/>
    <p:sldLayoutId id="2147484002" r:id="rId9"/>
    <p:sldLayoutId id="2147484003" r:id="rId10"/>
    <p:sldLayoutId id="2147484004" r:id="rId11"/>
    <p:sldLayoutId id="2147484005" r:id="rId12"/>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7.xml"/><Relationship Id="rId16" Type="http://schemas.openxmlformats.org/officeDocument/2006/relationships/diagramColors" Target="../diagrams/colors4.xml"/><Relationship Id="rId1" Type="http://schemas.openxmlformats.org/officeDocument/2006/relationships/slideLayout" Target="../slideLayouts/slideLayout4.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9.xml"/><Relationship Id="rId16" Type="http://schemas.openxmlformats.org/officeDocument/2006/relationships/diagramColors" Target="../diagrams/colors7.xml"/><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a:t>Likestilling</a:t>
            </a:r>
            <a:r>
              <a:rPr lang="en-US" dirty="0"/>
              <a:t> i </a:t>
            </a:r>
            <a:r>
              <a:rPr lang="en-US" dirty="0" err="1"/>
              <a:t>akademia</a:t>
            </a:r>
            <a:r>
              <a:rPr lang="en-US" dirty="0"/>
              <a:t> – </a:t>
            </a:r>
            <a:r>
              <a:rPr lang="en-US" dirty="0" err="1"/>
              <a:t>fra</a:t>
            </a:r>
            <a:r>
              <a:rPr lang="en-US" dirty="0"/>
              <a:t> </a:t>
            </a:r>
            <a:r>
              <a:rPr lang="en-US" dirty="0" err="1"/>
              <a:t>kunnskap</a:t>
            </a:r>
            <a:r>
              <a:rPr lang="en-US" dirty="0"/>
              <a:t> </a:t>
            </a:r>
            <a:r>
              <a:rPr lang="en-US" dirty="0" err="1"/>
              <a:t>til</a:t>
            </a:r>
            <a:r>
              <a:rPr lang="en-US" dirty="0"/>
              <a:t> </a:t>
            </a:r>
            <a:r>
              <a:rPr lang="en-US" dirty="0" err="1"/>
              <a:t>endring</a:t>
            </a:r>
            <a:r>
              <a:rPr lang="en-US" dirty="0"/>
              <a:t> </a:t>
            </a:r>
          </a:p>
        </p:txBody>
      </p:sp>
      <p:sp>
        <p:nvSpPr>
          <p:cNvPr id="3" name="Subtitle 2"/>
          <p:cNvSpPr>
            <a:spLocks noGrp="1"/>
          </p:cNvSpPr>
          <p:nvPr>
            <p:ph type="subTitle" idx="1"/>
          </p:nvPr>
        </p:nvSpPr>
        <p:spPr/>
        <p:txBody>
          <a:bodyPr/>
          <a:lstStyle/>
          <a:p>
            <a:r>
              <a:rPr lang="en-US" dirty="0"/>
              <a:t>Lotta </a:t>
            </a:r>
            <a:r>
              <a:rPr lang="en-US" dirty="0" err="1"/>
              <a:t>Snickare</a:t>
            </a:r>
            <a:r>
              <a:rPr lang="en-US" dirty="0"/>
              <a:t> </a:t>
            </a:r>
            <a:r>
              <a:rPr lang="en-US" dirty="0" err="1"/>
              <a:t>og</a:t>
            </a:r>
            <a:r>
              <a:rPr lang="en-US" dirty="0"/>
              <a:t> </a:t>
            </a:r>
            <a:r>
              <a:rPr lang="en-US" dirty="0" err="1"/>
              <a:t>Øystein</a:t>
            </a:r>
            <a:r>
              <a:rPr lang="en-US" dirty="0"/>
              <a:t> </a:t>
            </a:r>
            <a:r>
              <a:rPr lang="en-US" dirty="0" err="1"/>
              <a:t>Gullvåg</a:t>
            </a:r>
            <a:r>
              <a:rPr lang="en-US" dirty="0"/>
              <a:t> Holter</a:t>
            </a:r>
          </a:p>
        </p:txBody>
      </p:sp>
    </p:spTree>
    <p:extLst>
      <p:ext uri="{BB962C8B-B14F-4D97-AF65-F5344CB8AC3E}">
        <p14:creationId xmlns:p14="http://schemas.microsoft.com/office/powerpoint/2010/main" val="2204455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66CCAA-252F-664B-F15D-35868E355B04}"/>
              </a:ext>
            </a:extLst>
          </p:cNvPr>
          <p:cNvSpPr>
            <a:spLocks noGrp="1"/>
          </p:cNvSpPr>
          <p:nvPr>
            <p:ph type="title"/>
          </p:nvPr>
        </p:nvSpPr>
        <p:spPr/>
        <p:txBody>
          <a:bodyPr/>
          <a:lstStyle/>
          <a:p>
            <a:r>
              <a:rPr lang="en-GB" dirty="0"/>
              <a:t>D</a:t>
            </a:r>
            <a:r>
              <a:rPr lang="en-SE" dirty="0"/>
              <a:t>ette tar vi opp</a:t>
            </a:r>
          </a:p>
        </p:txBody>
      </p:sp>
      <p:sp>
        <p:nvSpPr>
          <p:cNvPr id="6" name="Content Placeholder 5">
            <a:extLst>
              <a:ext uri="{FF2B5EF4-FFF2-40B4-BE49-F238E27FC236}">
                <a16:creationId xmlns:a16="http://schemas.microsoft.com/office/drawing/2014/main" id="{73CF1F0D-4A59-CDB8-7239-8281039C215A}"/>
              </a:ext>
            </a:extLst>
          </p:cNvPr>
          <p:cNvSpPr>
            <a:spLocks noGrp="1"/>
          </p:cNvSpPr>
          <p:nvPr>
            <p:ph idx="1"/>
          </p:nvPr>
        </p:nvSpPr>
        <p:spPr/>
        <p:txBody>
          <a:bodyPr>
            <a:normAutofit/>
          </a:bodyPr>
          <a:lstStyle/>
          <a:p>
            <a:r>
              <a:rPr lang="nb-NO" sz="2400" dirty="0"/>
              <a:t>Hva er særegent ved FRONT?</a:t>
            </a:r>
          </a:p>
          <a:p>
            <a:r>
              <a:rPr lang="en-SE" sz="2400" dirty="0"/>
              <a:t>Vårt viktigste resultat? </a:t>
            </a:r>
          </a:p>
          <a:p>
            <a:r>
              <a:rPr lang="nb-NO" sz="2400" dirty="0"/>
              <a:t>Modellutvikling – verktøy for tolkning</a:t>
            </a:r>
          </a:p>
          <a:p>
            <a:r>
              <a:rPr lang="en-GB" sz="2400" dirty="0" err="1">
                <a:solidFill>
                  <a:srgbClr val="212121"/>
                </a:solidFill>
              </a:rPr>
              <a:t>M</a:t>
            </a:r>
            <a:r>
              <a:rPr lang="en-GB" sz="2400" b="0" i="0" u="none" strike="noStrike" dirty="0" err="1">
                <a:solidFill>
                  <a:srgbClr val="212121"/>
                </a:solidFill>
                <a:effectLst/>
              </a:rPr>
              <a:t>enn</a:t>
            </a:r>
            <a:r>
              <a:rPr lang="en-GB" sz="2400" b="0" i="0" u="none" strike="noStrike" dirty="0">
                <a:solidFill>
                  <a:srgbClr val="212121"/>
                </a:solidFill>
                <a:effectLst/>
              </a:rPr>
              <a:t> </a:t>
            </a:r>
            <a:r>
              <a:rPr lang="en-GB" sz="2400" b="0" i="0" u="none" strike="noStrike" dirty="0" err="1">
                <a:solidFill>
                  <a:srgbClr val="212121"/>
                </a:solidFill>
                <a:effectLst/>
              </a:rPr>
              <a:t>og</a:t>
            </a:r>
            <a:r>
              <a:rPr lang="en-GB" sz="2400" b="0" i="0" u="none" strike="noStrike" dirty="0">
                <a:solidFill>
                  <a:srgbClr val="212121"/>
                </a:solidFill>
                <a:effectLst/>
              </a:rPr>
              <a:t> </a:t>
            </a:r>
            <a:r>
              <a:rPr lang="en-GB" sz="2400" b="0" i="0" u="none" strike="noStrike" dirty="0" err="1">
                <a:solidFill>
                  <a:srgbClr val="212121"/>
                </a:solidFill>
                <a:effectLst/>
              </a:rPr>
              <a:t>maskulinitet</a:t>
            </a:r>
            <a:endParaRPr lang="en-SE" sz="2400" dirty="0"/>
          </a:p>
        </p:txBody>
      </p:sp>
    </p:spTree>
    <p:extLst>
      <p:ext uri="{BB962C8B-B14F-4D97-AF65-F5344CB8AC3E}">
        <p14:creationId xmlns:p14="http://schemas.microsoft.com/office/powerpoint/2010/main" val="419192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B0DB6B-374E-96C1-ADCE-D968B4CEFCAE}"/>
              </a:ext>
            </a:extLst>
          </p:cNvPr>
          <p:cNvSpPr>
            <a:spLocks noGrp="1"/>
          </p:cNvSpPr>
          <p:nvPr>
            <p:ph type="title"/>
          </p:nvPr>
        </p:nvSpPr>
        <p:spPr/>
        <p:txBody>
          <a:bodyPr/>
          <a:lstStyle/>
          <a:p>
            <a:r>
              <a:rPr lang="nb-NO" dirty="0"/>
              <a:t>Hva er særegent ved FRONT</a:t>
            </a:r>
          </a:p>
        </p:txBody>
      </p:sp>
      <p:sp>
        <p:nvSpPr>
          <p:cNvPr id="3" name="Plassholder for innhold 2">
            <a:extLst>
              <a:ext uri="{FF2B5EF4-FFF2-40B4-BE49-F238E27FC236}">
                <a16:creationId xmlns:a16="http://schemas.microsoft.com/office/drawing/2014/main" id="{EC4083DD-4C94-F4CF-1C1C-95F061CCBE35}"/>
              </a:ext>
            </a:extLst>
          </p:cNvPr>
          <p:cNvSpPr>
            <a:spLocks noGrp="1"/>
          </p:cNvSpPr>
          <p:nvPr>
            <p:ph idx="1"/>
          </p:nvPr>
        </p:nvSpPr>
        <p:spPr/>
        <p:txBody>
          <a:bodyPr/>
          <a:lstStyle/>
          <a:p>
            <a:r>
              <a:rPr lang="nb-NO" sz="2400" dirty="0"/>
              <a:t>Forskning som integrert del av utvikling</a:t>
            </a:r>
          </a:p>
          <a:p>
            <a:r>
              <a:rPr lang="nb-NO" sz="2400" dirty="0"/>
              <a:t>Bakgrunn for denne metoden – aksjonsforskning</a:t>
            </a:r>
          </a:p>
          <a:p>
            <a:r>
              <a:rPr lang="nb-NO" sz="2400" dirty="0"/>
              <a:t>Etterspørsel på MN – vi må vite mer</a:t>
            </a:r>
          </a:p>
          <a:p>
            <a:r>
              <a:rPr lang="nb-NO" sz="2400" dirty="0"/>
              <a:t>Grundig forskning – tre </a:t>
            </a:r>
            <a:r>
              <a:rPr lang="nb-NO" sz="2400" dirty="0" err="1"/>
              <a:t>hovedmetoder</a:t>
            </a:r>
            <a:endParaRPr lang="nb-NO" sz="2400" dirty="0"/>
          </a:p>
          <a:p>
            <a:r>
              <a:rPr lang="nb-NO" sz="2400" dirty="0"/>
              <a:t>Surveys, intervjuer, følgeforskning</a:t>
            </a:r>
          </a:p>
          <a:p>
            <a:endParaRPr lang="nb-NO" dirty="0"/>
          </a:p>
          <a:p>
            <a:endParaRPr lang="nb-NO" dirty="0"/>
          </a:p>
        </p:txBody>
      </p:sp>
    </p:spTree>
    <p:extLst>
      <p:ext uri="{BB962C8B-B14F-4D97-AF65-F5344CB8AC3E}">
        <p14:creationId xmlns:p14="http://schemas.microsoft.com/office/powerpoint/2010/main" val="624014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64FDC7-AA7D-7891-0743-D9D5C41AD457}"/>
              </a:ext>
            </a:extLst>
          </p:cNvPr>
          <p:cNvSpPr>
            <a:spLocks noGrp="1"/>
          </p:cNvSpPr>
          <p:nvPr>
            <p:ph type="title"/>
          </p:nvPr>
        </p:nvSpPr>
        <p:spPr/>
        <p:txBody>
          <a:bodyPr>
            <a:normAutofit fontScale="90000"/>
          </a:bodyPr>
          <a:lstStyle/>
          <a:p>
            <a:br>
              <a:rPr lang="nb-NO" dirty="0"/>
            </a:br>
            <a:r>
              <a:rPr lang="nb-NO" sz="2900" dirty="0"/>
              <a:t>Forskning krever åpenhet</a:t>
            </a:r>
            <a:br>
              <a:rPr lang="nb-NO" dirty="0"/>
            </a:br>
            <a:endParaRPr lang="nb-NO" dirty="0"/>
          </a:p>
        </p:txBody>
      </p:sp>
      <p:sp>
        <p:nvSpPr>
          <p:cNvPr id="3" name="Plassholder for innhold 2">
            <a:extLst>
              <a:ext uri="{FF2B5EF4-FFF2-40B4-BE49-F238E27FC236}">
                <a16:creationId xmlns:a16="http://schemas.microsoft.com/office/drawing/2014/main" id="{90CD4EA7-09AD-05C7-CB5F-25AAF9BAC2E1}"/>
              </a:ext>
            </a:extLst>
          </p:cNvPr>
          <p:cNvSpPr>
            <a:spLocks noGrp="1"/>
          </p:cNvSpPr>
          <p:nvPr>
            <p:ph idx="1"/>
          </p:nvPr>
        </p:nvSpPr>
        <p:spPr/>
        <p:txBody>
          <a:bodyPr>
            <a:normAutofit/>
          </a:bodyPr>
          <a:lstStyle/>
          <a:p>
            <a:r>
              <a:rPr lang="nb-NO" sz="2400" dirty="0"/>
              <a:t>Møter barrierer, innvendinger</a:t>
            </a:r>
          </a:p>
          <a:p>
            <a:r>
              <a:rPr lang="nb-NO" sz="2400" dirty="0"/>
              <a:t>«Vår organisasjon kan komme i dårlig lys»</a:t>
            </a:r>
          </a:p>
          <a:p>
            <a:r>
              <a:rPr lang="nb-NO" sz="2400" dirty="0"/>
              <a:t>Problemene kan løses:</a:t>
            </a:r>
          </a:p>
          <a:p>
            <a:pPr lvl="1"/>
            <a:r>
              <a:rPr lang="nb-NO" sz="1800" dirty="0"/>
              <a:t>Vanntett anonymisering</a:t>
            </a:r>
          </a:p>
          <a:p>
            <a:pPr lvl="1"/>
            <a:r>
              <a:rPr lang="nb-NO" sz="1800" dirty="0"/>
              <a:t>Ta opp problemer men styre unna personalpolitikk</a:t>
            </a:r>
          </a:p>
          <a:p>
            <a:pPr lvl="1"/>
            <a:r>
              <a:rPr lang="nb-NO" sz="1800" dirty="0"/>
              <a:t>Dialog med deltakerne</a:t>
            </a:r>
          </a:p>
        </p:txBody>
      </p:sp>
    </p:spTree>
    <p:extLst>
      <p:ext uri="{BB962C8B-B14F-4D97-AF65-F5344CB8AC3E}">
        <p14:creationId xmlns:p14="http://schemas.microsoft.com/office/powerpoint/2010/main" val="2324864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D3C6B6-977F-366D-9549-72F9A496FDA5}"/>
              </a:ext>
            </a:extLst>
          </p:cNvPr>
          <p:cNvSpPr>
            <a:spLocks noGrp="1"/>
          </p:cNvSpPr>
          <p:nvPr>
            <p:ph type="title"/>
          </p:nvPr>
        </p:nvSpPr>
        <p:spPr/>
        <p:txBody>
          <a:bodyPr/>
          <a:lstStyle/>
          <a:p>
            <a:r>
              <a:rPr lang="nb-NO" dirty="0"/>
              <a:t>Effekter av forskning</a:t>
            </a:r>
          </a:p>
        </p:txBody>
      </p:sp>
      <p:sp>
        <p:nvSpPr>
          <p:cNvPr id="3" name="Plassholder for innhold 2">
            <a:extLst>
              <a:ext uri="{FF2B5EF4-FFF2-40B4-BE49-F238E27FC236}">
                <a16:creationId xmlns:a16="http://schemas.microsoft.com/office/drawing/2014/main" id="{9211BC87-1A8E-6393-D6D0-B905B2A6C5DA}"/>
              </a:ext>
            </a:extLst>
          </p:cNvPr>
          <p:cNvSpPr>
            <a:spLocks noGrp="1"/>
          </p:cNvSpPr>
          <p:nvPr>
            <p:ph idx="1"/>
          </p:nvPr>
        </p:nvSpPr>
        <p:spPr/>
        <p:txBody>
          <a:bodyPr>
            <a:normAutofit/>
          </a:bodyPr>
          <a:lstStyle/>
          <a:p>
            <a:r>
              <a:rPr lang="nb-NO" sz="2400" dirty="0"/>
              <a:t>Mobilisere engasjement, nysgjerrighet</a:t>
            </a:r>
          </a:p>
          <a:p>
            <a:r>
              <a:rPr lang="nb-NO" sz="2400" dirty="0"/>
              <a:t>«Kjenn deg selv»</a:t>
            </a:r>
          </a:p>
          <a:p>
            <a:r>
              <a:rPr lang="nb-NO" sz="2400" dirty="0"/>
              <a:t>Utvikle modeller – læringsverktøy</a:t>
            </a:r>
          </a:p>
          <a:p>
            <a:r>
              <a:rPr lang="nb-NO" sz="2400" dirty="0"/>
              <a:t>Ikke en «fasit» – åpne for diskusjon, revidering</a:t>
            </a:r>
          </a:p>
        </p:txBody>
      </p:sp>
      <p:sp>
        <p:nvSpPr>
          <p:cNvPr id="4" name="Snakkeboble: oval 6">
            <a:extLst>
              <a:ext uri="{FF2B5EF4-FFF2-40B4-BE49-F238E27FC236}">
                <a16:creationId xmlns:a16="http://schemas.microsoft.com/office/drawing/2014/main" id="{8543760A-5094-6AEE-C8B2-CDC9316A4F12}"/>
              </a:ext>
            </a:extLst>
          </p:cNvPr>
          <p:cNvSpPr/>
          <p:nvPr/>
        </p:nvSpPr>
        <p:spPr>
          <a:xfrm rot="654802">
            <a:off x="5076194" y="5153558"/>
            <a:ext cx="3242929" cy="1540529"/>
          </a:xfrm>
          <a:prstGeom prst="wedgeEllipseCallou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nb-NO" dirty="0">
                <a:solidFill>
                  <a:schemeClr val="tx1"/>
                </a:solidFill>
              </a:rPr>
              <a:t>Blir ikke kjønnsbalanse for snevert?</a:t>
            </a:r>
          </a:p>
        </p:txBody>
      </p:sp>
      <p:sp>
        <p:nvSpPr>
          <p:cNvPr id="5" name="Snakkeboble: oval 6">
            <a:extLst>
              <a:ext uri="{FF2B5EF4-FFF2-40B4-BE49-F238E27FC236}">
                <a16:creationId xmlns:a16="http://schemas.microsoft.com/office/drawing/2014/main" id="{B50AC4B7-D1FC-37AC-8097-691F2C8C3962}"/>
              </a:ext>
            </a:extLst>
          </p:cNvPr>
          <p:cNvSpPr/>
          <p:nvPr/>
        </p:nvSpPr>
        <p:spPr>
          <a:xfrm rot="654802">
            <a:off x="1444081" y="5154120"/>
            <a:ext cx="3242929" cy="1478376"/>
          </a:xfrm>
          <a:prstGeom prst="wedgeEllipseCallou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nb-NO" dirty="0"/>
              <a:t>ikke kjønnsforskere?</a:t>
            </a:r>
          </a:p>
          <a:p>
            <a:pPr algn="ctr">
              <a:defRPr/>
            </a:pPr>
            <a:r>
              <a:rPr lang="nb-NO" dirty="0">
                <a:solidFill>
                  <a:schemeClr val="tx1"/>
                </a:solidFill>
              </a:rPr>
              <a:t>Men realister er vel ikke kjønnsforskere? </a:t>
            </a:r>
            <a:r>
              <a:rPr lang="nb-NO" dirty="0"/>
              <a:t>kjønnsforskere?</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800" b="0" i="0" dirty="0">
                <a:solidFill>
                  <a:srgbClr val="000000"/>
                </a:solidFill>
                <a:effectLst/>
                <a:latin typeface="Calibri" panose="020F0502020204030204" pitchFamily="34" charset="0"/>
              </a:rPr>
              <a:t>​</a:t>
            </a:r>
            <a:endPar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939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01C2DA-7BAE-3A8F-E362-E3E11D45026F}"/>
              </a:ext>
            </a:extLst>
          </p:cNvPr>
          <p:cNvSpPr>
            <a:spLocks noGrp="1"/>
          </p:cNvSpPr>
          <p:nvPr>
            <p:ph type="ctrTitle"/>
          </p:nvPr>
        </p:nvSpPr>
        <p:spPr/>
        <p:txBody>
          <a:bodyPr/>
          <a:lstStyle/>
          <a:p>
            <a:r>
              <a:rPr lang="en-SE" dirty="0"/>
              <a:t>Vårt viktigste resultat?  </a:t>
            </a:r>
          </a:p>
        </p:txBody>
      </p:sp>
      <p:sp>
        <p:nvSpPr>
          <p:cNvPr id="5" name="Subtitle 4">
            <a:extLst>
              <a:ext uri="{FF2B5EF4-FFF2-40B4-BE49-F238E27FC236}">
                <a16:creationId xmlns:a16="http://schemas.microsoft.com/office/drawing/2014/main" id="{DD80174A-B1BA-714D-DAC2-66099918E9FB}"/>
              </a:ext>
            </a:extLst>
          </p:cNvPr>
          <p:cNvSpPr>
            <a:spLocks noGrp="1"/>
          </p:cNvSpPr>
          <p:nvPr>
            <p:ph type="subTitle" idx="1"/>
          </p:nvPr>
        </p:nvSpPr>
        <p:spPr/>
        <p:txBody>
          <a:bodyPr/>
          <a:lstStyle/>
          <a:p>
            <a:endParaRPr lang="en-SE" dirty="0"/>
          </a:p>
        </p:txBody>
      </p:sp>
    </p:spTree>
    <p:extLst>
      <p:ext uri="{BB962C8B-B14F-4D97-AF65-F5344CB8AC3E}">
        <p14:creationId xmlns:p14="http://schemas.microsoft.com/office/powerpoint/2010/main" val="2725206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7FAC48E-A0D0-CE43-BE2B-78F173FD1148}"/>
              </a:ext>
            </a:extLst>
          </p:cNvPr>
          <p:cNvGraphicFramePr/>
          <p:nvPr>
            <p:extLst>
              <p:ext uri="{D42A27DB-BD31-4B8C-83A1-F6EECF244321}">
                <p14:modId xmlns:p14="http://schemas.microsoft.com/office/powerpoint/2010/main" val="3418035484"/>
              </p:ext>
            </p:extLst>
          </p:nvPr>
        </p:nvGraphicFramePr>
        <p:xfrm>
          <a:off x="1524941" y="2347881"/>
          <a:ext cx="6094119" cy="4112296"/>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B733BF7A-C684-0148-8AD2-E88DE81331AC}"/>
              </a:ext>
            </a:extLst>
          </p:cNvPr>
          <p:cNvSpPr>
            <a:spLocks noGrp="1"/>
          </p:cNvSpPr>
          <p:nvPr>
            <p:ph type="title"/>
          </p:nvPr>
        </p:nvSpPr>
        <p:spPr>
          <a:xfrm>
            <a:off x="990240" y="866899"/>
            <a:ext cx="7523894" cy="1258770"/>
          </a:xfrm>
        </p:spPr>
        <p:txBody>
          <a:bodyPr>
            <a:noAutofit/>
          </a:bodyPr>
          <a:lstStyle/>
          <a:p>
            <a:r>
              <a:rPr lang="sv-SE" dirty="0" err="1"/>
              <a:t>Masterstudenter</a:t>
            </a:r>
            <a:r>
              <a:rPr lang="sv-SE" dirty="0"/>
              <a:t> - </a:t>
            </a:r>
            <a:r>
              <a:rPr lang="sv-SE" dirty="0" err="1"/>
              <a:t>Opplevelse</a:t>
            </a:r>
            <a:r>
              <a:rPr lang="sv-SE" dirty="0"/>
              <a:t> av </a:t>
            </a:r>
            <a:r>
              <a:rPr lang="sv-SE" dirty="0" err="1"/>
              <a:t>miljøet</a:t>
            </a:r>
            <a:endParaRPr lang="sv-SE" dirty="0"/>
          </a:p>
        </p:txBody>
      </p:sp>
      <p:sp>
        <p:nvSpPr>
          <p:cNvPr id="6" name="Content Placeholder 5">
            <a:extLst>
              <a:ext uri="{FF2B5EF4-FFF2-40B4-BE49-F238E27FC236}">
                <a16:creationId xmlns:a16="http://schemas.microsoft.com/office/drawing/2014/main" id="{8B6E041C-F8D3-EC49-98D0-9C9C9938AC62}"/>
              </a:ext>
            </a:extLst>
          </p:cNvPr>
          <p:cNvSpPr>
            <a:spLocks noGrp="1"/>
          </p:cNvSpPr>
          <p:nvPr>
            <p:ph idx="1"/>
          </p:nvPr>
        </p:nvSpPr>
        <p:spPr>
          <a:xfrm>
            <a:off x="629868" y="3428999"/>
            <a:ext cx="7884266" cy="3173681"/>
          </a:xfrm>
        </p:spPr>
        <p:txBody>
          <a:bodyPr/>
          <a:lstStyle/>
          <a:p>
            <a:pPr marL="0" indent="0">
              <a:buNone/>
            </a:pPr>
            <a:endParaRPr lang="sv-SE" dirty="0"/>
          </a:p>
        </p:txBody>
      </p:sp>
    </p:spTree>
    <p:extLst>
      <p:ext uri="{BB962C8B-B14F-4D97-AF65-F5344CB8AC3E}">
        <p14:creationId xmlns:p14="http://schemas.microsoft.com/office/powerpoint/2010/main" val="1898772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7B97F-B9D3-284C-8587-DD09CAFE9828}"/>
              </a:ext>
            </a:extLst>
          </p:cNvPr>
          <p:cNvSpPr>
            <a:spLocks noGrp="1"/>
          </p:cNvSpPr>
          <p:nvPr>
            <p:ph type="title"/>
          </p:nvPr>
        </p:nvSpPr>
        <p:spPr>
          <a:xfrm>
            <a:off x="1028700" y="866898"/>
            <a:ext cx="7200900" cy="1211283"/>
          </a:xfrm>
        </p:spPr>
        <p:txBody>
          <a:bodyPr>
            <a:normAutofit/>
          </a:bodyPr>
          <a:lstStyle/>
          <a:p>
            <a:r>
              <a:rPr lang="sv-SE" dirty="0" err="1"/>
              <a:t>Vitenskapelig</a:t>
            </a:r>
            <a:r>
              <a:rPr lang="sv-SE" dirty="0"/>
              <a:t> ansatte - </a:t>
            </a:r>
            <a:r>
              <a:rPr lang="sv-SE" dirty="0" err="1"/>
              <a:t>Opplevelse</a:t>
            </a:r>
            <a:r>
              <a:rPr lang="sv-SE" dirty="0"/>
              <a:t> av </a:t>
            </a:r>
            <a:r>
              <a:rPr lang="sv-SE" dirty="0" err="1"/>
              <a:t>miljøet</a:t>
            </a:r>
            <a:r>
              <a:rPr lang="sv-SE" dirty="0"/>
              <a:t> </a:t>
            </a:r>
          </a:p>
        </p:txBody>
      </p:sp>
      <p:graphicFrame>
        <p:nvGraphicFramePr>
          <p:cNvPr id="4" name="Content Placeholder 3">
            <a:extLst>
              <a:ext uri="{FF2B5EF4-FFF2-40B4-BE49-F238E27FC236}">
                <a16:creationId xmlns:a16="http://schemas.microsoft.com/office/drawing/2014/main" id="{7380A67C-DA81-2341-9EE8-492FDC596857}"/>
              </a:ext>
            </a:extLst>
          </p:cNvPr>
          <p:cNvGraphicFramePr>
            <a:graphicFrameLocks noGrp="1"/>
          </p:cNvGraphicFramePr>
          <p:nvPr>
            <p:ph idx="1"/>
            <p:extLst>
              <p:ext uri="{D42A27DB-BD31-4B8C-83A1-F6EECF244321}">
                <p14:modId xmlns:p14="http://schemas.microsoft.com/office/powerpoint/2010/main" val="1609425767"/>
              </p:ext>
            </p:extLst>
          </p:nvPr>
        </p:nvGraphicFramePr>
        <p:xfrm>
          <a:off x="584148" y="2256312"/>
          <a:ext cx="7884266" cy="42751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3875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E8784F-9F21-473B-8420-19F25AEE80D4}"/>
              </a:ext>
            </a:extLst>
          </p:cNvPr>
          <p:cNvSpPr>
            <a:spLocks noGrp="1"/>
          </p:cNvSpPr>
          <p:nvPr>
            <p:ph type="title"/>
          </p:nvPr>
        </p:nvSpPr>
        <p:spPr>
          <a:xfrm>
            <a:off x="190006" y="1284124"/>
            <a:ext cx="2909454" cy="841141"/>
          </a:xfrm>
        </p:spPr>
        <p:txBody>
          <a:bodyPr>
            <a:noAutofit/>
          </a:bodyPr>
          <a:lstStyle/>
          <a:p>
            <a:r>
              <a:rPr lang="nb-NO" dirty="0"/>
              <a:t>Kjønnsgapet</a:t>
            </a:r>
          </a:p>
        </p:txBody>
      </p:sp>
      <p:pic>
        <p:nvPicPr>
          <p:cNvPr id="4" name="Plassholder for innhold 3">
            <a:extLst>
              <a:ext uri="{FF2B5EF4-FFF2-40B4-BE49-F238E27FC236}">
                <a16:creationId xmlns:a16="http://schemas.microsoft.com/office/drawing/2014/main" id="{EF41BF9E-F82F-412B-BF10-1B33107EA45F}"/>
              </a:ext>
            </a:extLst>
          </p:cNvPr>
          <p:cNvPicPr>
            <a:picLocks noGrp="1" noChangeAspect="1"/>
          </p:cNvPicPr>
          <p:nvPr>
            <p:ph idx="1"/>
          </p:nvPr>
        </p:nvPicPr>
        <p:blipFill>
          <a:blip r:embed="rId3"/>
          <a:stretch>
            <a:fillRect/>
          </a:stretch>
        </p:blipFill>
        <p:spPr>
          <a:xfrm>
            <a:off x="3253839" y="1284125"/>
            <a:ext cx="5700155" cy="5152301"/>
          </a:xfrm>
          <a:prstGeom prst="rect">
            <a:avLst/>
          </a:prstGeom>
        </p:spPr>
      </p:pic>
    </p:spTree>
    <p:extLst>
      <p:ext uri="{BB962C8B-B14F-4D97-AF65-F5344CB8AC3E}">
        <p14:creationId xmlns:p14="http://schemas.microsoft.com/office/powerpoint/2010/main" val="872071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521" y="1063958"/>
            <a:ext cx="3230087" cy="1129647"/>
          </a:xfrm>
        </p:spPr>
        <p:txBody>
          <a:bodyPr>
            <a:noAutofit/>
          </a:bodyPr>
          <a:lstStyle/>
          <a:p>
            <a:pPr algn="l"/>
            <a:r>
              <a:rPr lang="nb-NO" dirty="0"/>
              <a:t>Bøygen-modellen</a:t>
            </a:r>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5759126" y="1032117"/>
            <a:ext cx="2057858" cy="1981681"/>
          </a:xfrm>
          <a:prstGeom prst="rect">
            <a:avLst/>
          </a:prstGeom>
        </p:spPr>
      </p:pic>
      <p:sp>
        <p:nvSpPr>
          <p:cNvPr id="5" name="TextBox 4"/>
          <p:cNvSpPr txBox="1"/>
          <p:nvPr/>
        </p:nvSpPr>
        <p:spPr>
          <a:xfrm>
            <a:off x="5400305" y="2725258"/>
            <a:ext cx="3167742" cy="577081"/>
          </a:xfrm>
          <a:prstGeom prst="rect">
            <a:avLst/>
          </a:prstGeom>
          <a:noFill/>
        </p:spPr>
        <p:txBody>
          <a:bodyPr wrap="square" rtlCol="0">
            <a:spAutoFit/>
          </a:bodyPr>
          <a:lstStyle/>
          <a:p>
            <a:endParaRPr lang="nb-NO" sz="1050" i="1" dirty="0"/>
          </a:p>
          <a:p>
            <a:endParaRPr lang="nb-NO" sz="1050" i="1" dirty="0"/>
          </a:p>
          <a:p>
            <a:r>
              <a:rPr lang="nb-NO" sz="1050" i="1" dirty="0"/>
              <a:t>              Bøygen - E Werenskiold 1893     </a:t>
            </a:r>
          </a:p>
        </p:txBody>
      </p:sp>
      <p:sp>
        <p:nvSpPr>
          <p:cNvPr id="6" name="TextBox 5"/>
          <p:cNvSpPr txBox="1"/>
          <p:nvPr/>
        </p:nvSpPr>
        <p:spPr>
          <a:xfrm>
            <a:off x="774866" y="2725258"/>
            <a:ext cx="3167742" cy="3295197"/>
          </a:xfrm>
          <a:prstGeom prst="rect">
            <a:avLst/>
          </a:prstGeom>
          <a:solidFill>
            <a:schemeClr val="tx2">
              <a:lumMod val="20000"/>
              <a:lumOff val="80000"/>
            </a:schemeClr>
          </a:solidFill>
        </p:spPr>
        <p:txBody>
          <a:bodyPr wrap="square" rtlCol="0">
            <a:spAutoFit/>
          </a:bodyPr>
          <a:lstStyle/>
          <a:p>
            <a:r>
              <a:rPr lang="nb-NO" b="1" dirty="0"/>
              <a:t>Akkumulert ulempe </a:t>
            </a:r>
          </a:p>
          <a:p>
            <a:endParaRPr lang="nb-NO" b="1" dirty="0"/>
          </a:p>
          <a:p>
            <a:pPr marL="214244" indent="-214244">
              <a:buFont typeface="Arial" panose="020B0604020202020204" pitchFamily="34" charset="0"/>
              <a:buChar char="•"/>
            </a:pPr>
            <a:r>
              <a:rPr lang="nb-NO" b="1" dirty="0"/>
              <a:t>Små (og store) «motbakker»</a:t>
            </a:r>
          </a:p>
          <a:p>
            <a:pPr marL="214244" indent="-214244">
              <a:buFont typeface="Arial" panose="020B0604020202020204" pitchFamily="34" charset="0"/>
              <a:buChar char="•"/>
            </a:pPr>
            <a:r>
              <a:rPr lang="nb-NO" b="1" dirty="0"/>
              <a:t>Skjult kjønnsbias</a:t>
            </a:r>
          </a:p>
          <a:p>
            <a:pPr marL="214244" indent="-214244">
              <a:buFont typeface="Arial" panose="020B0604020202020204" pitchFamily="34" charset="0"/>
              <a:buChar char="•"/>
            </a:pPr>
            <a:r>
              <a:rPr lang="nb-NO" b="1" dirty="0"/>
              <a:t>«Mikrohendelser» – det som </a:t>
            </a:r>
            <a:r>
              <a:rPr lang="nb-NO" b="1" i="1" dirty="0"/>
              <a:t>ikke </a:t>
            </a:r>
            <a:r>
              <a:rPr lang="nb-NO" b="1" dirty="0"/>
              <a:t>skjer (ikke lyttet til, ikke sitert, ikke referert, mv.)</a:t>
            </a:r>
          </a:p>
          <a:p>
            <a:pPr marL="214244" indent="-214244">
              <a:buFont typeface="Arial" panose="020B0604020202020204" pitchFamily="34" charset="0"/>
              <a:buChar char="•"/>
            </a:pPr>
            <a:r>
              <a:rPr lang="nb-NO" b="1" dirty="0"/>
              <a:t>Å være «forskjellig» (les: mindreverdige)</a:t>
            </a:r>
          </a:p>
          <a:p>
            <a:endParaRPr lang="nb-NO" sz="1013" dirty="0"/>
          </a:p>
        </p:txBody>
      </p:sp>
      <p:cxnSp>
        <p:nvCxnSpPr>
          <p:cNvPr id="8" name="Straight Arrow Connector 7"/>
          <p:cNvCxnSpPr/>
          <p:nvPr/>
        </p:nvCxnSpPr>
        <p:spPr>
          <a:xfrm>
            <a:off x="4008586" y="4168672"/>
            <a:ext cx="647872" cy="215957"/>
          </a:xfrm>
          <a:prstGeom prst="straightConnector1">
            <a:avLst/>
          </a:prstGeom>
          <a:ln w="41275">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722437" y="3555662"/>
            <a:ext cx="3845610" cy="256928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13" b="1" dirty="0">
              <a:ln w="12700">
                <a:solidFill>
                  <a:schemeClr val="tx2">
                    <a:satMod val="155000"/>
                  </a:schemeClr>
                </a:solidFill>
                <a:prstDash val="solid"/>
              </a:ln>
              <a:solidFill>
                <a:srgbClr val="FF0000"/>
              </a:solidFill>
            </a:endParaRPr>
          </a:p>
        </p:txBody>
      </p:sp>
      <p:sp>
        <p:nvSpPr>
          <p:cNvPr id="3" name="TextBox 2"/>
          <p:cNvSpPr txBox="1"/>
          <p:nvPr/>
        </p:nvSpPr>
        <p:spPr>
          <a:xfrm>
            <a:off x="4809506" y="3507826"/>
            <a:ext cx="3758539" cy="2800767"/>
          </a:xfrm>
          <a:prstGeom prst="rect">
            <a:avLst/>
          </a:prstGeom>
          <a:noFill/>
        </p:spPr>
        <p:txBody>
          <a:bodyPr wrap="square" rtlCol="0">
            <a:spAutoFit/>
          </a:bodyPr>
          <a:lstStyle/>
          <a:p>
            <a:pPr marL="285750" indent="-285750">
              <a:buFont typeface="Arial" panose="020B0604020202020204" pitchFamily="34" charset="0"/>
              <a:buChar char="•"/>
            </a:pPr>
            <a:r>
              <a:rPr lang="nb-NO" b="1" dirty="0"/>
              <a:t>Jeg passer ikke her</a:t>
            </a:r>
          </a:p>
          <a:p>
            <a:pPr marL="285750" indent="-285750">
              <a:buFont typeface="Arial" panose="020B0604020202020204" pitchFamily="34" charset="0"/>
              <a:buChar char="•"/>
            </a:pPr>
            <a:r>
              <a:rPr lang="nb-NO" b="1" dirty="0"/>
              <a:t>Jeg «trekker» meg</a:t>
            </a:r>
          </a:p>
          <a:p>
            <a:pPr marL="285750" indent="-285750">
              <a:buFont typeface="Arial" panose="020B0604020202020204" pitchFamily="34" charset="0"/>
              <a:buChar char="•"/>
            </a:pPr>
            <a:r>
              <a:rPr lang="nb-NO" b="1" dirty="0"/>
              <a:t>Bøygen er en delvis usynlig motstander </a:t>
            </a:r>
          </a:p>
          <a:p>
            <a:pPr marL="285750" indent="-285750">
              <a:buFont typeface="Arial" panose="020B0604020202020204" pitchFamily="34" charset="0"/>
              <a:buChar char="•"/>
            </a:pPr>
            <a:r>
              <a:rPr lang="nb-NO" b="1" dirty="0"/>
              <a:t>Bøygen virker gjennom at ytre motstand leder til indre tvil. </a:t>
            </a:r>
          </a:p>
          <a:p>
            <a:pPr marL="285750" indent="-285750">
              <a:buFont typeface="Arial" panose="020B0604020202020204" pitchFamily="34" charset="0"/>
              <a:buChar char="•"/>
            </a:pPr>
            <a:r>
              <a:rPr lang="nb-NO" b="1" dirty="0"/>
              <a:t>Den som utsettes for Bøygen, tviler på seg selv og sin egen dømmekraft</a:t>
            </a:r>
            <a:r>
              <a:rPr lang="nb-NO" sz="1400" b="1" dirty="0"/>
              <a:t>. </a:t>
            </a:r>
          </a:p>
          <a:p>
            <a:endParaRPr lang="nb-NO" sz="1400" b="1" dirty="0"/>
          </a:p>
        </p:txBody>
      </p:sp>
    </p:spTree>
    <p:extLst>
      <p:ext uri="{BB962C8B-B14F-4D97-AF65-F5344CB8AC3E}">
        <p14:creationId xmlns:p14="http://schemas.microsoft.com/office/powerpoint/2010/main" val="1216350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71822B-C145-A7BB-F5C6-3F2A4356A62A}"/>
              </a:ext>
            </a:extLst>
          </p:cNvPr>
          <p:cNvSpPr>
            <a:spLocks noGrp="1"/>
          </p:cNvSpPr>
          <p:nvPr>
            <p:ph type="title"/>
          </p:nvPr>
        </p:nvSpPr>
        <p:spPr/>
        <p:txBody>
          <a:bodyPr/>
          <a:lstStyle/>
          <a:p>
            <a:r>
              <a:rPr lang="nb-NO" dirty="0"/>
              <a:t>Modellutvikling – verktøy for tolkning</a:t>
            </a:r>
          </a:p>
        </p:txBody>
      </p:sp>
      <p:sp>
        <p:nvSpPr>
          <p:cNvPr id="3" name="Plassholder for innhold 2">
            <a:extLst>
              <a:ext uri="{FF2B5EF4-FFF2-40B4-BE49-F238E27FC236}">
                <a16:creationId xmlns:a16="http://schemas.microsoft.com/office/drawing/2014/main" id="{128D0BE6-5FD6-5B97-D758-B839DEEF9D93}"/>
              </a:ext>
            </a:extLst>
          </p:cNvPr>
          <p:cNvSpPr>
            <a:spLocks noGrp="1"/>
          </p:cNvSpPr>
          <p:nvPr>
            <p:ph idx="1"/>
          </p:nvPr>
        </p:nvSpPr>
        <p:spPr/>
        <p:txBody>
          <a:bodyPr>
            <a:normAutofit fontScale="92500" lnSpcReduction="20000"/>
          </a:bodyPr>
          <a:lstStyle/>
          <a:p>
            <a:r>
              <a:rPr lang="nb-NO" sz="2600" dirty="0"/>
              <a:t>Vi startet empirisk – med Bøygen</a:t>
            </a:r>
          </a:p>
          <a:p>
            <a:r>
              <a:rPr lang="nb-NO" sz="2600" dirty="0"/>
              <a:t>Bøygen sier noe om hvordan, lite om hvorfor</a:t>
            </a:r>
          </a:p>
          <a:p>
            <a:r>
              <a:rPr lang="nb-NO" sz="2600" dirty="0"/>
              <a:t>Aktiv mannsdominans finnes, </a:t>
            </a:r>
            <a:r>
              <a:rPr lang="nb-NO" sz="2600" dirty="0" err="1"/>
              <a:t>bl</a:t>
            </a:r>
            <a:r>
              <a:rPr lang="nb-NO" sz="2600" dirty="0"/>
              <a:t> a i form av seksuell trakassering, men forklarer ikke hele bildet</a:t>
            </a:r>
          </a:p>
          <a:p>
            <a:r>
              <a:rPr lang="nb-NO" sz="2600" dirty="0"/>
              <a:t>Derfor tok vi opp struktur (Janus) og kultur (</a:t>
            </a:r>
            <a:r>
              <a:rPr lang="nb-NO" sz="2600" dirty="0" err="1"/>
              <a:t>Trisyn</a:t>
            </a:r>
            <a:r>
              <a:rPr lang="nb-NO" sz="2600" dirty="0"/>
              <a:t>)</a:t>
            </a:r>
          </a:p>
          <a:p>
            <a:endParaRPr lang="nb-NO" dirty="0"/>
          </a:p>
        </p:txBody>
      </p:sp>
    </p:spTree>
    <p:extLst>
      <p:ext uri="{BB962C8B-B14F-4D97-AF65-F5344CB8AC3E}">
        <p14:creationId xmlns:p14="http://schemas.microsoft.com/office/powerpoint/2010/main" val="438710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96BECD-9C80-3D23-D039-B2435E8E8732}"/>
              </a:ext>
            </a:extLst>
          </p:cNvPr>
          <p:cNvSpPr>
            <a:spLocks noGrp="1"/>
          </p:cNvSpPr>
          <p:nvPr>
            <p:ph type="title"/>
          </p:nvPr>
        </p:nvSpPr>
        <p:spPr>
          <a:xfrm>
            <a:off x="722541" y="964692"/>
            <a:ext cx="3684066" cy="1188720"/>
          </a:xfrm>
        </p:spPr>
        <p:txBody>
          <a:bodyPr/>
          <a:lstStyle/>
          <a:p>
            <a:pPr algn="l"/>
            <a:r>
              <a:rPr lang="nb-NO" dirty="0"/>
              <a:t>Janus-modellen</a:t>
            </a:r>
          </a:p>
        </p:txBody>
      </p:sp>
      <p:pic>
        <p:nvPicPr>
          <p:cNvPr id="4" name="Plassholder for innhold 3">
            <a:extLst>
              <a:ext uri="{FF2B5EF4-FFF2-40B4-BE49-F238E27FC236}">
                <a16:creationId xmlns:a16="http://schemas.microsoft.com/office/drawing/2014/main" id="{FC9356EA-CB16-18B5-D251-6949B6802C83}"/>
              </a:ext>
            </a:extLst>
          </p:cNvPr>
          <p:cNvPicPr>
            <a:picLocks noGrp="1" noChangeAspect="1"/>
          </p:cNvPicPr>
          <p:nvPr>
            <p:ph idx="1"/>
          </p:nvPr>
        </p:nvPicPr>
        <p:blipFill>
          <a:blip r:embed="rId2"/>
          <a:stretch>
            <a:fillRect/>
          </a:stretch>
        </p:blipFill>
        <p:spPr>
          <a:xfrm>
            <a:off x="5922840" y="902525"/>
            <a:ext cx="2498620" cy="2268187"/>
          </a:xfrm>
          <a:prstGeom prst="rect">
            <a:avLst/>
          </a:prstGeom>
        </p:spPr>
      </p:pic>
      <p:sp>
        <p:nvSpPr>
          <p:cNvPr id="5" name="TextBox 14">
            <a:extLst>
              <a:ext uri="{FF2B5EF4-FFF2-40B4-BE49-F238E27FC236}">
                <a16:creationId xmlns:a16="http://schemas.microsoft.com/office/drawing/2014/main" id="{D251370D-7DEF-3B48-50E3-2C90FB977684}"/>
              </a:ext>
            </a:extLst>
          </p:cNvPr>
          <p:cNvSpPr txBox="1"/>
          <p:nvPr/>
        </p:nvSpPr>
        <p:spPr>
          <a:xfrm>
            <a:off x="722540" y="2320698"/>
            <a:ext cx="3684067" cy="4034438"/>
          </a:xfrm>
          <a:prstGeom prst="rect">
            <a:avLst/>
          </a:prstGeom>
          <a:noFill/>
        </p:spPr>
        <p:txBody>
          <a:bodyPr wrap="square" rtlCol="0">
            <a:spAutoFit/>
          </a:bodyPr>
          <a:lstStyle/>
          <a:p>
            <a:pPr defTabSz="685800">
              <a:lnSpc>
                <a:spcPct val="90000"/>
              </a:lnSpc>
              <a:spcBef>
                <a:spcPts val="750"/>
              </a:spcBef>
              <a:defRPr/>
            </a:pPr>
            <a:r>
              <a:rPr lang="nb-NO" sz="1600" dirty="0">
                <a:solidFill>
                  <a:sysClr val="windowText" lastClr="000000"/>
                </a:solidFill>
                <a:latin typeface="Arial" panose="020B0604020202020204"/>
              </a:rPr>
              <a:t>Kjønnsdiskrimineringens to ansikter: (legitim) differensiering og (illegitim) stratifisering</a:t>
            </a:r>
          </a:p>
          <a:p>
            <a:pPr marL="171450" indent="-171450" defTabSz="685800">
              <a:lnSpc>
                <a:spcPct val="90000"/>
              </a:lnSpc>
              <a:spcBef>
                <a:spcPts val="750"/>
              </a:spcBef>
              <a:buFont typeface="Arial" panose="020B0604020202020204" pitchFamily="34" charset="0"/>
              <a:buChar char="•"/>
              <a:defRPr/>
            </a:pPr>
            <a:r>
              <a:rPr lang="nb-NO" sz="1600" b="1" dirty="0">
                <a:solidFill>
                  <a:sysClr val="windowText" lastClr="000000"/>
                </a:solidFill>
                <a:latin typeface="Arial" panose="020B0604020202020204"/>
              </a:rPr>
              <a:t>Differensiering</a:t>
            </a:r>
            <a:r>
              <a:rPr lang="nb-NO" sz="1600" dirty="0">
                <a:solidFill>
                  <a:sysClr val="windowText" lastClr="000000"/>
                </a:solidFill>
                <a:latin typeface="Arial" panose="020B0604020202020204"/>
              </a:rPr>
              <a:t>: Kjønnene er ulike. Dvs. forskjell, som ikke behøver å ha noe med status eller makt å gjøre </a:t>
            </a:r>
          </a:p>
          <a:p>
            <a:pPr marL="171450" indent="-171450" defTabSz="685800">
              <a:lnSpc>
                <a:spcPct val="90000"/>
              </a:lnSpc>
              <a:spcBef>
                <a:spcPts val="750"/>
              </a:spcBef>
              <a:buFont typeface="Arial" panose="020B0604020202020204" pitchFamily="34" charset="0"/>
              <a:buChar char="•"/>
              <a:defRPr/>
            </a:pPr>
            <a:r>
              <a:rPr lang="nb-NO" sz="1600" b="1" dirty="0">
                <a:solidFill>
                  <a:sysClr val="windowText" lastClr="000000"/>
                </a:solidFill>
                <a:latin typeface="Arial" panose="020B0604020202020204"/>
              </a:rPr>
              <a:t>Stratifisering: </a:t>
            </a:r>
            <a:r>
              <a:rPr lang="nb-NO" sz="1600" dirty="0">
                <a:solidFill>
                  <a:sysClr val="windowText" lastClr="000000"/>
                </a:solidFill>
                <a:latin typeface="Arial" panose="020B0604020202020204"/>
              </a:rPr>
              <a:t>Ett kjønn er rangert over det andre, har høyere status, mer makt </a:t>
            </a:r>
          </a:p>
          <a:p>
            <a:pPr defTabSz="685800">
              <a:lnSpc>
                <a:spcPct val="90000"/>
              </a:lnSpc>
              <a:spcBef>
                <a:spcPts val="750"/>
              </a:spcBef>
              <a:defRPr/>
            </a:pPr>
            <a:r>
              <a:rPr lang="nb-NO" sz="1600" dirty="0">
                <a:solidFill>
                  <a:sysClr val="windowText" lastClr="000000"/>
                </a:solidFill>
                <a:latin typeface="Arial" panose="020B0604020202020204"/>
              </a:rPr>
              <a:t>Dette endrer seg, oppover gjennom karriereløpet. På studentnivå er fokus på forskjell. Etterhvert flyttes fokuset til rang og hierarki. </a:t>
            </a:r>
          </a:p>
          <a:p>
            <a:pPr defTabSz="685800">
              <a:lnSpc>
                <a:spcPct val="90000"/>
              </a:lnSpc>
              <a:spcBef>
                <a:spcPts val="750"/>
              </a:spcBef>
              <a:defRPr/>
            </a:pPr>
            <a:r>
              <a:rPr lang="nb-NO" sz="1600" i="1" dirty="0">
                <a:solidFill>
                  <a:sysClr val="windowText" lastClr="000000"/>
                </a:solidFill>
                <a:latin typeface="Arial" panose="020B0604020202020204"/>
              </a:rPr>
              <a:t>Likeverdig forskjell blir til mindre/mer verdi</a:t>
            </a:r>
          </a:p>
          <a:p>
            <a:endParaRPr lang="en-US" sz="1350" dirty="0"/>
          </a:p>
        </p:txBody>
      </p:sp>
      <p:sp>
        <p:nvSpPr>
          <p:cNvPr id="6" name="TekstSylinder 5">
            <a:extLst>
              <a:ext uri="{FF2B5EF4-FFF2-40B4-BE49-F238E27FC236}">
                <a16:creationId xmlns:a16="http://schemas.microsoft.com/office/drawing/2014/main" id="{3A27406E-70AE-5D58-7AED-430DC6E3BE9A}"/>
              </a:ext>
            </a:extLst>
          </p:cNvPr>
          <p:cNvSpPr txBox="1"/>
          <p:nvPr/>
        </p:nvSpPr>
        <p:spPr>
          <a:xfrm>
            <a:off x="5922840" y="3300413"/>
            <a:ext cx="2603643" cy="2308324"/>
          </a:xfrm>
          <a:prstGeom prst="rect">
            <a:avLst/>
          </a:prstGeom>
          <a:noFill/>
        </p:spPr>
        <p:txBody>
          <a:bodyPr wrap="square" rtlCol="0">
            <a:spAutoFit/>
          </a:bodyPr>
          <a:lstStyle/>
          <a:p>
            <a:r>
              <a:rPr lang="nb-NO" sz="1600" dirty="0">
                <a:solidFill>
                  <a:srgbClr val="0070C0"/>
                </a:solidFill>
              </a:rPr>
              <a:t>Innvendinger:</a:t>
            </a:r>
          </a:p>
          <a:p>
            <a:endParaRPr lang="nb-NO" sz="1600" dirty="0">
              <a:solidFill>
                <a:srgbClr val="0070C0"/>
              </a:solidFill>
            </a:endParaRPr>
          </a:p>
          <a:p>
            <a:r>
              <a:rPr lang="nb-NO" sz="1600" dirty="0">
                <a:solidFill>
                  <a:srgbClr val="0070C0"/>
                </a:solidFill>
              </a:rPr>
              <a:t>Teoretisk sannsynlig men </a:t>
            </a:r>
          </a:p>
          <a:p>
            <a:r>
              <a:rPr lang="nb-NO" sz="1600" dirty="0">
                <a:solidFill>
                  <a:srgbClr val="0070C0"/>
                </a:solidFill>
              </a:rPr>
              <a:t>ikke systematisk empirisk basert</a:t>
            </a:r>
          </a:p>
          <a:p>
            <a:endParaRPr lang="nb-NO" sz="1600" dirty="0">
              <a:solidFill>
                <a:srgbClr val="0070C0"/>
              </a:solidFill>
            </a:endParaRPr>
          </a:p>
          <a:p>
            <a:r>
              <a:rPr lang="nb-NO" sz="1600" dirty="0">
                <a:solidFill>
                  <a:srgbClr val="0070C0"/>
                </a:solidFill>
              </a:rPr>
              <a:t>Ikke en rettlinjet utvikling - </a:t>
            </a:r>
          </a:p>
          <a:p>
            <a:r>
              <a:rPr lang="nb-NO" sz="1600" dirty="0">
                <a:solidFill>
                  <a:srgbClr val="0070C0"/>
                </a:solidFill>
              </a:rPr>
              <a:t>mer komplekst, lokal variasjon</a:t>
            </a:r>
          </a:p>
        </p:txBody>
      </p:sp>
    </p:spTree>
    <p:extLst>
      <p:ext uri="{BB962C8B-B14F-4D97-AF65-F5344CB8AC3E}">
        <p14:creationId xmlns:p14="http://schemas.microsoft.com/office/powerpoint/2010/main" val="232776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2B2643-BC9B-D460-B5EF-1FC914044A65}"/>
              </a:ext>
            </a:extLst>
          </p:cNvPr>
          <p:cNvSpPr>
            <a:spLocks noGrp="1"/>
          </p:cNvSpPr>
          <p:nvPr>
            <p:ph type="title"/>
          </p:nvPr>
        </p:nvSpPr>
        <p:spPr>
          <a:xfrm>
            <a:off x="628651" y="938151"/>
            <a:ext cx="3943349" cy="1187531"/>
          </a:xfrm>
        </p:spPr>
        <p:txBody>
          <a:bodyPr/>
          <a:lstStyle/>
          <a:p>
            <a:pPr algn="l"/>
            <a:r>
              <a:rPr lang="nb-NO" dirty="0" err="1"/>
              <a:t>Trisyn</a:t>
            </a:r>
            <a:r>
              <a:rPr lang="nb-NO" dirty="0"/>
              <a:t>-modellen</a:t>
            </a:r>
          </a:p>
        </p:txBody>
      </p:sp>
      <p:sp>
        <p:nvSpPr>
          <p:cNvPr id="4" name="TextBox 16">
            <a:extLst>
              <a:ext uri="{FF2B5EF4-FFF2-40B4-BE49-F238E27FC236}">
                <a16:creationId xmlns:a16="http://schemas.microsoft.com/office/drawing/2014/main" id="{F7BF55DF-73F9-BD43-749D-32C675E4B6BC}"/>
              </a:ext>
            </a:extLst>
          </p:cNvPr>
          <p:cNvSpPr txBox="1">
            <a:spLocks noGrp="1"/>
          </p:cNvSpPr>
          <p:nvPr>
            <p:ph idx="1"/>
          </p:nvPr>
        </p:nvSpPr>
        <p:spPr>
          <a:xfrm>
            <a:off x="628650" y="2226469"/>
            <a:ext cx="4171950" cy="4360168"/>
          </a:xfrm>
          <a:prstGeom prst="rect">
            <a:avLst/>
          </a:prstGeom>
          <a:noFill/>
        </p:spPr>
        <p:txBody>
          <a:bodyPr wrap="square" rtlCol="0">
            <a:spAutoFit/>
          </a:bodyPr>
          <a:lstStyle/>
          <a:p>
            <a:pPr marL="0" indent="0">
              <a:buNone/>
            </a:pPr>
            <a:endParaRPr lang="en-US" sz="1600" b="1" dirty="0">
              <a:latin typeface="Arial" panose="020B0604020202020204" pitchFamily="34" charset="0"/>
              <a:cs typeface="Arial" panose="020B0604020202020204" pitchFamily="34" charset="0"/>
            </a:endParaRPr>
          </a:p>
          <a:p>
            <a:pPr marL="0" indent="0">
              <a:buNone/>
            </a:pPr>
            <a:r>
              <a:rPr lang="en-US" sz="1600" b="1" dirty="0" err="1">
                <a:latin typeface="Arial" panose="020B0604020202020204" pitchFamily="34" charset="0"/>
                <a:cs typeface="Arial" panose="020B0604020202020204" pitchFamily="34" charset="0"/>
              </a:rPr>
              <a:t>Hvorfor</a:t>
            </a:r>
            <a:r>
              <a:rPr lang="en-US" sz="1600" b="1" dirty="0">
                <a:latin typeface="Arial" panose="020B0604020202020204" pitchFamily="34" charset="0"/>
                <a:cs typeface="Arial" panose="020B0604020202020204" pitchFamily="34" charset="0"/>
              </a:rPr>
              <a:t> er </a:t>
            </a:r>
            <a:r>
              <a:rPr lang="en-US" sz="1600" b="1" dirty="0" err="1">
                <a:latin typeface="Arial" panose="020B0604020202020204" pitchFamily="34" charset="0"/>
                <a:cs typeface="Arial" panose="020B0604020202020204" pitchFamily="34" charset="0"/>
              </a:rPr>
              <a:t>menn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dominerende</a:t>
            </a:r>
            <a:r>
              <a:rPr lang="en-US" sz="1600" b="1" dirty="0">
                <a:latin typeface="Arial" panose="020B0604020202020204" pitchFamily="34" charset="0"/>
                <a:cs typeface="Arial" panose="020B0604020202020204" pitchFamily="34" charset="0"/>
              </a:rPr>
              <a:t> / </a:t>
            </a:r>
            <a:r>
              <a:rPr lang="en-US" sz="1600" b="1" dirty="0" err="1">
                <a:latin typeface="Arial" panose="020B0604020202020204" pitchFamily="34" charset="0"/>
                <a:cs typeface="Arial" panose="020B0604020202020204" pitchFamily="34" charset="0"/>
              </a:rPr>
              <a:t>kvinner</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fraværende</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på</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toppnivå</a:t>
            </a:r>
            <a:r>
              <a:rPr lang="en-US" sz="1600" b="1" dirty="0">
                <a:latin typeface="Arial" panose="020B0604020202020204" pitchFamily="34" charset="0"/>
                <a:cs typeface="Arial" panose="020B0604020202020204" pitchFamily="34" charset="0"/>
              </a:rPr>
              <a:t>?</a:t>
            </a:r>
          </a:p>
          <a:p>
            <a:pPr marL="128588" indent="-128588"/>
            <a:r>
              <a:rPr lang="en-US" sz="1600" b="1" dirty="0" err="1">
                <a:latin typeface="Arial" panose="020B0604020202020204" pitchFamily="34" charset="0"/>
                <a:cs typeface="Arial" panose="020B0604020202020204" pitchFamily="34" charset="0"/>
              </a:rPr>
              <a:t>Ikke</a:t>
            </a:r>
            <a:r>
              <a:rPr lang="en-US" sz="1600" b="1" dirty="0">
                <a:latin typeface="Arial" panose="020B0604020202020204" pitchFamily="34" charset="0"/>
                <a:cs typeface="Arial" panose="020B0604020202020204" pitchFamily="34" charset="0"/>
              </a:rPr>
              <a:t> / lite problem</a:t>
            </a:r>
          </a:p>
          <a:p>
            <a:pPr marL="128588" indent="-128588"/>
            <a:r>
              <a:rPr lang="en-US" sz="1600" b="1" dirty="0" err="1">
                <a:latin typeface="Arial" panose="020B0604020202020204" pitchFamily="34" charset="0"/>
                <a:cs typeface="Arial" panose="020B0604020202020204" pitchFamily="34" charset="0"/>
              </a:rPr>
              <a:t>Kvinneproblem</a:t>
            </a:r>
            <a:endParaRPr lang="en-US" sz="1600" b="1" dirty="0">
              <a:latin typeface="Arial" panose="020B0604020202020204" pitchFamily="34" charset="0"/>
              <a:cs typeface="Arial" panose="020B0604020202020204" pitchFamily="34" charset="0"/>
            </a:endParaRPr>
          </a:p>
          <a:p>
            <a:pPr marL="128588" indent="-128588"/>
            <a:r>
              <a:rPr lang="en-US" sz="1600" b="1" dirty="0" err="1">
                <a:latin typeface="Arial" panose="020B0604020202020204" pitchFamily="34" charset="0"/>
                <a:cs typeface="Arial" panose="020B0604020202020204" pitchFamily="34" charset="0"/>
              </a:rPr>
              <a:t>Systemproblem</a:t>
            </a:r>
            <a:endParaRPr lang="en-US" sz="1600" b="1" dirty="0">
              <a:latin typeface="Arial" panose="020B0604020202020204" pitchFamily="34" charset="0"/>
              <a:cs typeface="Arial" panose="020B0604020202020204" pitchFamily="34" charset="0"/>
            </a:endParaRPr>
          </a:p>
          <a:p>
            <a:pPr marL="128588" indent="-128588"/>
            <a:endParaRPr lang="en-US" sz="1600" b="1" dirty="0">
              <a:latin typeface="Arial" panose="020B0604020202020204" pitchFamily="34" charset="0"/>
              <a:cs typeface="Arial" panose="020B0604020202020204" pitchFamily="34" charset="0"/>
            </a:endParaRPr>
          </a:p>
          <a:p>
            <a:pPr marL="128588" indent="-128588"/>
            <a:r>
              <a:rPr lang="en-US" sz="1600" b="1" dirty="0" err="1">
                <a:latin typeface="Arial" panose="020B0604020202020204" pitchFamily="34" charset="0"/>
                <a:cs typeface="Arial" panose="020B0604020202020204" pitchFamily="34" charset="0"/>
              </a:rPr>
              <a:t>Varierer</a:t>
            </a:r>
            <a:r>
              <a:rPr lang="en-US" sz="1600" b="1" dirty="0">
                <a:latin typeface="Arial" panose="020B0604020202020204" pitchFamily="34" charset="0"/>
                <a:cs typeface="Arial" panose="020B0604020202020204" pitchFamily="34" charset="0"/>
              </a:rPr>
              <a:t> med </a:t>
            </a:r>
            <a:r>
              <a:rPr lang="en-US" sz="1600" b="1" dirty="0" err="1">
                <a:latin typeface="Arial" panose="020B0604020202020204" pitchFamily="34" charset="0"/>
                <a:cs typeface="Arial" panose="020B0604020202020204" pitchFamily="34" charset="0"/>
              </a:rPr>
              <a:t>kjønn</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og</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plass</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i</a:t>
            </a:r>
            <a:r>
              <a:rPr lang="en-US" sz="1600" b="1" dirty="0">
                <a:latin typeface="Arial" panose="020B0604020202020204" pitchFamily="34" charset="0"/>
                <a:cs typeface="Arial" panose="020B0604020202020204" pitchFamily="34" charset="0"/>
              </a:rPr>
              <a:t> </a:t>
            </a:r>
            <a:r>
              <a:rPr lang="en-US" sz="1600" b="1" dirty="0" err="1">
                <a:latin typeface="Arial" panose="020B0604020202020204" pitchFamily="34" charset="0"/>
                <a:cs typeface="Arial" panose="020B0604020202020204" pitchFamily="34" charset="0"/>
              </a:rPr>
              <a:t>karrierestigen</a:t>
            </a:r>
            <a:endParaRPr lang="nb-NO" sz="1600" b="1" dirty="0">
              <a:latin typeface="Arial" panose="020B0604020202020204" pitchFamily="34" charset="0"/>
              <a:cs typeface="Arial" panose="020B0604020202020204" pitchFamily="34" charset="0"/>
            </a:endParaRPr>
          </a:p>
          <a:p>
            <a:pPr marL="128588" indent="-128588"/>
            <a:r>
              <a:rPr lang="nb-NO" sz="1600" b="1" dirty="0">
                <a:latin typeface="Arial" panose="020B0604020202020204" pitchFamily="34" charset="0"/>
                <a:cs typeface="Arial" panose="020B0604020202020204" pitchFamily="34" charset="0"/>
              </a:rPr>
              <a:t>Utfordrer fortolkningen av.   meritokratiet</a:t>
            </a:r>
          </a:p>
          <a:p>
            <a:endParaRPr lang="nb-NO" sz="600" dirty="0">
              <a:latin typeface="Arial" panose="020B0604020202020204" pitchFamily="34" charset="0"/>
              <a:cs typeface="Arial" panose="020B0604020202020204" pitchFamily="34" charset="0"/>
            </a:endParaRPr>
          </a:p>
          <a:p>
            <a:endParaRPr lang="en-US" sz="600" dirty="0">
              <a:latin typeface="Arial" panose="020B0604020202020204" pitchFamily="34" charset="0"/>
              <a:cs typeface="Arial" panose="020B0604020202020204" pitchFamily="34" charset="0"/>
            </a:endParaRPr>
          </a:p>
          <a:p>
            <a:pPr marL="128588" indent="-128588"/>
            <a:endParaRPr lang="en-US" sz="600" dirty="0">
              <a:latin typeface="Arial" panose="020B0604020202020204" pitchFamily="34" charset="0"/>
              <a:cs typeface="Arial" panose="020B0604020202020204" pitchFamily="34" charset="0"/>
            </a:endParaRPr>
          </a:p>
        </p:txBody>
      </p:sp>
      <p:pic>
        <p:nvPicPr>
          <p:cNvPr id="5" name="Picture 11">
            <a:extLst>
              <a:ext uri="{FF2B5EF4-FFF2-40B4-BE49-F238E27FC236}">
                <a16:creationId xmlns:a16="http://schemas.microsoft.com/office/drawing/2014/main" id="{C3F3349E-D7EC-A0E8-ED44-D5786C7FE84B}"/>
              </a:ext>
            </a:extLst>
          </p:cNvPr>
          <p:cNvPicPr>
            <a:picLocks noChangeAspect="1"/>
          </p:cNvPicPr>
          <p:nvPr/>
        </p:nvPicPr>
        <p:blipFill>
          <a:blip r:embed="rId2"/>
          <a:stretch>
            <a:fillRect/>
          </a:stretch>
        </p:blipFill>
        <p:spPr>
          <a:xfrm>
            <a:off x="5792561" y="938152"/>
            <a:ext cx="2140156" cy="1911926"/>
          </a:xfrm>
          <a:prstGeom prst="rect">
            <a:avLst/>
          </a:prstGeom>
        </p:spPr>
      </p:pic>
      <p:sp>
        <p:nvSpPr>
          <p:cNvPr id="6" name="TekstSylinder 5">
            <a:extLst>
              <a:ext uri="{FF2B5EF4-FFF2-40B4-BE49-F238E27FC236}">
                <a16:creationId xmlns:a16="http://schemas.microsoft.com/office/drawing/2014/main" id="{C2CC25AB-060D-ED25-833D-AC68E37D47A4}"/>
              </a:ext>
            </a:extLst>
          </p:cNvPr>
          <p:cNvSpPr txBox="1"/>
          <p:nvPr/>
        </p:nvSpPr>
        <p:spPr>
          <a:xfrm>
            <a:off x="5792561" y="3300413"/>
            <a:ext cx="2722789" cy="2554545"/>
          </a:xfrm>
          <a:prstGeom prst="rect">
            <a:avLst/>
          </a:prstGeom>
          <a:noFill/>
        </p:spPr>
        <p:txBody>
          <a:bodyPr wrap="square" rtlCol="0">
            <a:spAutoFit/>
          </a:bodyPr>
          <a:lstStyle/>
          <a:p>
            <a:r>
              <a:rPr lang="nb-NO" sz="1600" dirty="0">
                <a:solidFill>
                  <a:srgbClr val="0070C0"/>
                </a:solidFill>
              </a:rPr>
              <a:t>Innvendinger:</a:t>
            </a:r>
          </a:p>
          <a:p>
            <a:endParaRPr lang="nb-NO" sz="1600" dirty="0">
              <a:solidFill>
                <a:srgbClr val="0070C0"/>
              </a:solidFill>
            </a:endParaRPr>
          </a:p>
          <a:p>
            <a:r>
              <a:rPr lang="nb-NO" sz="1600" dirty="0">
                <a:solidFill>
                  <a:srgbClr val="0070C0"/>
                </a:solidFill>
              </a:rPr>
              <a:t>Er ikke bare uttrykk for motstand</a:t>
            </a:r>
          </a:p>
          <a:p>
            <a:endParaRPr lang="nb-NO" sz="1600" dirty="0">
              <a:solidFill>
                <a:srgbClr val="0070C0"/>
              </a:solidFill>
            </a:endParaRPr>
          </a:p>
          <a:p>
            <a:r>
              <a:rPr lang="nb-NO" sz="1600" dirty="0">
                <a:solidFill>
                  <a:srgbClr val="0070C0"/>
                </a:solidFill>
              </a:rPr>
              <a:t>Griper bare en del av kulturen </a:t>
            </a:r>
            <a:r>
              <a:rPr lang="nb-NO" sz="1600" dirty="0" err="1">
                <a:solidFill>
                  <a:srgbClr val="0070C0"/>
                </a:solidFill>
              </a:rPr>
              <a:t>mht</a:t>
            </a:r>
            <a:r>
              <a:rPr lang="nb-NO" sz="1600" dirty="0">
                <a:solidFill>
                  <a:srgbClr val="0070C0"/>
                </a:solidFill>
              </a:rPr>
              <a:t> kjønn</a:t>
            </a:r>
          </a:p>
          <a:p>
            <a:endParaRPr lang="nb-NO" sz="1600" dirty="0">
              <a:solidFill>
                <a:srgbClr val="0070C0"/>
              </a:solidFill>
            </a:endParaRPr>
          </a:p>
          <a:p>
            <a:r>
              <a:rPr lang="nb-NO" sz="1600" dirty="0">
                <a:solidFill>
                  <a:srgbClr val="0070C0"/>
                </a:solidFill>
              </a:rPr>
              <a:t>«Systemproblem» kan bli uforpliktende</a:t>
            </a:r>
          </a:p>
        </p:txBody>
      </p:sp>
    </p:spTree>
    <p:extLst>
      <p:ext uri="{BB962C8B-B14F-4D97-AF65-F5344CB8AC3E}">
        <p14:creationId xmlns:p14="http://schemas.microsoft.com/office/powerpoint/2010/main" val="2236868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FFE95C56-C5D4-BE12-D486-13087388D02E}"/>
              </a:ext>
            </a:extLst>
          </p:cNvPr>
          <p:cNvGraphicFramePr>
            <a:graphicFrameLocks noGrp="1"/>
          </p:cNvGraphicFramePr>
          <p:nvPr>
            <p:ph idx="1"/>
            <p:extLst>
              <p:ext uri="{D42A27DB-BD31-4B8C-83A1-F6EECF244321}">
                <p14:modId xmlns:p14="http://schemas.microsoft.com/office/powerpoint/2010/main" val="1850343957"/>
              </p:ext>
            </p:extLst>
          </p:nvPr>
        </p:nvGraphicFramePr>
        <p:xfrm>
          <a:off x="409688" y="1824718"/>
          <a:ext cx="8324624" cy="3858328"/>
        </p:xfrm>
        <a:graphic>
          <a:graphicData uri="http://schemas.openxmlformats.org/drawingml/2006/table">
            <a:tbl>
              <a:tblPr firstRow="1" firstCol="1" bandRow="1">
                <a:noFill/>
                <a:tableStyleId>{5C22544A-7EE6-4342-B048-85BDC9FD1C3A}</a:tableStyleId>
              </a:tblPr>
              <a:tblGrid>
                <a:gridCol w="1688440">
                  <a:extLst>
                    <a:ext uri="{9D8B030D-6E8A-4147-A177-3AD203B41FA5}">
                      <a16:colId xmlns:a16="http://schemas.microsoft.com/office/drawing/2014/main" val="885219586"/>
                    </a:ext>
                  </a:extLst>
                </a:gridCol>
                <a:gridCol w="1708658">
                  <a:extLst>
                    <a:ext uri="{9D8B030D-6E8A-4147-A177-3AD203B41FA5}">
                      <a16:colId xmlns:a16="http://schemas.microsoft.com/office/drawing/2014/main" val="2764863948"/>
                    </a:ext>
                  </a:extLst>
                </a:gridCol>
                <a:gridCol w="1679937">
                  <a:extLst>
                    <a:ext uri="{9D8B030D-6E8A-4147-A177-3AD203B41FA5}">
                      <a16:colId xmlns:a16="http://schemas.microsoft.com/office/drawing/2014/main" val="932501081"/>
                    </a:ext>
                  </a:extLst>
                </a:gridCol>
                <a:gridCol w="1723034">
                  <a:extLst>
                    <a:ext uri="{9D8B030D-6E8A-4147-A177-3AD203B41FA5}">
                      <a16:colId xmlns:a16="http://schemas.microsoft.com/office/drawing/2014/main" val="536489883"/>
                    </a:ext>
                  </a:extLst>
                </a:gridCol>
                <a:gridCol w="1524555">
                  <a:extLst>
                    <a:ext uri="{9D8B030D-6E8A-4147-A177-3AD203B41FA5}">
                      <a16:colId xmlns:a16="http://schemas.microsoft.com/office/drawing/2014/main" val="362868607"/>
                    </a:ext>
                  </a:extLst>
                </a:gridCol>
              </a:tblGrid>
              <a:tr h="577646">
                <a:tc>
                  <a:txBody>
                    <a:bodyPr/>
                    <a:lstStyle/>
                    <a:p>
                      <a:pPr>
                        <a:lnSpc>
                          <a:spcPct val="115000"/>
                        </a:lnSpc>
                        <a:spcAft>
                          <a:spcPts val="1000"/>
                        </a:spcAft>
                      </a:pPr>
                      <a:r>
                        <a:rPr lang="nb-NO" sz="1100" b="1" dirty="0">
                          <a:solidFill>
                            <a:schemeClr val="tx1">
                              <a:lumMod val="75000"/>
                              <a:lumOff val="25000"/>
                            </a:schemeClr>
                          </a:solidFill>
                          <a:effectLst/>
                        </a:rPr>
                        <a:t> </a:t>
                      </a:r>
                      <a:endParaRPr lang="nb-NO" sz="11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Typiske uttrykk</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Arbeidsmiljø (Bøygen)</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Struktur (Janus)</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Diskurs (</a:t>
                      </a:r>
                      <a:r>
                        <a:rPr lang="nb-NO" sz="1400" dirty="0" err="1">
                          <a:solidFill>
                            <a:schemeClr val="tx1">
                              <a:lumMod val="75000"/>
                              <a:lumOff val="25000"/>
                            </a:schemeClr>
                          </a:solidFill>
                          <a:effectLst/>
                        </a:rPr>
                        <a:t>Trisyn</a:t>
                      </a:r>
                      <a:r>
                        <a:rPr lang="nb-NO" sz="1400" dirty="0">
                          <a:solidFill>
                            <a:schemeClr val="tx1">
                              <a:lumMod val="75000"/>
                              <a:lumOff val="25000"/>
                            </a:schemeClr>
                          </a:solidFill>
                          <a:effectLst/>
                        </a:rPr>
                        <a:t>)</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3825730666"/>
                  </a:ext>
                </a:extLst>
              </a:tr>
              <a:tr h="3264680">
                <a:tc>
                  <a:txBody>
                    <a:bodyPr/>
                    <a:lstStyle/>
                    <a:p>
                      <a:pPr>
                        <a:lnSpc>
                          <a:spcPct val="115000"/>
                        </a:lnSpc>
                        <a:spcAft>
                          <a:spcPts val="1000"/>
                        </a:spcAft>
                      </a:pPr>
                      <a:r>
                        <a:rPr lang="nb-NO" sz="1800" b="1" dirty="0">
                          <a:solidFill>
                            <a:schemeClr val="tx1">
                              <a:lumMod val="75000"/>
                              <a:lumOff val="25000"/>
                            </a:schemeClr>
                          </a:solidFill>
                          <a:effectLst/>
                        </a:rPr>
                        <a:t>Steg 1 </a:t>
                      </a:r>
                    </a:p>
                    <a:p>
                      <a:pPr>
                        <a:lnSpc>
                          <a:spcPct val="115000"/>
                        </a:lnSpc>
                        <a:spcAft>
                          <a:spcPts val="1000"/>
                        </a:spcAft>
                      </a:pPr>
                      <a:r>
                        <a:rPr lang="nb-NO" sz="1800" b="1" dirty="0">
                          <a:solidFill>
                            <a:schemeClr val="tx1">
                              <a:lumMod val="75000"/>
                              <a:lumOff val="25000"/>
                            </a:schemeClr>
                          </a:solidFill>
                          <a:effectLst/>
                        </a:rPr>
                        <a:t>Tidlig fase</a:t>
                      </a:r>
                    </a:p>
                    <a:p>
                      <a:pPr>
                        <a:lnSpc>
                          <a:spcPct val="115000"/>
                        </a:lnSpc>
                        <a:spcAft>
                          <a:spcPts val="1000"/>
                        </a:spcAft>
                      </a:pPr>
                      <a:r>
                        <a:rPr lang="nb-NO" sz="1400" b="1" dirty="0">
                          <a:solidFill>
                            <a:schemeClr val="tx1">
                              <a:lumMod val="75000"/>
                              <a:lumOff val="25000"/>
                            </a:schemeClr>
                          </a:solidFill>
                          <a:effectLst/>
                        </a:rPr>
                        <a:t>Lite likestilling</a:t>
                      </a:r>
                    </a:p>
                    <a:p>
                      <a:pPr>
                        <a:lnSpc>
                          <a:spcPct val="115000"/>
                        </a:lnSpc>
                        <a:spcAft>
                          <a:spcPts val="1000"/>
                        </a:spcAft>
                      </a:pPr>
                      <a:r>
                        <a:rPr lang="nb-NO" sz="1400" b="1" dirty="0">
                          <a:solidFill>
                            <a:schemeClr val="tx1">
                              <a:lumMod val="75000"/>
                              <a:lumOff val="25000"/>
                            </a:schemeClr>
                          </a:solidFill>
                          <a:effectLst/>
                        </a:rPr>
                        <a:t>Dominerende maskulinitet og mannsdominans </a:t>
                      </a:r>
                      <a:endParaRPr lang="nb-NO" sz="14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9050" cap="flat" cmpd="sng" algn="ctr">
                      <a:solidFill>
                        <a:srgbClr val="FFFFFF"/>
                      </a:solidFill>
                      <a:prstDash val="solid"/>
                    </a:lnR>
                    <a:lnT w="12700" cmpd="sng">
                      <a:noFill/>
                      <a:prstDash val="solid"/>
                    </a:lnT>
                    <a:lnB w="12700" cmpd="sng">
                      <a:noFill/>
                      <a:prstDash val="solid"/>
                    </a:lnB>
                    <a:solidFill>
                      <a:srgbClr val="B4BCBE">
                        <a:alpha val="20000"/>
                      </a:srgbClr>
                    </a:solidFill>
                  </a:tcPr>
                </a:tc>
                <a:tc>
                  <a:txBody>
                    <a:bodyPr/>
                    <a:lstStyle/>
                    <a:p>
                      <a:pPr>
                        <a:lnSpc>
                          <a:spcPct val="115000"/>
                        </a:lnSpc>
                        <a:spcAft>
                          <a:spcPts val="1000"/>
                        </a:spcAft>
                      </a:pPr>
                      <a:r>
                        <a:rPr lang="nb-NO" sz="1500" dirty="0">
                          <a:solidFill>
                            <a:schemeClr val="tx1">
                              <a:lumMod val="75000"/>
                              <a:lumOff val="25000"/>
                            </a:schemeClr>
                          </a:solidFill>
                          <a:effectLst/>
                        </a:rPr>
                        <a:t>Kvinner er ofte tause, og tenker ‘det er min feil’</a:t>
                      </a:r>
                    </a:p>
                    <a:p>
                      <a:pPr>
                        <a:lnSpc>
                          <a:spcPct val="115000"/>
                        </a:lnSpc>
                        <a:spcAft>
                          <a:spcPts val="1000"/>
                        </a:spcAft>
                      </a:pPr>
                      <a:r>
                        <a:rPr lang="nb-NO" sz="1500" dirty="0">
                          <a:solidFill>
                            <a:schemeClr val="tx1">
                              <a:lumMod val="75000"/>
                              <a:lumOff val="25000"/>
                            </a:schemeClr>
                          </a:solidFill>
                          <a:effectLst/>
                        </a:rPr>
                        <a:t> </a:t>
                      </a:r>
                    </a:p>
                    <a:p>
                      <a:pPr>
                        <a:lnSpc>
                          <a:spcPct val="115000"/>
                        </a:lnSpc>
                        <a:spcAft>
                          <a:spcPts val="1000"/>
                        </a:spcAft>
                      </a:pPr>
                      <a:r>
                        <a:rPr lang="nb-NO" sz="1500" dirty="0">
                          <a:solidFill>
                            <a:schemeClr val="tx1">
                              <a:lumMod val="75000"/>
                              <a:lumOff val="25000"/>
                            </a:schemeClr>
                          </a:solidFill>
                          <a:effectLst/>
                        </a:rPr>
                        <a:t>Ledende menn har ‘stålhard tro på meritokratiet’</a:t>
                      </a:r>
                    </a:p>
                    <a:p>
                      <a:pPr>
                        <a:lnSpc>
                          <a:spcPct val="115000"/>
                        </a:lnSpc>
                        <a:spcAft>
                          <a:spcPts val="1000"/>
                        </a:spcAft>
                      </a:pPr>
                      <a:r>
                        <a:rPr lang="nb-NO" sz="1500" dirty="0">
                          <a:solidFill>
                            <a:schemeClr val="tx1">
                              <a:lumMod val="75000"/>
                              <a:lumOff val="25000"/>
                            </a:schemeClr>
                          </a:solidFill>
                          <a:effectLst/>
                        </a:rPr>
                        <a:t> Menn flest tar forholdene for gitt</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9050" cap="flat" cmpd="sng" algn="ctr">
                      <a:solidFill>
                        <a:srgbClr val="FFFFFF"/>
                      </a:solid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Kvinner (og noen menn) opplever akkumulert ulempe – problematiseres ikke</a:t>
                      </a:r>
                    </a:p>
                    <a:p>
                      <a:pPr>
                        <a:lnSpc>
                          <a:spcPct val="115000"/>
                        </a:lnSpc>
                        <a:spcAft>
                          <a:spcPts val="1000"/>
                        </a:spcAft>
                      </a:pPr>
                      <a:r>
                        <a:rPr lang="nb-NO" sz="1500" dirty="0">
                          <a:solidFill>
                            <a:schemeClr val="tx1">
                              <a:lumMod val="75000"/>
                              <a:lumOff val="25000"/>
                            </a:schemeClr>
                          </a:solidFill>
                          <a:effectLst/>
                        </a:rPr>
                        <a:t> ‘Omsorg er for tapere’</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Kjønnsforskjell blir til mindreverd for kvinner</a:t>
                      </a:r>
                    </a:p>
                    <a:p>
                      <a:pPr>
                        <a:lnSpc>
                          <a:spcPct val="115000"/>
                        </a:lnSpc>
                        <a:spcAft>
                          <a:spcPts val="1000"/>
                        </a:spcAft>
                      </a:pPr>
                      <a:r>
                        <a:rPr lang="nb-NO" sz="1500" dirty="0">
                          <a:solidFill>
                            <a:schemeClr val="tx1">
                              <a:lumMod val="75000"/>
                              <a:lumOff val="25000"/>
                            </a:schemeClr>
                          </a:solidFill>
                          <a:effectLst/>
                        </a:rPr>
                        <a:t>Problematiseres ikke (er naturlig) </a:t>
                      </a:r>
                    </a:p>
                    <a:p>
                      <a:pPr>
                        <a:lnSpc>
                          <a:spcPct val="115000"/>
                        </a:lnSpc>
                        <a:spcAft>
                          <a:spcPts val="1000"/>
                        </a:spcAft>
                      </a:pPr>
                      <a:r>
                        <a:rPr lang="nb-NO" sz="1500" dirty="0">
                          <a:solidFill>
                            <a:schemeClr val="tx1">
                              <a:lumMod val="75000"/>
                              <a:lumOff val="25000"/>
                            </a:schemeClr>
                          </a:solidFill>
                          <a:effectLst/>
                        </a:rPr>
                        <a:t> Kjønnssortering bidrar til maskulin kultur</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Fravær av kvinner på toppnivå er ikke et problem</a:t>
                      </a:r>
                    </a:p>
                    <a:p>
                      <a:pPr>
                        <a:lnSpc>
                          <a:spcPct val="115000"/>
                        </a:lnSpc>
                        <a:spcAft>
                          <a:spcPts val="1000"/>
                        </a:spcAft>
                      </a:pPr>
                      <a:r>
                        <a:rPr lang="nb-NO" sz="1500" dirty="0">
                          <a:solidFill>
                            <a:schemeClr val="tx1">
                              <a:lumMod val="75000"/>
                              <a:lumOff val="25000"/>
                            </a:schemeClr>
                          </a:solidFill>
                          <a:effectLst/>
                        </a:rPr>
                        <a:t>Menn bør følge normen, ikke opponere</a:t>
                      </a:r>
                    </a:p>
                    <a:p>
                      <a:pPr>
                        <a:lnSpc>
                          <a:spcPct val="115000"/>
                        </a:lnSpc>
                        <a:spcAft>
                          <a:spcPts val="1000"/>
                        </a:spcAft>
                      </a:pPr>
                      <a:r>
                        <a:rPr lang="nb-NO" sz="1500" dirty="0">
                          <a:solidFill>
                            <a:schemeClr val="tx1">
                              <a:lumMod val="75000"/>
                              <a:lumOff val="25000"/>
                            </a:schemeClr>
                          </a:solidFill>
                          <a:effectLst/>
                        </a:rPr>
                        <a:t> ‘Annerledes’ menn marginalisert</a:t>
                      </a:r>
                    </a:p>
                    <a:p>
                      <a:pPr>
                        <a:lnSpc>
                          <a:spcPct val="115000"/>
                        </a:lnSpc>
                        <a:spcAft>
                          <a:spcPts val="1000"/>
                        </a:spcAft>
                      </a:pPr>
                      <a:r>
                        <a:rPr lang="nb-NO" sz="1500" dirty="0">
                          <a:solidFill>
                            <a:schemeClr val="tx1">
                              <a:lumMod val="75000"/>
                              <a:lumOff val="25000"/>
                            </a:schemeClr>
                          </a:solidFill>
                          <a:effectLst/>
                        </a:rPr>
                        <a:t> </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3282646205"/>
                  </a:ext>
                </a:extLst>
              </a:tr>
            </a:tbl>
          </a:graphicData>
        </a:graphic>
      </p:graphicFrame>
      <p:sp>
        <p:nvSpPr>
          <p:cNvPr id="2" name="TekstSylinder 1">
            <a:extLst>
              <a:ext uri="{FF2B5EF4-FFF2-40B4-BE49-F238E27FC236}">
                <a16:creationId xmlns:a16="http://schemas.microsoft.com/office/drawing/2014/main" id="{B4EE5703-C69D-F140-C7B6-FBCCFBC61935}"/>
              </a:ext>
            </a:extLst>
          </p:cNvPr>
          <p:cNvSpPr txBox="1"/>
          <p:nvPr/>
        </p:nvSpPr>
        <p:spPr>
          <a:xfrm>
            <a:off x="361270" y="1004207"/>
            <a:ext cx="8272463" cy="738664"/>
          </a:xfrm>
          <a:prstGeom prst="rect">
            <a:avLst/>
          </a:prstGeom>
          <a:noFill/>
        </p:spPr>
        <p:txBody>
          <a:bodyPr wrap="square" rtlCol="0">
            <a:spAutoFit/>
          </a:bodyPr>
          <a:lstStyle/>
          <a:p>
            <a:r>
              <a:rPr lang="nb-NO" sz="2100" b="1" dirty="0"/>
              <a:t>Trestegs-modellen</a:t>
            </a:r>
          </a:p>
          <a:p>
            <a:r>
              <a:rPr lang="nb-NO" sz="2100" dirty="0"/>
              <a:t>- en sammenfatning med fokus på organisasjonsutvikling</a:t>
            </a:r>
            <a:endParaRPr lang="nb-NO" sz="1350" dirty="0"/>
          </a:p>
        </p:txBody>
      </p:sp>
    </p:spTree>
    <p:extLst>
      <p:ext uri="{BB962C8B-B14F-4D97-AF65-F5344CB8AC3E}">
        <p14:creationId xmlns:p14="http://schemas.microsoft.com/office/powerpoint/2010/main" val="23516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FFE95C56-C5D4-BE12-D486-13087388D02E}"/>
              </a:ext>
            </a:extLst>
          </p:cNvPr>
          <p:cNvGraphicFramePr>
            <a:graphicFrameLocks noGrp="1"/>
          </p:cNvGraphicFramePr>
          <p:nvPr>
            <p:ph idx="1"/>
          </p:nvPr>
        </p:nvGraphicFramePr>
        <p:xfrm>
          <a:off x="379640" y="1040947"/>
          <a:ext cx="8281761" cy="4478278"/>
        </p:xfrm>
        <a:graphic>
          <a:graphicData uri="http://schemas.openxmlformats.org/drawingml/2006/table">
            <a:tbl>
              <a:tblPr firstRow="1" firstCol="1" bandRow="1">
                <a:noFill/>
                <a:tableStyleId>{5C22544A-7EE6-4342-B048-85BDC9FD1C3A}</a:tableStyleId>
              </a:tblPr>
              <a:tblGrid>
                <a:gridCol w="1645577">
                  <a:extLst>
                    <a:ext uri="{9D8B030D-6E8A-4147-A177-3AD203B41FA5}">
                      <a16:colId xmlns:a16="http://schemas.microsoft.com/office/drawing/2014/main" val="885219586"/>
                    </a:ext>
                  </a:extLst>
                </a:gridCol>
                <a:gridCol w="1708658">
                  <a:extLst>
                    <a:ext uri="{9D8B030D-6E8A-4147-A177-3AD203B41FA5}">
                      <a16:colId xmlns:a16="http://schemas.microsoft.com/office/drawing/2014/main" val="2764863948"/>
                    </a:ext>
                  </a:extLst>
                </a:gridCol>
                <a:gridCol w="1679937">
                  <a:extLst>
                    <a:ext uri="{9D8B030D-6E8A-4147-A177-3AD203B41FA5}">
                      <a16:colId xmlns:a16="http://schemas.microsoft.com/office/drawing/2014/main" val="932501081"/>
                    </a:ext>
                  </a:extLst>
                </a:gridCol>
                <a:gridCol w="1723034">
                  <a:extLst>
                    <a:ext uri="{9D8B030D-6E8A-4147-A177-3AD203B41FA5}">
                      <a16:colId xmlns:a16="http://schemas.microsoft.com/office/drawing/2014/main" val="536489883"/>
                    </a:ext>
                  </a:extLst>
                </a:gridCol>
                <a:gridCol w="1524555">
                  <a:extLst>
                    <a:ext uri="{9D8B030D-6E8A-4147-A177-3AD203B41FA5}">
                      <a16:colId xmlns:a16="http://schemas.microsoft.com/office/drawing/2014/main" val="362868607"/>
                    </a:ext>
                  </a:extLst>
                </a:gridCol>
              </a:tblGrid>
              <a:tr h="577646">
                <a:tc>
                  <a:txBody>
                    <a:bodyPr/>
                    <a:lstStyle/>
                    <a:p>
                      <a:pPr>
                        <a:lnSpc>
                          <a:spcPct val="115000"/>
                        </a:lnSpc>
                        <a:spcAft>
                          <a:spcPts val="1000"/>
                        </a:spcAft>
                      </a:pPr>
                      <a:r>
                        <a:rPr lang="nb-NO" sz="1100" b="1" dirty="0">
                          <a:solidFill>
                            <a:schemeClr val="tx1">
                              <a:lumMod val="75000"/>
                              <a:lumOff val="25000"/>
                            </a:schemeClr>
                          </a:solidFill>
                          <a:effectLst/>
                        </a:rPr>
                        <a:t> </a:t>
                      </a:r>
                      <a:endParaRPr lang="nb-NO" sz="11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Typiske uttrykk</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Arbeidsmiljø (Bøygen)</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Struktur (Janus)</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Diskurs (</a:t>
                      </a:r>
                      <a:r>
                        <a:rPr lang="nb-NO" sz="1400" dirty="0" err="1">
                          <a:solidFill>
                            <a:schemeClr val="tx1">
                              <a:lumMod val="75000"/>
                              <a:lumOff val="25000"/>
                            </a:schemeClr>
                          </a:solidFill>
                          <a:effectLst/>
                        </a:rPr>
                        <a:t>Trisyn</a:t>
                      </a:r>
                      <a:r>
                        <a:rPr lang="nb-NO" sz="1400" dirty="0">
                          <a:solidFill>
                            <a:schemeClr val="tx1">
                              <a:lumMod val="75000"/>
                              <a:lumOff val="25000"/>
                            </a:schemeClr>
                          </a:solidFill>
                          <a:effectLst/>
                        </a:rPr>
                        <a:t>)</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3825730666"/>
                  </a:ext>
                </a:extLst>
              </a:tr>
              <a:tr h="3790460">
                <a:tc>
                  <a:txBody>
                    <a:bodyPr/>
                    <a:lstStyle/>
                    <a:p>
                      <a:pPr>
                        <a:lnSpc>
                          <a:spcPct val="115000"/>
                        </a:lnSpc>
                        <a:spcAft>
                          <a:spcPts val="1000"/>
                        </a:spcAft>
                      </a:pPr>
                      <a:r>
                        <a:rPr lang="nb-NO" sz="1800" b="1" dirty="0">
                          <a:solidFill>
                            <a:schemeClr val="tx1">
                              <a:lumMod val="75000"/>
                              <a:lumOff val="25000"/>
                            </a:schemeClr>
                          </a:solidFill>
                          <a:effectLst/>
                        </a:rPr>
                        <a:t>Steg 2 Mellomfase</a:t>
                      </a:r>
                    </a:p>
                    <a:p>
                      <a:pPr>
                        <a:lnSpc>
                          <a:spcPct val="115000"/>
                        </a:lnSpc>
                        <a:spcAft>
                          <a:spcPts val="1000"/>
                        </a:spcAft>
                      </a:pPr>
                      <a:r>
                        <a:rPr lang="nb-NO" sz="1400" b="1" dirty="0">
                          <a:solidFill>
                            <a:schemeClr val="tx1">
                              <a:lumMod val="75000"/>
                              <a:lumOff val="25000"/>
                            </a:schemeClr>
                          </a:solidFill>
                          <a:effectLst/>
                        </a:rPr>
                        <a:t>Mer vekt på likestilling i organisasjonen, iallfall offisielt</a:t>
                      </a:r>
                      <a:endParaRPr lang="nb-NO" sz="14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9050" cap="flat" cmpd="sng" algn="ctr">
                      <a:solidFill>
                        <a:srgbClr val="FFFFFF"/>
                      </a:solidFill>
                      <a:prstDash val="solid"/>
                      <a:round/>
                      <a:headEnd type="none" w="med" len="med"/>
                      <a:tailEnd type="none" w="med" len="med"/>
                    </a:lnR>
                    <a:lnT w="12700" cmpd="sng">
                      <a:noFill/>
                      <a:prstDash val="solid"/>
                    </a:lnT>
                    <a:lnB w="12700" cmpd="sng">
                      <a:noFill/>
                      <a:prstDash val="solid"/>
                    </a:lnB>
                    <a:solidFill>
                      <a:srgbClr val="B4BCBE">
                        <a:alpha val="20000"/>
                      </a:srgbClr>
                    </a:solidFill>
                  </a:tcPr>
                </a:tc>
                <a:tc>
                  <a:txBody>
                    <a:bodyPr/>
                    <a:lstStyle/>
                    <a:p>
                      <a:pPr>
                        <a:lnSpc>
                          <a:spcPct val="115000"/>
                        </a:lnSpc>
                        <a:spcAft>
                          <a:spcPts val="1000"/>
                        </a:spcAft>
                      </a:pPr>
                      <a:r>
                        <a:rPr lang="nb-NO" sz="1500" dirty="0">
                          <a:solidFill>
                            <a:schemeClr val="tx1">
                              <a:lumMod val="75000"/>
                              <a:lumOff val="25000"/>
                            </a:schemeClr>
                          </a:solidFill>
                          <a:effectLst/>
                        </a:rPr>
                        <a:t>Kvinner og ‘ildsjeler’ tar opp problemet men møter motstand</a:t>
                      </a:r>
                    </a:p>
                    <a:p>
                      <a:pPr>
                        <a:lnSpc>
                          <a:spcPct val="115000"/>
                        </a:lnSpc>
                        <a:spcAft>
                          <a:spcPts val="1000"/>
                        </a:spcAft>
                      </a:pPr>
                      <a:r>
                        <a:rPr lang="nb-NO" sz="1500" dirty="0">
                          <a:solidFill>
                            <a:schemeClr val="tx1">
                              <a:lumMod val="75000"/>
                              <a:lumOff val="25000"/>
                            </a:schemeClr>
                          </a:solidFill>
                          <a:effectLst/>
                        </a:rPr>
                        <a:t>Mer </a:t>
                      </a:r>
                      <a:r>
                        <a:rPr lang="nb-NO" sz="1500" dirty="0" err="1">
                          <a:solidFill>
                            <a:schemeClr val="tx1">
                              <a:lumMod val="75000"/>
                              <a:lumOff val="25000"/>
                            </a:schemeClr>
                          </a:solidFill>
                          <a:effectLst/>
                        </a:rPr>
                        <a:t>‘gender</a:t>
                      </a:r>
                      <a:r>
                        <a:rPr lang="nb-NO" sz="1500" dirty="0">
                          <a:solidFill>
                            <a:schemeClr val="tx1">
                              <a:lumMod val="75000"/>
                              <a:lumOff val="25000"/>
                            </a:schemeClr>
                          </a:solidFill>
                          <a:effectLst/>
                        </a:rPr>
                        <a:t> trouble’ i organisasjonen</a:t>
                      </a:r>
                    </a:p>
                    <a:p>
                      <a:pPr>
                        <a:lnSpc>
                          <a:spcPct val="115000"/>
                        </a:lnSpc>
                        <a:spcAft>
                          <a:spcPts val="1000"/>
                        </a:spcAft>
                      </a:pPr>
                      <a:r>
                        <a:rPr lang="nb-NO" sz="1500" dirty="0">
                          <a:solidFill>
                            <a:schemeClr val="tx1">
                              <a:lumMod val="75000"/>
                              <a:lumOff val="25000"/>
                            </a:schemeClr>
                          </a:solidFill>
                          <a:effectLst/>
                        </a:rPr>
                        <a:t>Noen menn blir mer bevisste på ulikestilling </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9050" cap="flat" cmpd="sng" algn="ctr">
                      <a:solidFill>
                        <a:srgbClr val="FFFFFF"/>
                      </a:solidFill>
                      <a:prstDash val="solid"/>
                      <a:round/>
                      <a:headEnd type="none" w="med" len="med"/>
                      <a:tailEnd type="none" w="med" len="me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De som har problemet har fortsatt ansvar for å ta det opp</a:t>
                      </a:r>
                    </a:p>
                    <a:p>
                      <a:pPr>
                        <a:lnSpc>
                          <a:spcPct val="115000"/>
                        </a:lnSpc>
                        <a:spcAft>
                          <a:spcPts val="1000"/>
                        </a:spcAft>
                      </a:pPr>
                      <a:r>
                        <a:rPr lang="nb-NO" sz="1500" dirty="0">
                          <a:solidFill>
                            <a:schemeClr val="tx1">
                              <a:lumMod val="75000"/>
                              <a:lumOff val="25000"/>
                            </a:schemeClr>
                          </a:solidFill>
                          <a:effectLst/>
                        </a:rPr>
                        <a:t>(Presset på kvinner kan øke)</a:t>
                      </a:r>
                    </a:p>
                    <a:p>
                      <a:pPr>
                        <a:lnSpc>
                          <a:spcPct val="115000"/>
                        </a:lnSpc>
                        <a:spcAft>
                          <a:spcPts val="1000"/>
                        </a:spcAft>
                      </a:pPr>
                      <a:r>
                        <a:rPr lang="nb-NO" sz="1500" dirty="0">
                          <a:solidFill>
                            <a:schemeClr val="tx1">
                              <a:lumMod val="75000"/>
                              <a:lumOff val="25000"/>
                            </a:schemeClr>
                          </a:solidFill>
                          <a:effectLst/>
                        </a:rPr>
                        <a:t>Omsorg og liv/arbeid kommer opp også blant menn</a:t>
                      </a:r>
                    </a:p>
                    <a:p>
                      <a:pPr>
                        <a:lnSpc>
                          <a:spcPct val="115000"/>
                        </a:lnSpc>
                        <a:spcAft>
                          <a:spcPts val="1000"/>
                        </a:spcAft>
                      </a:pPr>
                      <a:r>
                        <a:rPr lang="nb-NO" sz="1500" dirty="0">
                          <a:solidFill>
                            <a:schemeClr val="tx1">
                              <a:lumMod val="75000"/>
                              <a:lumOff val="25000"/>
                            </a:schemeClr>
                          </a:solidFill>
                          <a:effectLst/>
                        </a:rPr>
                        <a:t> Mer omstridt (</a:t>
                      </a:r>
                      <a:r>
                        <a:rPr lang="nb-NO" sz="1500" dirty="0" err="1">
                          <a:solidFill>
                            <a:schemeClr val="tx1">
                              <a:lumMod val="75000"/>
                              <a:lumOff val="25000"/>
                            </a:schemeClr>
                          </a:solidFill>
                          <a:effectLst/>
                        </a:rPr>
                        <a:t>contested</a:t>
                      </a:r>
                      <a:r>
                        <a:rPr lang="nb-NO" sz="1500" dirty="0">
                          <a:solidFill>
                            <a:schemeClr val="tx1">
                              <a:lumMod val="75000"/>
                              <a:lumOff val="25000"/>
                            </a:schemeClr>
                          </a:solidFill>
                          <a:effectLst/>
                        </a:rPr>
                        <a:t>) maskulinitet</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Kjønnssortering blir mer problematisert</a:t>
                      </a:r>
                    </a:p>
                    <a:p>
                      <a:pPr>
                        <a:lnSpc>
                          <a:spcPct val="115000"/>
                        </a:lnSpc>
                        <a:spcAft>
                          <a:spcPts val="1000"/>
                        </a:spcAft>
                      </a:pPr>
                      <a:r>
                        <a:rPr lang="nb-NO" sz="1500" dirty="0">
                          <a:solidFill>
                            <a:schemeClr val="tx1">
                              <a:lumMod val="75000"/>
                              <a:lumOff val="25000"/>
                            </a:schemeClr>
                          </a:solidFill>
                          <a:effectLst/>
                        </a:rPr>
                        <a:t>‘Kanskje kvinner også ønsker karriere – og menn ønsker omsorg’ </a:t>
                      </a:r>
                    </a:p>
                    <a:p>
                      <a:pPr>
                        <a:lnSpc>
                          <a:spcPct val="115000"/>
                        </a:lnSpc>
                        <a:spcAft>
                          <a:spcPts val="1000"/>
                        </a:spcAft>
                      </a:pPr>
                      <a:r>
                        <a:rPr lang="nb-NO" sz="1500" dirty="0">
                          <a:solidFill>
                            <a:schemeClr val="tx1">
                              <a:lumMod val="75000"/>
                              <a:lumOff val="25000"/>
                            </a:schemeClr>
                          </a:solidFill>
                          <a:effectLst/>
                        </a:rPr>
                        <a:t>Noe støtte til kvinners karriere</a:t>
                      </a:r>
                    </a:p>
                    <a:p>
                      <a:pPr>
                        <a:lnSpc>
                          <a:spcPct val="115000"/>
                        </a:lnSpc>
                        <a:spcAft>
                          <a:spcPts val="1000"/>
                        </a:spcAft>
                      </a:pPr>
                      <a:r>
                        <a:rPr lang="nb-NO" sz="1500" dirty="0">
                          <a:solidFill>
                            <a:schemeClr val="tx1">
                              <a:lumMod val="75000"/>
                              <a:lumOff val="25000"/>
                            </a:schemeClr>
                          </a:solidFill>
                          <a:effectLst/>
                        </a:rPr>
                        <a:t>Lite støtte til menns omsorg</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Ubalanse er et problem men et begrenset kvinneproblem</a:t>
                      </a:r>
                    </a:p>
                    <a:p>
                      <a:pPr>
                        <a:lnSpc>
                          <a:spcPct val="115000"/>
                        </a:lnSpc>
                        <a:spcAft>
                          <a:spcPts val="1000"/>
                        </a:spcAft>
                      </a:pPr>
                      <a:r>
                        <a:rPr lang="nb-NO" sz="1500" dirty="0">
                          <a:solidFill>
                            <a:schemeClr val="tx1">
                              <a:lumMod val="75000"/>
                              <a:lumOff val="25000"/>
                            </a:schemeClr>
                          </a:solidFill>
                          <a:effectLst/>
                        </a:rPr>
                        <a:t>‘Noen kvinner er gode nok’</a:t>
                      </a:r>
                    </a:p>
                    <a:p>
                      <a:pPr>
                        <a:lnSpc>
                          <a:spcPct val="115000"/>
                        </a:lnSpc>
                        <a:spcAft>
                          <a:spcPts val="1000"/>
                        </a:spcAft>
                      </a:pPr>
                      <a:r>
                        <a:rPr lang="nb-NO" sz="1500" dirty="0">
                          <a:solidFill>
                            <a:schemeClr val="tx1">
                              <a:lumMod val="75000"/>
                              <a:lumOff val="25000"/>
                            </a:schemeClr>
                          </a:solidFill>
                          <a:effectLst/>
                        </a:rPr>
                        <a:t>Splittet diskurs hindrer endring</a:t>
                      </a:r>
                    </a:p>
                    <a:p>
                      <a:pPr>
                        <a:lnSpc>
                          <a:spcPct val="115000"/>
                        </a:lnSpc>
                        <a:spcAft>
                          <a:spcPts val="1000"/>
                        </a:spcAft>
                      </a:pPr>
                      <a:r>
                        <a:rPr lang="nb-NO" sz="1500" dirty="0">
                          <a:solidFill>
                            <a:schemeClr val="tx1">
                              <a:lumMod val="75000"/>
                              <a:lumOff val="25000"/>
                            </a:schemeClr>
                          </a:solidFill>
                          <a:effectLst/>
                        </a:rPr>
                        <a:t>Ensidig kvinnefokus</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1428435624"/>
                  </a:ext>
                </a:extLst>
              </a:tr>
            </a:tbl>
          </a:graphicData>
        </a:graphic>
      </p:graphicFrame>
    </p:spTree>
    <p:extLst>
      <p:ext uri="{BB962C8B-B14F-4D97-AF65-F5344CB8AC3E}">
        <p14:creationId xmlns:p14="http://schemas.microsoft.com/office/powerpoint/2010/main" val="2794580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FFE95C56-C5D4-BE12-D486-13087388D02E}"/>
              </a:ext>
            </a:extLst>
          </p:cNvPr>
          <p:cNvGraphicFramePr>
            <a:graphicFrameLocks noGrp="1"/>
          </p:cNvGraphicFramePr>
          <p:nvPr>
            <p:ph idx="1"/>
            <p:extLst>
              <p:ext uri="{D42A27DB-BD31-4B8C-83A1-F6EECF244321}">
                <p14:modId xmlns:p14="http://schemas.microsoft.com/office/powerpoint/2010/main" val="3340249447"/>
              </p:ext>
            </p:extLst>
          </p:nvPr>
        </p:nvGraphicFramePr>
        <p:xfrm>
          <a:off x="379640" y="1040947"/>
          <a:ext cx="8281761" cy="2919544"/>
        </p:xfrm>
        <a:graphic>
          <a:graphicData uri="http://schemas.openxmlformats.org/drawingml/2006/table">
            <a:tbl>
              <a:tblPr firstRow="1" firstCol="1" bandRow="1">
                <a:noFill/>
                <a:tableStyleId>{5C22544A-7EE6-4342-B048-85BDC9FD1C3A}</a:tableStyleId>
              </a:tblPr>
              <a:tblGrid>
                <a:gridCol w="1645577">
                  <a:extLst>
                    <a:ext uri="{9D8B030D-6E8A-4147-A177-3AD203B41FA5}">
                      <a16:colId xmlns:a16="http://schemas.microsoft.com/office/drawing/2014/main" val="885219586"/>
                    </a:ext>
                  </a:extLst>
                </a:gridCol>
                <a:gridCol w="1708658">
                  <a:extLst>
                    <a:ext uri="{9D8B030D-6E8A-4147-A177-3AD203B41FA5}">
                      <a16:colId xmlns:a16="http://schemas.microsoft.com/office/drawing/2014/main" val="2764863948"/>
                    </a:ext>
                  </a:extLst>
                </a:gridCol>
                <a:gridCol w="1679937">
                  <a:extLst>
                    <a:ext uri="{9D8B030D-6E8A-4147-A177-3AD203B41FA5}">
                      <a16:colId xmlns:a16="http://schemas.microsoft.com/office/drawing/2014/main" val="932501081"/>
                    </a:ext>
                  </a:extLst>
                </a:gridCol>
                <a:gridCol w="1723034">
                  <a:extLst>
                    <a:ext uri="{9D8B030D-6E8A-4147-A177-3AD203B41FA5}">
                      <a16:colId xmlns:a16="http://schemas.microsoft.com/office/drawing/2014/main" val="536489883"/>
                    </a:ext>
                  </a:extLst>
                </a:gridCol>
                <a:gridCol w="1524555">
                  <a:extLst>
                    <a:ext uri="{9D8B030D-6E8A-4147-A177-3AD203B41FA5}">
                      <a16:colId xmlns:a16="http://schemas.microsoft.com/office/drawing/2014/main" val="362868607"/>
                    </a:ext>
                  </a:extLst>
                </a:gridCol>
              </a:tblGrid>
              <a:tr h="577646">
                <a:tc>
                  <a:txBody>
                    <a:bodyPr/>
                    <a:lstStyle/>
                    <a:p>
                      <a:pPr>
                        <a:lnSpc>
                          <a:spcPct val="115000"/>
                        </a:lnSpc>
                        <a:spcAft>
                          <a:spcPts val="1000"/>
                        </a:spcAft>
                      </a:pPr>
                      <a:r>
                        <a:rPr lang="nb-NO" sz="800" b="1" dirty="0">
                          <a:solidFill>
                            <a:schemeClr val="tx1">
                              <a:lumMod val="75000"/>
                              <a:lumOff val="25000"/>
                            </a:schemeClr>
                          </a:solidFill>
                          <a:effectLst/>
                        </a:rPr>
                        <a:t> </a:t>
                      </a:r>
                      <a:endParaRPr lang="nb-NO" sz="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Typiske uttrykk</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Arbeidsmiljø (Bøygen)</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Struktur (Janus)</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a:txBody>
                    <a:bodyPr/>
                    <a:lstStyle/>
                    <a:p>
                      <a:pPr>
                        <a:lnSpc>
                          <a:spcPct val="115000"/>
                        </a:lnSpc>
                        <a:spcAft>
                          <a:spcPts val="1000"/>
                        </a:spcAft>
                      </a:pPr>
                      <a:r>
                        <a:rPr lang="nb-NO" sz="1400" dirty="0">
                          <a:solidFill>
                            <a:schemeClr val="tx1">
                              <a:lumMod val="75000"/>
                              <a:lumOff val="25000"/>
                            </a:schemeClr>
                          </a:solidFill>
                          <a:effectLst/>
                        </a:rPr>
                        <a:t>Diskurs (</a:t>
                      </a:r>
                      <a:r>
                        <a:rPr lang="nb-NO" sz="1400" dirty="0" err="1">
                          <a:solidFill>
                            <a:schemeClr val="tx1">
                              <a:lumMod val="75000"/>
                              <a:lumOff val="25000"/>
                            </a:schemeClr>
                          </a:solidFill>
                          <a:effectLst/>
                        </a:rPr>
                        <a:t>Trisyn</a:t>
                      </a:r>
                      <a:r>
                        <a:rPr lang="nb-NO" sz="1400" dirty="0">
                          <a:solidFill>
                            <a:schemeClr val="tx1">
                              <a:lumMod val="75000"/>
                              <a:lumOff val="25000"/>
                            </a:schemeClr>
                          </a:solidFill>
                          <a:effectLst/>
                        </a:rPr>
                        <a:t>)</a:t>
                      </a:r>
                      <a:endParaRPr lang="nb-NO"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9175" marT="59175" marB="59175">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extLst>
                  <a:ext uri="{0D108BD9-81ED-4DB2-BD59-A6C34878D82A}">
                    <a16:rowId xmlns:a16="http://schemas.microsoft.com/office/drawing/2014/main" val="3825730666"/>
                  </a:ext>
                </a:extLst>
              </a:tr>
              <a:tr h="971584">
                <a:tc>
                  <a:txBody>
                    <a:bodyPr/>
                    <a:lstStyle/>
                    <a:p>
                      <a:pPr>
                        <a:lnSpc>
                          <a:spcPct val="115000"/>
                        </a:lnSpc>
                        <a:spcAft>
                          <a:spcPts val="1000"/>
                        </a:spcAft>
                      </a:pPr>
                      <a:r>
                        <a:rPr lang="nb-NO" sz="1800" b="1" dirty="0">
                          <a:solidFill>
                            <a:schemeClr val="tx1">
                              <a:lumMod val="75000"/>
                              <a:lumOff val="25000"/>
                            </a:schemeClr>
                          </a:solidFill>
                          <a:effectLst/>
                        </a:rPr>
                        <a:t>Steg 3 </a:t>
                      </a:r>
                    </a:p>
                    <a:p>
                      <a:pPr>
                        <a:lnSpc>
                          <a:spcPct val="115000"/>
                        </a:lnSpc>
                        <a:spcAft>
                          <a:spcPts val="1000"/>
                        </a:spcAft>
                      </a:pPr>
                      <a:r>
                        <a:rPr lang="nb-NO" sz="1800" b="1" dirty="0">
                          <a:solidFill>
                            <a:schemeClr val="tx1">
                              <a:lumMod val="75000"/>
                              <a:lumOff val="25000"/>
                            </a:schemeClr>
                          </a:solidFill>
                          <a:effectLst/>
                        </a:rPr>
                        <a:t>Avansert fase </a:t>
                      </a:r>
                    </a:p>
                    <a:p>
                      <a:pPr>
                        <a:lnSpc>
                          <a:spcPct val="115000"/>
                        </a:lnSpc>
                        <a:spcAft>
                          <a:spcPts val="1000"/>
                        </a:spcAft>
                      </a:pPr>
                      <a:r>
                        <a:rPr lang="nb-NO" sz="1400" b="1" dirty="0">
                          <a:solidFill>
                            <a:schemeClr val="tx1">
                              <a:lumMod val="75000"/>
                              <a:lumOff val="25000"/>
                            </a:schemeClr>
                          </a:solidFill>
                          <a:effectLst/>
                        </a:rPr>
                        <a:t>Betydelig langvarig innsats for likestilling</a:t>
                      </a:r>
                    </a:p>
                    <a:p>
                      <a:pPr>
                        <a:lnSpc>
                          <a:spcPct val="115000"/>
                        </a:lnSpc>
                        <a:spcAft>
                          <a:spcPts val="1000"/>
                        </a:spcAft>
                      </a:pPr>
                      <a:r>
                        <a:rPr lang="nb-NO" sz="1400" b="1" dirty="0">
                          <a:solidFill>
                            <a:schemeClr val="tx1">
                              <a:lumMod val="75000"/>
                              <a:lumOff val="25000"/>
                            </a:schemeClr>
                          </a:solidFill>
                          <a:effectLst/>
                        </a:rPr>
                        <a:t>Alle nivåer involvert</a:t>
                      </a:r>
                      <a:endParaRPr lang="nb-NO" sz="14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9050" cap="flat" cmpd="sng" algn="ctr">
                      <a:solidFill>
                        <a:srgbClr val="FFFFFF"/>
                      </a:solidFill>
                      <a:prstDash val="solid"/>
                      <a:round/>
                      <a:headEnd type="none" w="med" len="med"/>
                      <a:tailEnd type="none" w="med" len="med"/>
                    </a:lnR>
                    <a:lnT w="12700" cmpd="sng">
                      <a:noFill/>
                      <a:prstDash val="solid"/>
                    </a:lnT>
                    <a:lnB w="12700" cmpd="sng">
                      <a:noFill/>
                      <a:prstDash val="solid"/>
                    </a:lnB>
                    <a:solidFill>
                      <a:srgbClr val="B4BCBE">
                        <a:alpha val="20000"/>
                      </a:srgbClr>
                    </a:solidFill>
                  </a:tcPr>
                </a:tc>
                <a:tc>
                  <a:txBody>
                    <a:bodyPr/>
                    <a:lstStyle/>
                    <a:p>
                      <a:pPr>
                        <a:lnSpc>
                          <a:spcPct val="115000"/>
                        </a:lnSpc>
                        <a:spcAft>
                          <a:spcPts val="1000"/>
                        </a:spcAft>
                      </a:pPr>
                      <a:r>
                        <a:rPr lang="nb-NO" sz="1500" dirty="0">
                          <a:solidFill>
                            <a:schemeClr val="tx1">
                              <a:lumMod val="75000"/>
                              <a:lumOff val="25000"/>
                            </a:schemeClr>
                          </a:solidFill>
                          <a:effectLst/>
                        </a:rPr>
                        <a:t>Bevissthet om at organisasjonen ikke er likestilt</a:t>
                      </a:r>
                    </a:p>
                    <a:p>
                      <a:pPr>
                        <a:lnSpc>
                          <a:spcPct val="115000"/>
                        </a:lnSpc>
                        <a:spcAft>
                          <a:spcPts val="1000"/>
                        </a:spcAft>
                      </a:pPr>
                      <a:r>
                        <a:rPr lang="nb-NO" sz="1500" dirty="0">
                          <a:solidFill>
                            <a:schemeClr val="tx1">
                              <a:lumMod val="75000"/>
                              <a:lumOff val="25000"/>
                            </a:schemeClr>
                          </a:solidFill>
                          <a:effectLst/>
                        </a:rPr>
                        <a:t>Ledelsen tar ansvar</a:t>
                      </a:r>
                    </a:p>
                    <a:p>
                      <a:pPr>
                        <a:lnSpc>
                          <a:spcPct val="115000"/>
                        </a:lnSpc>
                        <a:spcAft>
                          <a:spcPts val="1000"/>
                        </a:spcAft>
                      </a:pPr>
                      <a:r>
                        <a:rPr lang="nb-NO" sz="1500" dirty="0">
                          <a:solidFill>
                            <a:schemeClr val="tx1">
                              <a:lumMod val="75000"/>
                              <a:lumOff val="25000"/>
                            </a:schemeClr>
                          </a:solidFill>
                          <a:effectLst/>
                        </a:rPr>
                        <a:t>Menn tar ansvar</a:t>
                      </a:r>
                    </a:p>
                    <a:p>
                      <a:pPr>
                        <a:lnSpc>
                          <a:spcPct val="115000"/>
                        </a:lnSpc>
                        <a:spcAft>
                          <a:spcPts val="1000"/>
                        </a:spcAft>
                      </a:pPr>
                      <a:r>
                        <a:rPr lang="nb-NO" sz="1500" dirty="0">
                          <a:solidFill>
                            <a:schemeClr val="tx1">
                              <a:lumMod val="75000"/>
                              <a:lumOff val="25000"/>
                            </a:schemeClr>
                          </a:solidFill>
                          <a:effectLst/>
                        </a:rPr>
                        <a:t> </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9050" cap="flat" cmpd="sng" algn="ctr">
                      <a:solidFill>
                        <a:srgbClr val="FFFFFF"/>
                      </a:solidFill>
                      <a:prstDash val="solid"/>
                      <a:round/>
                      <a:headEnd type="none" w="med" len="med"/>
                      <a:tailEnd type="none" w="med" len="med"/>
                    </a:lnL>
                    <a:lnR w="12700" cmpd="sng">
                      <a:noFill/>
                      <a:prstDash val="solid"/>
                    </a:lnR>
                    <a:lnT w="19050" cap="flat" cmpd="sng" algn="ctr">
                      <a:noFill/>
                      <a:prstDash val="solid"/>
                    </a:lnT>
                    <a:lnB w="12700" cmpd="sng">
                      <a:no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Bøygen motvirkes, lite akkumulering av ulempe</a:t>
                      </a:r>
                    </a:p>
                    <a:p>
                      <a:pPr>
                        <a:lnSpc>
                          <a:spcPct val="115000"/>
                        </a:lnSpc>
                        <a:spcAft>
                          <a:spcPts val="1000"/>
                        </a:spcAft>
                      </a:pPr>
                      <a:r>
                        <a:rPr lang="nb-NO" sz="1500" dirty="0">
                          <a:solidFill>
                            <a:schemeClr val="tx1">
                              <a:lumMod val="75000"/>
                              <a:lumOff val="25000"/>
                            </a:schemeClr>
                          </a:solidFill>
                          <a:effectLst/>
                        </a:rPr>
                        <a:t>Likestilt kultur</a:t>
                      </a:r>
                    </a:p>
                    <a:p>
                      <a:pPr>
                        <a:lnSpc>
                          <a:spcPct val="115000"/>
                        </a:lnSpc>
                        <a:spcAft>
                          <a:spcPts val="1000"/>
                        </a:spcAft>
                      </a:pPr>
                      <a:r>
                        <a:rPr lang="nb-NO" sz="1500" dirty="0">
                          <a:solidFill>
                            <a:schemeClr val="tx1">
                              <a:lumMod val="75000"/>
                              <a:lumOff val="25000"/>
                            </a:schemeClr>
                          </a:solidFill>
                          <a:effectLst/>
                        </a:rPr>
                        <a:t>Mer vekt på mangfold</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9050" cap="flat" cmpd="sng" algn="ctr">
                      <a:noFill/>
                      <a:prstDash val="solid"/>
                    </a:lnT>
                    <a:lnB w="12700" cmpd="sng">
                      <a:no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Sortering og ubevisst bias blir utfordret </a:t>
                      </a:r>
                    </a:p>
                    <a:p>
                      <a:pPr>
                        <a:lnSpc>
                          <a:spcPct val="115000"/>
                        </a:lnSpc>
                        <a:spcAft>
                          <a:spcPts val="1000"/>
                        </a:spcAft>
                      </a:pPr>
                      <a:r>
                        <a:rPr lang="nb-NO" sz="1500" dirty="0">
                          <a:solidFill>
                            <a:schemeClr val="tx1">
                              <a:lumMod val="75000"/>
                              <a:lumOff val="25000"/>
                            </a:schemeClr>
                          </a:solidFill>
                          <a:effectLst/>
                        </a:rPr>
                        <a:t>Kjønnsforskjell blir ikke lenger mindreverd</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9050" cap="flat" cmpd="sng" algn="ctr">
                      <a:noFill/>
                      <a:prstDash val="solid"/>
                    </a:lnT>
                    <a:lnB w="12700" cmpd="sng">
                      <a:noFill/>
                      <a:prstDash val="solid"/>
                    </a:lnB>
                    <a:solidFill>
                      <a:srgbClr val="B4BCBE">
                        <a:alpha val="34902"/>
                      </a:srgbClr>
                    </a:solidFill>
                  </a:tcPr>
                </a:tc>
                <a:tc>
                  <a:txBody>
                    <a:bodyPr/>
                    <a:lstStyle/>
                    <a:p>
                      <a:pPr>
                        <a:lnSpc>
                          <a:spcPct val="115000"/>
                        </a:lnSpc>
                        <a:spcAft>
                          <a:spcPts val="1000"/>
                        </a:spcAft>
                      </a:pPr>
                      <a:r>
                        <a:rPr lang="nb-NO" sz="1500" dirty="0">
                          <a:solidFill>
                            <a:schemeClr val="tx1">
                              <a:lumMod val="75000"/>
                              <a:lumOff val="25000"/>
                            </a:schemeClr>
                          </a:solidFill>
                          <a:effectLst/>
                        </a:rPr>
                        <a:t>Ubalanse er et viktig felles problem</a:t>
                      </a:r>
                    </a:p>
                    <a:p>
                      <a:pPr>
                        <a:lnSpc>
                          <a:spcPct val="115000"/>
                        </a:lnSpc>
                        <a:spcAft>
                          <a:spcPts val="1000"/>
                        </a:spcAft>
                      </a:pPr>
                      <a:r>
                        <a:rPr lang="nb-NO" sz="1500" dirty="0">
                          <a:solidFill>
                            <a:schemeClr val="tx1">
                              <a:lumMod val="75000"/>
                              <a:lumOff val="25000"/>
                            </a:schemeClr>
                          </a:solidFill>
                          <a:effectLst/>
                        </a:rPr>
                        <a:t>Et systemproblem som omfatter menn</a:t>
                      </a:r>
                      <a:endParaRPr lang="nb-NO" sz="15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98625" marR="51285" marT="51285" marB="51285">
                    <a:lnL w="12700" cmpd="sng">
                      <a:noFill/>
                      <a:prstDash val="solid"/>
                    </a:lnL>
                    <a:lnR w="12700" cmpd="sng">
                      <a:noFill/>
                      <a:prstDash val="solid"/>
                    </a:lnR>
                    <a:lnT w="19050" cap="flat" cmpd="sng" algn="ctr">
                      <a:noFill/>
                      <a:prstDash val="solid"/>
                    </a:lnT>
                    <a:lnB w="12700" cmpd="sng">
                      <a:noFill/>
                      <a:prstDash val="solid"/>
                    </a:lnB>
                    <a:solidFill>
                      <a:srgbClr val="B4BCBE">
                        <a:alpha val="34902"/>
                      </a:srgbClr>
                    </a:solidFill>
                  </a:tcPr>
                </a:tc>
                <a:extLst>
                  <a:ext uri="{0D108BD9-81ED-4DB2-BD59-A6C34878D82A}">
                    <a16:rowId xmlns:a16="http://schemas.microsoft.com/office/drawing/2014/main" val="4236668564"/>
                  </a:ext>
                </a:extLst>
              </a:tr>
            </a:tbl>
          </a:graphicData>
        </a:graphic>
      </p:graphicFrame>
    </p:spTree>
    <p:extLst>
      <p:ext uri="{BB962C8B-B14F-4D97-AF65-F5344CB8AC3E}">
        <p14:creationId xmlns:p14="http://schemas.microsoft.com/office/powerpoint/2010/main" val="697593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81C4A5-AC64-7E25-A436-78C8457083D0}"/>
              </a:ext>
            </a:extLst>
          </p:cNvPr>
          <p:cNvSpPr>
            <a:spLocks noGrp="1"/>
          </p:cNvSpPr>
          <p:nvPr>
            <p:ph type="ctrTitle"/>
          </p:nvPr>
        </p:nvSpPr>
        <p:spPr/>
        <p:txBody>
          <a:bodyPr/>
          <a:lstStyle/>
          <a:p>
            <a:r>
              <a:rPr lang="en-SE" dirty="0"/>
              <a:t>Menn og maskulinitet</a:t>
            </a:r>
          </a:p>
        </p:txBody>
      </p:sp>
      <p:sp>
        <p:nvSpPr>
          <p:cNvPr id="2" name="Subtitle 1">
            <a:extLst>
              <a:ext uri="{FF2B5EF4-FFF2-40B4-BE49-F238E27FC236}">
                <a16:creationId xmlns:a16="http://schemas.microsoft.com/office/drawing/2014/main" id="{50EA8FCE-76A7-BDD2-D228-FCB41F8332E5}"/>
              </a:ext>
            </a:extLst>
          </p:cNvPr>
          <p:cNvSpPr>
            <a:spLocks noGrp="1"/>
          </p:cNvSpPr>
          <p:nvPr>
            <p:ph type="subTitle" idx="1"/>
          </p:nvPr>
        </p:nvSpPr>
        <p:spPr/>
        <p:txBody>
          <a:bodyPr/>
          <a:lstStyle/>
          <a:p>
            <a:endParaRPr lang="en-SE"/>
          </a:p>
        </p:txBody>
      </p:sp>
    </p:spTree>
    <p:extLst>
      <p:ext uri="{BB962C8B-B14F-4D97-AF65-F5344CB8AC3E}">
        <p14:creationId xmlns:p14="http://schemas.microsoft.com/office/powerpoint/2010/main" val="2326940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Platshållare för innehåll 3">
            <a:extLst>
              <a:ext uri="{FF2B5EF4-FFF2-40B4-BE49-F238E27FC236}">
                <a16:creationId xmlns:a16="http://schemas.microsoft.com/office/drawing/2014/main" id="{D6F2FB24-EE51-F24F-A47C-5127010D330F}"/>
              </a:ext>
            </a:extLst>
          </p:cNvPr>
          <p:cNvGraphicFramePr>
            <a:graphicFrameLocks/>
          </p:cNvGraphicFramePr>
          <p:nvPr>
            <p:extLst>
              <p:ext uri="{D42A27DB-BD31-4B8C-83A1-F6EECF244321}">
                <p14:modId xmlns:p14="http://schemas.microsoft.com/office/powerpoint/2010/main" val="1122239539"/>
              </p:ext>
            </p:extLst>
          </p:nvPr>
        </p:nvGraphicFramePr>
        <p:xfrm>
          <a:off x="332509" y="2059146"/>
          <a:ext cx="8517378" cy="3336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Up Arrow 2">
            <a:extLst>
              <a:ext uri="{FF2B5EF4-FFF2-40B4-BE49-F238E27FC236}">
                <a16:creationId xmlns:a16="http://schemas.microsoft.com/office/drawing/2014/main" id="{CEC9E107-A4DC-744E-B61F-559AEDED26B5}"/>
              </a:ext>
            </a:extLst>
          </p:cNvPr>
          <p:cNvSpPr/>
          <p:nvPr/>
        </p:nvSpPr>
        <p:spPr>
          <a:xfrm>
            <a:off x="2854213" y="3859481"/>
            <a:ext cx="3473970" cy="2897579"/>
          </a:xfrm>
          <a:prstGeom prst="upArrow">
            <a:avLst>
              <a:gd name="adj1" fmla="val 50000"/>
              <a:gd name="adj2" fmla="val 468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200" b="1" dirty="0">
                <a:solidFill>
                  <a:schemeClr val="bg1"/>
                </a:solidFill>
              </a:rPr>
              <a:t>PROFESSORSSTYRE</a:t>
            </a:r>
          </a:p>
          <a:p>
            <a:pPr lvl="0" algn="ctr"/>
            <a:r>
              <a:rPr lang="en-US" sz="1100" dirty="0" err="1">
                <a:solidFill>
                  <a:schemeClr val="bg1"/>
                </a:solidFill>
              </a:rPr>
              <a:t>Professoren</a:t>
            </a:r>
            <a:r>
              <a:rPr lang="en-US" sz="1100" dirty="0">
                <a:solidFill>
                  <a:schemeClr val="bg1"/>
                </a:solidFill>
              </a:rPr>
              <a:t> </a:t>
            </a:r>
            <a:r>
              <a:rPr lang="en-US" sz="1100" dirty="0" err="1">
                <a:solidFill>
                  <a:schemeClr val="bg1"/>
                </a:solidFill>
              </a:rPr>
              <a:t>som</a:t>
            </a:r>
            <a:r>
              <a:rPr lang="en-US" sz="1100" dirty="0">
                <a:solidFill>
                  <a:schemeClr val="bg1"/>
                </a:solidFill>
              </a:rPr>
              <a:t> </a:t>
            </a:r>
            <a:r>
              <a:rPr lang="en-US" sz="1100" dirty="0" err="1">
                <a:solidFill>
                  <a:schemeClr val="bg1"/>
                </a:solidFill>
              </a:rPr>
              <a:t>patriark</a:t>
            </a:r>
            <a:r>
              <a:rPr lang="en-US" sz="1100" dirty="0">
                <a:solidFill>
                  <a:schemeClr val="bg1"/>
                </a:solidFill>
              </a:rPr>
              <a:t>
</a:t>
            </a:r>
            <a:r>
              <a:rPr lang="en-US" sz="1100" dirty="0" err="1">
                <a:solidFill>
                  <a:schemeClr val="bg1"/>
                </a:solidFill>
              </a:rPr>
              <a:t>Rettferdigt</a:t>
            </a:r>
            <a:r>
              <a:rPr lang="en-US" sz="1100" dirty="0">
                <a:solidFill>
                  <a:schemeClr val="bg1"/>
                </a:solidFill>
              </a:rPr>
              <a:t> </a:t>
            </a:r>
            <a:r>
              <a:rPr lang="en-US" sz="1100" dirty="0" err="1">
                <a:solidFill>
                  <a:schemeClr val="bg1"/>
                </a:solidFill>
              </a:rPr>
              <a:t>eller</a:t>
            </a:r>
            <a:r>
              <a:rPr lang="en-US" sz="1100" dirty="0">
                <a:solidFill>
                  <a:schemeClr val="bg1"/>
                </a:solidFill>
              </a:rPr>
              <a:t> </a:t>
            </a:r>
            <a:r>
              <a:rPr lang="en-US" sz="1100" dirty="0" err="1">
                <a:solidFill>
                  <a:schemeClr val="bg1"/>
                </a:solidFill>
              </a:rPr>
              <a:t>urettferdigt</a:t>
            </a:r>
            <a:r>
              <a:rPr lang="en-US" sz="1100" dirty="0">
                <a:solidFill>
                  <a:schemeClr val="bg1"/>
                </a:solidFill>
              </a:rPr>
              <a:t> – </a:t>
            </a:r>
            <a:r>
              <a:rPr lang="en-US" sz="1100" dirty="0" err="1">
                <a:solidFill>
                  <a:schemeClr val="bg1"/>
                </a:solidFill>
              </a:rPr>
              <a:t>avhengigt</a:t>
            </a:r>
            <a:r>
              <a:rPr lang="en-US" sz="1100" dirty="0">
                <a:solidFill>
                  <a:schemeClr val="bg1"/>
                </a:solidFill>
              </a:rPr>
              <a:t> av person
</a:t>
            </a:r>
            <a:r>
              <a:rPr lang="en-US" sz="1100" dirty="0" err="1">
                <a:solidFill>
                  <a:schemeClr val="bg1"/>
                </a:solidFill>
              </a:rPr>
              <a:t>Bedre</a:t>
            </a:r>
            <a:r>
              <a:rPr lang="en-US" sz="1100" dirty="0">
                <a:solidFill>
                  <a:schemeClr val="bg1"/>
                </a:solidFill>
              </a:rPr>
              <a:t> </a:t>
            </a:r>
            <a:r>
              <a:rPr lang="en-US" sz="1100" dirty="0" err="1">
                <a:solidFill>
                  <a:schemeClr val="bg1"/>
                </a:solidFill>
              </a:rPr>
              <a:t>karrieremuligheter</a:t>
            </a:r>
            <a:r>
              <a:rPr lang="en-US" sz="1100" dirty="0">
                <a:solidFill>
                  <a:schemeClr val="bg1"/>
                </a:solidFill>
              </a:rPr>
              <a:t>, lite </a:t>
            </a:r>
            <a:r>
              <a:rPr lang="en-US" sz="1100" dirty="0" err="1">
                <a:solidFill>
                  <a:schemeClr val="bg1"/>
                </a:solidFill>
              </a:rPr>
              <a:t>administrasjon</a:t>
            </a:r>
            <a:r>
              <a:rPr lang="en-US" sz="1100" dirty="0">
                <a:solidFill>
                  <a:schemeClr val="bg1"/>
                </a:solidFill>
              </a:rPr>
              <a:t> </a:t>
            </a:r>
            <a:r>
              <a:rPr lang="en-US" sz="1100" dirty="0" err="1">
                <a:solidFill>
                  <a:schemeClr val="bg1"/>
                </a:solidFill>
              </a:rPr>
              <a:t>og</a:t>
            </a:r>
            <a:r>
              <a:rPr lang="en-US" sz="1100" dirty="0">
                <a:solidFill>
                  <a:schemeClr val="bg1"/>
                </a:solidFill>
              </a:rPr>
              <a:t> </a:t>
            </a:r>
            <a:r>
              <a:rPr lang="en-US" sz="1100" dirty="0" err="1">
                <a:solidFill>
                  <a:schemeClr val="bg1"/>
                </a:solidFill>
              </a:rPr>
              <a:t>høy</a:t>
            </a:r>
            <a:r>
              <a:rPr lang="en-US" sz="1100" dirty="0">
                <a:solidFill>
                  <a:schemeClr val="bg1"/>
                </a:solidFill>
              </a:rPr>
              <a:t> grad av </a:t>
            </a:r>
            <a:r>
              <a:rPr lang="en-US" sz="1100" dirty="0" err="1">
                <a:solidFill>
                  <a:schemeClr val="bg1"/>
                </a:solidFill>
              </a:rPr>
              <a:t>selvstendighet</a:t>
            </a:r>
            <a:r>
              <a:rPr lang="en-US" sz="1100" dirty="0">
                <a:solidFill>
                  <a:schemeClr val="bg1"/>
                </a:solidFill>
              </a:rPr>
              <a:t> 
 </a:t>
            </a:r>
            <a:r>
              <a:rPr lang="en-US" sz="1100" dirty="0" err="1">
                <a:solidFill>
                  <a:schemeClr val="bg1"/>
                </a:solidFill>
              </a:rPr>
              <a:t>En</a:t>
            </a:r>
            <a:r>
              <a:rPr lang="en-US" sz="1100" dirty="0">
                <a:solidFill>
                  <a:schemeClr val="bg1"/>
                </a:solidFill>
              </a:rPr>
              <a:t> </a:t>
            </a:r>
            <a:r>
              <a:rPr lang="en-US" sz="1100" dirty="0" err="1">
                <a:solidFill>
                  <a:schemeClr val="bg1"/>
                </a:solidFill>
              </a:rPr>
              <a:t>gjensidig</a:t>
            </a:r>
            <a:r>
              <a:rPr lang="en-US" sz="1100" dirty="0">
                <a:solidFill>
                  <a:schemeClr val="bg1"/>
                </a:solidFill>
              </a:rPr>
              <a:t> </a:t>
            </a:r>
            <a:r>
              <a:rPr lang="en-US" sz="1100" dirty="0" err="1">
                <a:solidFill>
                  <a:schemeClr val="bg1"/>
                </a:solidFill>
              </a:rPr>
              <a:t>avhengighet</a:t>
            </a:r>
            <a:r>
              <a:rPr lang="en-US" sz="1100" dirty="0">
                <a:solidFill>
                  <a:schemeClr val="bg1"/>
                </a:solidFill>
              </a:rPr>
              <a:t> </a:t>
            </a:r>
            <a:r>
              <a:rPr lang="en-US" sz="1100" dirty="0" err="1">
                <a:solidFill>
                  <a:schemeClr val="bg1"/>
                </a:solidFill>
              </a:rPr>
              <a:t>mellom</a:t>
            </a:r>
            <a:r>
              <a:rPr lang="en-US" sz="1100" dirty="0">
                <a:solidFill>
                  <a:schemeClr val="bg1"/>
                </a:solidFill>
              </a:rPr>
              <a:t> </a:t>
            </a:r>
            <a:r>
              <a:rPr lang="en-US" sz="1100" dirty="0" err="1">
                <a:solidFill>
                  <a:schemeClr val="bg1"/>
                </a:solidFill>
              </a:rPr>
              <a:t>undervisning</a:t>
            </a:r>
            <a:r>
              <a:rPr lang="en-US" sz="1100" dirty="0">
                <a:solidFill>
                  <a:schemeClr val="bg1"/>
                </a:solidFill>
              </a:rPr>
              <a:t> </a:t>
            </a:r>
            <a:r>
              <a:rPr lang="en-US" sz="1100" dirty="0" err="1">
                <a:solidFill>
                  <a:schemeClr val="bg1"/>
                </a:solidFill>
              </a:rPr>
              <a:t>og</a:t>
            </a:r>
            <a:r>
              <a:rPr lang="en-US" sz="1100" dirty="0">
                <a:solidFill>
                  <a:schemeClr val="bg1"/>
                </a:solidFill>
              </a:rPr>
              <a:t> </a:t>
            </a:r>
            <a:r>
              <a:rPr lang="en-US" sz="1100" dirty="0" err="1">
                <a:solidFill>
                  <a:schemeClr val="bg1"/>
                </a:solidFill>
              </a:rPr>
              <a:t>forskning</a:t>
            </a:r>
            <a:endParaRPr lang="en-US" sz="1100" dirty="0">
              <a:solidFill>
                <a:schemeClr val="bg1"/>
              </a:solidFill>
            </a:endParaRPr>
          </a:p>
        </p:txBody>
      </p:sp>
      <p:sp>
        <p:nvSpPr>
          <p:cNvPr id="4" name="Title 3">
            <a:extLst>
              <a:ext uri="{FF2B5EF4-FFF2-40B4-BE49-F238E27FC236}">
                <a16:creationId xmlns:a16="http://schemas.microsoft.com/office/drawing/2014/main" id="{6A01CB95-6943-3135-7765-DEADF7D9464A}"/>
              </a:ext>
            </a:extLst>
          </p:cNvPr>
          <p:cNvSpPr>
            <a:spLocks noGrp="1"/>
          </p:cNvSpPr>
          <p:nvPr>
            <p:ph type="title"/>
          </p:nvPr>
        </p:nvSpPr>
        <p:spPr/>
        <p:txBody>
          <a:bodyPr/>
          <a:lstStyle/>
          <a:p>
            <a:r>
              <a:rPr lang="en-GB" dirty="0" err="1"/>
              <a:t>Ulike</a:t>
            </a:r>
            <a:r>
              <a:rPr lang="en-GB" dirty="0"/>
              <a:t> former for </a:t>
            </a:r>
            <a:r>
              <a:rPr lang="en-GB" dirty="0" err="1"/>
              <a:t>styring</a:t>
            </a:r>
            <a:r>
              <a:rPr lang="en-GB" dirty="0"/>
              <a:t> </a:t>
            </a:r>
            <a:r>
              <a:rPr lang="en-GB" dirty="0" err="1"/>
              <a:t>i</a:t>
            </a:r>
            <a:r>
              <a:rPr lang="en-GB" dirty="0"/>
              <a:t> </a:t>
            </a:r>
            <a:r>
              <a:rPr lang="en-GB" dirty="0" err="1"/>
              <a:t>akademia</a:t>
            </a:r>
            <a:endParaRPr lang="en-SE" dirty="0"/>
          </a:p>
        </p:txBody>
      </p:sp>
      <p:sp>
        <p:nvSpPr>
          <p:cNvPr id="5" name="Content Placeholder 4">
            <a:extLst>
              <a:ext uri="{FF2B5EF4-FFF2-40B4-BE49-F238E27FC236}">
                <a16:creationId xmlns:a16="http://schemas.microsoft.com/office/drawing/2014/main" id="{62F3018F-765A-85AC-1D53-F8DA9F86C102}"/>
              </a:ext>
            </a:extLst>
          </p:cNvPr>
          <p:cNvSpPr>
            <a:spLocks noGrp="1"/>
          </p:cNvSpPr>
          <p:nvPr>
            <p:ph idx="1"/>
          </p:nvPr>
        </p:nvSpPr>
        <p:spPr>
          <a:xfrm flipH="1">
            <a:off x="7543800" y="6353299"/>
            <a:ext cx="246413" cy="166254"/>
          </a:xfrm>
        </p:spPr>
        <p:txBody>
          <a:bodyPr>
            <a:normAutofit fontScale="32500" lnSpcReduction="20000"/>
          </a:bodyPr>
          <a:lstStyle/>
          <a:p>
            <a:pPr marL="0" indent="0">
              <a:buNone/>
            </a:pPr>
            <a:endParaRPr lang="en-SE" dirty="0"/>
          </a:p>
        </p:txBody>
      </p:sp>
    </p:spTree>
    <p:extLst>
      <p:ext uri="{BB962C8B-B14F-4D97-AF65-F5344CB8AC3E}">
        <p14:creationId xmlns:p14="http://schemas.microsoft.com/office/powerpoint/2010/main" val="2034032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4DA2F-5612-7749-B700-70199D21DA95}"/>
              </a:ext>
            </a:extLst>
          </p:cNvPr>
          <p:cNvSpPr>
            <a:spLocks noGrp="1"/>
          </p:cNvSpPr>
          <p:nvPr>
            <p:ph type="title"/>
          </p:nvPr>
        </p:nvSpPr>
        <p:spPr/>
        <p:txBody>
          <a:bodyPr>
            <a:noAutofit/>
          </a:bodyPr>
          <a:lstStyle/>
          <a:p>
            <a:r>
              <a:rPr lang="sv-SE" dirty="0" err="1"/>
              <a:t>Akademia</a:t>
            </a:r>
            <a:r>
              <a:rPr lang="sv-SE" dirty="0"/>
              <a:t> idag – </a:t>
            </a:r>
            <a:r>
              <a:rPr lang="sv-SE" dirty="0" err="1"/>
              <a:t>sterkt</a:t>
            </a:r>
            <a:r>
              <a:rPr lang="sv-SE" dirty="0"/>
              <a:t> </a:t>
            </a:r>
            <a:r>
              <a:rPr lang="sv-SE" dirty="0" err="1"/>
              <a:t>pregled</a:t>
            </a:r>
            <a:r>
              <a:rPr lang="sv-SE" dirty="0"/>
              <a:t> av </a:t>
            </a:r>
            <a:r>
              <a:rPr lang="sv-SE" dirty="0" err="1"/>
              <a:t>instrumentalisme</a:t>
            </a:r>
            <a:endParaRPr lang="sv-SE" dirty="0"/>
          </a:p>
        </p:txBody>
      </p:sp>
      <p:sp>
        <p:nvSpPr>
          <p:cNvPr id="3" name="Content Placeholder 2">
            <a:extLst>
              <a:ext uri="{FF2B5EF4-FFF2-40B4-BE49-F238E27FC236}">
                <a16:creationId xmlns:a16="http://schemas.microsoft.com/office/drawing/2014/main" id="{F78C7195-41B7-C845-9818-D0FA5FE7D049}"/>
              </a:ext>
            </a:extLst>
          </p:cNvPr>
          <p:cNvSpPr>
            <a:spLocks noGrp="1"/>
          </p:cNvSpPr>
          <p:nvPr>
            <p:ph idx="1"/>
          </p:nvPr>
        </p:nvSpPr>
        <p:spPr/>
        <p:txBody>
          <a:bodyPr>
            <a:noAutofit/>
          </a:bodyPr>
          <a:lstStyle/>
          <a:p>
            <a:r>
              <a:rPr lang="sv-SE" sz="2400" dirty="0"/>
              <a:t>Det som kan </a:t>
            </a:r>
            <a:r>
              <a:rPr lang="sv-SE" sz="2400" dirty="0" err="1"/>
              <a:t>måles</a:t>
            </a:r>
            <a:r>
              <a:rPr lang="sv-SE" sz="2400" dirty="0"/>
              <a:t> = det som er viktig</a:t>
            </a:r>
          </a:p>
          <a:p>
            <a:r>
              <a:rPr lang="sv-SE" sz="2400" dirty="0" err="1"/>
              <a:t>Fokuser</a:t>
            </a:r>
            <a:r>
              <a:rPr lang="sv-SE" sz="2400" dirty="0"/>
              <a:t> på den </a:t>
            </a:r>
            <a:r>
              <a:rPr lang="sv-SE" sz="2400" dirty="0" err="1"/>
              <a:t>enkelte</a:t>
            </a:r>
            <a:endParaRPr lang="sv-SE" sz="2400" dirty="0"/>
          </a:p>
          <a:p>
            <a:r>
              <a:rPr lang="sv-SE" sz="2400" dirty="0"/>
              <a:t>Den individuelle </a:t>
            </a:r>
            <a:r>
              <a:rPr lang="sv-SE" sz="2400" dirty="0" err="1"/>
              <a:t>karrieren</a:t>
            </a:r>
            <a:endParaRPr lang="sv-SE" sz="2400" dirty="0"/>
          </a:p>
          <a:p>
            <a:r>
              <a:rPr lang="sv-SE" sz="2400" dirty="0" err="1"/>
              <a:t>Konkurranse</a:t>
            </a:r>
            <a:endParaRPr lang="sv-SE" sz="2400" dirty="0"/>
          </a:p>
          <a:p>
            <a:r>
              <a:rPr lang="sv-SE" sz="2400" dirty="0"/>
              <a:t>Excellens – å </a:t>
            </a:r>
            <a:r>
              <a:rPr lang="sv-SE" sz="2400" dirty="0" err="1"/>
              <a:t>vinne</a:t>
            </a:r>
            <a:endParaRPr lang="sv-SE" sz="2400" dirty="0"/>
          </a:p>
          <a:p>
            <a:r>
              <a:rPr lang="sv-SE" sz="2400" dirty="0" err="1"/>
              <a:t>Tøft</a:t>
            </a:r>
            <a:r>
              <a:rPr lang="sv-SE" sz="2400" dirty="0"/>
              <a:t> </a:t>
            </a:r>
            <a:r>
              <a:rPr lang="sv-SE" sz="2400" dirty="0" err="1"/>
              <a:t>klima</a:t>
            </a:r>
            <a:endParaRPr lang="sv-SE" sz="2400" dirty="0"/>
          </a:p>
          <a:p>
            <a:r>
              <a:rPr lang="sv-SE" sz="2400" dirty="0" err="1"/>
              <a:t>Ikke</a:t>
            </a:r>
            <a:r>
              <a:rPr lang="sv-SE" sz="2400" dirty="0"/>
              <a:t> rom for </a:t>
            </a:r>
            <a:r>
              <a:rPr lang="sv-SE" sz="2400" dirty="0" err="1"/>
              <a:t>feil</a:t>
            </a:r>
            <a:endParaRPr lang="sv-SE" sz="2400" dirty="0"/>
          </a:p>
        </p:txBody>
      </p:sp>
    </p:spTree>
    <p:extLst>
      <p:ext uri="{BB962C8B-B14F-4D97-AF65-F5344CB8AC3E}">
        <p14:creationId xmlns:p14="http://schemas.microsoft.com/office/powerpoint/2010/main" val="501338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7B7766-1A60-904C-8A16-32A711292D6B}"/>
              </a:ext>
            </a:extLst>
          </p:cNvPr>
          <p:cNvSpPr>
            <a:spLocks noGrp="1"/>
          </p:cNvSpPr>
          <p:nvPr>
            <p:ph type="title"/>
          </p:nvPr>
        </p:nvSpPr>
        <p:spPr/>
        <p:txBody>
          <a:bodyPr>
            <a:noAutofit/>
          </a:bodyPr>
          <a:lstStyle/>
          <a:p>
            <a:r>
              <a:rPr lang="sv-SE" dirty="0"/>
              <a:t>Samme </a:t>
            </a:r>
            <a:r>
              <a:rPr lang="sv-SE" dirty="0" err="1"/>
              <a:t>styring</a:t>
            </a:r>
            <a:r>
              <a:rPr lang="sv-SE" dirty="0"/>
              <a:t>/Kultur får </a:t>
            </a:r>
            <a:r>
              <a:rPr lang="sv-SE" dirty="0" err="1"/>
              <a:t>ulike</a:t>
            </a:r>
            <a:r>
              <a:rPr lang="sv-SE" dirty="0"/>
              <a:t> konsekvenser for </a:t>
            </a:r>
            <a:r>
              <a:rPr lang="sv-SE" dirty="0" err="1"/>
              <a:t>kvinner</a:t>
            </a:r>
            <a:r>
              <a:rPr lang="sv-SE" dirty="0"/>
              <a:t> </a:t>
            </a:r>
            <a:r>
              <a:rPr lang="sv-SE" dirty="0" err="1"/>
              <a:t>og</a:t>
            </a:r>
            <a:r>
              <a:rPr lang="sv-SE" dirty="0"/>
              <a:t> </a:t>
            </a:r>
            <a:r>
              <a:rPr lang="sv-SE" dirty="0" err="1"/>
              <a:t>menn</a:t>
            </a:r>
            <a:endParaRPr lang="sv-SE" dirty="0"/>
          </a:p>
        </p:txBody>
      </p:sp>
      <p:graphicFrame>
        <p:nvGraphicFramePr>
          <p:cNvPr id="4" name="Content Placeholder 3">
            <a:extLst>
              <a:ext uri="{FF2B5EF4-FFF2-40B4-BE49-F238E27FC236}">
                <a16:creationId xmlns:a16="http://schemas.microsoft.com/office/drawing/2014/main" id="{AFDD2737-C9C9-3A4B-9651-5B0C48BEBCC0}"/>
              </a:ext>
            </a:extLst>
          </p:cNvPr>
          <p:cNvGraphicFramePr>
            <a:graphicFrameLocks noGrp="1"/>
          </p:cNvGraphicFramePr>
          <p:nvPr>
            <p:ph sz="half" idx="1"/>
            <p:extLst>
              <p:ext uri="{D42A27DB-BD31-4B8C-83A1-F6EECF244321}">
                <p14:modId xmlns:p14="http://schemas.microsoft.com/office/powerpoint/2010/main" val="910984454"/>
              </p:ext>
            </p:extLst>
          </p:nvPr>
        </p:nvGraphicFramePr>
        <p:xfrm>
          <a:off x="1085850" y="2365771"/>
          <a:ext cx="3604903" cy="40825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6">
            <a:extLst>
              <a:ext uri="{FF2B5EF4-FFF2-40B4-BE49-F238E27FC236}">
                <a16:creationId xmlns:a16="http://schemas.microsoft.com/office/drawing/2014/main" id="{5AB208D2-4459-6945-AED2-4A30EB1F91E7}"/>
              </a:ext>
            </a:extLst>
          </p:cNvPr>
          <p:cNvGraphicFramePr>
            <a:graphicFrameLocks noGrp="1"/>
          </p:cNvGraphicFramePr>
          <p:nvPr>
            <p:ph sz="half" idx="2"/>
            <p:extLst>
              <p:ext uri="{D42A27DB-BD31-4B8C-83A1-F6EECF244321}">
                <p14:modId xmlns:p14="http://schemas.microsoft.com/office/powerpoint/2010/main" val="1936533442"/>
              </p:ext>
            </p:extLst>
          </p:nvPr>
        </p:nvGraphicFramePr>
        <p:xfrm>
          <a:off x="4810125" y="2370535"/>
          <a:ext cx="3483769" cy="25812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Content Placeholder 3">
            <a:extLst>
              <a:ext uri="{FF2B5EF4-FFF2-40B4-BE49-F238E27FC236}">
                <a16:creationId xmlns:a16="http://schemas.microsoft.com/office/drawing/2014/main" id="{57E1B98A-4882-37B6-3993-AB32D2FA79EA}"/>
              </a:ext>
            </a:extLst>
          </p:cNvPr>
          <p:cNvGraphicFramePr>
            <a:graphicFrameLocks/>
          </p:cNvGraphicFramePr>
          <p:nvPr>
            <p:extLst>
              <p:ext uri="{D42A27DB-BD31-4B8C-83A1-F6EECF244321}">
                <p14:modId xmlns:p14="http://schemas.microsoft.com/office/powerpoint/2010/main" val="469853161"/>
              </p:ext>
            </p:extLst>
          </p:nvPr>
        </p:nvGraphicFramePr>
        <p:xfrm>
          <a:off x="4810125" y="2365771"/>
          <a:ext cx="3604903" cy="408252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894416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40E1CA-2732-F24C-98F5-E8AD15E3572B}"/>
              </a:ext>
            </a:extLst>
          </p:cNvPr>
          <p:cNvSpPr>
            <a:spLocks noGrp="1"/>
          </p:cNvSpPr>
          <p:nvPr>
            <p:ph type="title"/>
          </p:nvPr>
        </p:nvSpPr>
        <p:spPr/>
        <p:txBody>
          <a:bodyPr>
            <a:normAutofit fontScale="90000"/>
          </a:bodyPr>
          <a:lstStyle/>
          <a:p>
            <a:pPr algn="l"/>
            <a:br>
              <a:rPr lang="sv-SE" sz="2400" dirty="0"/>
            </a:br>
            <a:r>
              <a:rPr lang="sv-SE" sz="2900" dirty="0" err="1"/>
              <a:t>Instrumentalisme</a:t>
            </a:r>
            <a:r>
              <a:rPr lang="sv-SE" sz="2900" dirty="0"/>
              <a:t>  </a:t>
            </a:r>
            <a:br>
              <a:rPr lang="sv-SE" sz="2900" dirty="0"/>
            </a:br>
            <a:r>
              <a:rPr lang="sv-SE" sz="2900" dirty="0" err="1"/>
              <a:t>Contested</a:t>
            </a:r>
            <a:r>
              <a:rPr lang="sv-SE" sz="2900" dirty="0"/>
              <a:t> </a:t>
            </a:r>
            <a:r>
              <a:rPr lang="sv-SE" sz="2900" dirty="0" err="1"/>
              <a:t>Masculinities</a:t>
            </a:r>
            <a:br>
              <a:rPr lang="sv-SE" sz="2400" dirty="0"/>
            </a:br>
            <a:r>
              <a:rPr lang="sv-SE" sz="2400" dirty="0"/>
              <a:t>                                                                        </a:t>
            </a:r>
          </a:p>
        </p:txBody>
      </p:sp>
      <p:sp>
        <p:nvSpPr>
          <p:cNvPr id="6" name="Content Placeholder 5">
            <a:extLst>
              <a:ext uri="{FF2B5EF4-FFF2-40B4-BE49-F238E27FC236}">
                <a16:creationId xmlns:a16="http://schemas.microsoft.com/office/drawing/2014/main" id="{AFA885B9-0EA9-D143-88F8-5F9753C07DC9}"/>
              </a:ext>
            </a:extLst>
          </p:cNvPr>
          <p:cNvSpPr>
            <a:spLocks noGrp="1"/>
          </p:cNvSpPr>
          <p:nvPr>
            <p:ph idx="1"/>
          </p:nvPr>
        </p:nvSpPr>
        <p:spPr>
          <a:xfrm>
            <a:off x="1606045" y="2384299"/>
            <a:ext cx="5937755" cy="3355730"/>
          </a:xfrm>
        </p:spPr>
        <p:txBody>
          <a:bodyPr>
            <a:noAutofit/>
          </a:bodyPr>
          <a:lstStyle/>
          <a:p>
            <a:pPr marL="0" indent="0">
              <a:buNone/>
            </a:pPr>
            <a:r>
              <a:rPr lang="sv-SE" sz="1600" dirty="0" err="1"/>
              <a:t>Styringssystemets</a:t>
            </a:r>
            <a:r>
              <a:rPr lang="sv-SE" sz="1600" dirty="0"/>
              <a:t> </a:t>
            </a:r>
            <a:r>
              <a:rPr lang="sv-SE" sz="1600" dirty="0" err="1"/>
              <a:t>instrumentalisme</a:t>
            </a:r>
            <a:r>
              <a:rPr lang="sv-SE" sz="1600" dirty="0"/>
              <a:t> </a:t>
            </a:r>
            <a:r>
              <a:rPr lang="sv-SE" sz="1600" dirty="0" err="1"/>
              <a:t>fremhever</a:t>
            </a:r>
            <a:r>
              <a:rPr lang="sv-SE" sz="1600" dirty="0"/>
              <a:t>/</a:t>
            </a:r>
            <a:r>
              <a:rPr lang="sv-SE" sz="1600" dirty="0" err="1"/>
              <a:t>skaper</a:t>
            </a:r>
            <a:r>
              <a:rPr lang="sv-SE" sz="1600" dirty="0"/>
              <a:t> en viss form for maskulinitet kalt ”</a:t>
            </a:r>
            <a:r>
              <a:rPr lang="sv-SE" sz="1600" i="1" dirty="0" err="1"/>
              <a:t>contested</a:t>
            </a:r>
            <a:r>
              <a:rPr lang="sv-SE" sz="1600" i="1" dirty="0"/>
              <a:t> </a:t>
            </a:r>
            <a:r>
              <a:rPr lang="sv-SE" sz="1600" i="1" dirty="0" err="1"/>
              <a:t>masculinities</a:t>
            </a:r>
            <a:r>
              <a:rPr lang="sv-SE" sz="1600" dirty="0"/>
              <a:t>” (</a:t>
            </a:r>
            <a:r>
              <a:rPr lang="nb-NO" sz="1600" dirty="0"/>
              <a:t>Omstridt og konkurrerende maskulinitet)</a:t>
            </a:r>
            <a:endParaRPr lang="sv-SE" sz="1600" dirty="0"/>
          </a:p>
          <a:p>
            <a:pPr marL="0" indent="0">
              <a:buNone/>
            </a:pPr>
            <a:r>
              <a:rPr lang="sv-SE" sz="1600" dirty="0" err="1"/>
              <a:t>Menn</a:t>
            </a:r>
            <a:r>
              <a:rPr lang="sv-SE" sz="1600" dirty="0"/>
              <a:t> (</a:t>
            </a:r>
            <a:r>
              <a:rPr lang="sv-SE" sz="1600" dirty="0" err="1"/>
              <a:t>ekte</a:t>
            </a:r>
            <a:r>
              <a:rPr lang="sv-SE" sz="1600" dirty="0"/>
              <a:t> </a:t>
            </a:r>
            <a:r>
              <a:rPr lang="sv-SE" sz="1600" dirty="0" err="1"/>
              <a:t>menn</a:t>
            </a:r>
            <a:r>
              <a:rPr lang="sv-SE" sz="1600" dirty="0"/>
              <a:t>)</a:t>
            </a:r>
          </a:p>
          <a:p>
            <a:r>
              <a:rPr lang="sv-SE" sz="1600" dirty="0" err="1"/>
              <a:t>Trives</a:t>
            </a:r>
            <a:r>
              <a:rPr lang="sv-SE" sz="1600" dirty="0"/>
              <a:t> i konstant </a:t>
            </a:r>
            <a:r>
              <a:rPr lang="sv-SE" sz="1600" dirty="0" err="1"/>
              <a:t>konkurranse</a:t>
            </a:r>
            <a:endParaRPr lang="sv-SE" sz="1600" dirty="0"/>
          </a:p>
          <a:p>
            <a:pPr lvl="1"/>
            <a:r>
              <a:rPr lang="sv-SE" dirty="0"/>
              <a:t>Vant </a:t>
            </a:r>
            <a:r>
              <a:rPr lang="sv-SE" dirty="0" err="1"/>
              <a:t>til</a:t>
            </a:r>
            <a:r>
              <a:rPr lang="sv-SE" dirty="0"/>
              <a:t> det</a:t>
            </a:r>
          </a:p>
          <a:p>
            <a:pPr lvl="1"/>
            <a:r>
              <a:rPr lang="sv-SE" dirty="0"/>
              <a:t>Drevet av å </a:t>
            </a:r>
            <a:r>
              <a:rPr lang="sv-SE" dirty="0" err="1"/>
              <a:t>vinne</a:t>
            </a:r>
            <a:endParaRPr lang="sv-SE" dirty="0"/>
          </a:p>
          <a:p>
            <a:pPr lvl="1"/>
            <a:r>
              <a:rPr lang="sv-SE" dirty="0"/>
              <a:t>Spiller </a:t>
            </a:r>
            <a:r>
              <a:rPr lang="sv-SE" dirty="0" err="1"/>
              <a:t>høyt</a:t>
            </a:r>
            <a:r>
              <a:rPr lang="sv-SE" dirty="0"/>
              <a:t> - for å </a:t>
            </a:r>
            <a:r>
              <a:rPr lang="sv-SE" dirty="0" err="1"/>
              <a:t>vinne</a:t>
            </a:r>
            <a:r>
              <a:rPr lang="sv-SE" dirty="0"/>
              <a:t> </a:t>
            </a:r>
            <a:r>
              <a:rPr lang="sv-SE" dirty="0" err="1"/>
              <a:t>excellence</a:t>
            </a:r>
            <a:r>
              <a:rPr lang="sv-SE" dirty="0"/>
              <a:t> - tar </a:t>
            </a:r>
            <a:r>
              <a:rPr lang="sv-SE" dirty="0" err="1"/>
              <a:t>risiko</a:t>
            </a:r>
            <a:endParaRPr lang="sv-SE" dirty="0"/>
          </a:p>
          <a:p>
            <a:r>
              <a:rPr lang="sv-SE" sz="1600" dirty="0" err="1"/>
              <a:t>Takler</a:t>
            </a:r>
            <a:r>
              <a:rPr lang="sv-SE" sz="1600" dirty="0"/>
              <a:t> et </a:t>
            </a:r>
            <a:r>
              <a:rPr lang="sv-SE" sz="1600" dirty="0" err="1"/>
              <a:t>tøft</a:t>
            </a:r>
            <a:r>
              <a:rPr lang="sv-SE" sz="1600" dirty="0"/>
              <a:t> </a:t>
            </a:r>
            <a:r>
              <a:rPr lang="sv-SE" sz="1600" dirty="0" err="1"/>
              <a:t>arbeidsmiljø</a:t>
            </a:r>
            <a:r>
              <a:rPr lang="sv-SE" sz="1600" dirty="0"/>
              <a:t> med </a:t>
            </a:r>
            <a:r>
              <a:rPr lang="sv-SE" sz="1600" dirty="0" err="1"/>
              <a:t>mange</a:t>
            </a:r>
            <a:r>
              <a:rPr lang="sv-SE" sz="1600" dirty="0"/>
              <a:t> </a:t>
            </a:r>
            <a:r>
              <a:rPr lang="sv-SE" sz="1600" dirty="0" err="1"/>
              <a:t>nei</a:t>
            </a:r>
            <a:r>
              <a:rPr lang="sv-SE" sz="1600" dirty="0"/>
              <a:t> </a:t>
            </a:r>
            <a:r>
              <a:rPr lang="sv-SE" sz="1600" dirty="0" err="1"/>
              <a:t>og</a:t>
            </a:r>
            <a:r>
              <a:rPr lang="sv-SE" sz="1600" dirty="0"/>
              <a:t> intern </a:t>
            </a:r>
            <a:r>
              <a:rPr lang="sv-SE" sz="1600" dirty="0" err="1"/>
              <a:t>konkurranse</a:t>
            </a:r>
            <a:endParaRPr lang="sv-SE" sz="1600" dirty="0"/>
          </a:p>
          <a:p>
            <a:r>
              <a:rPr lang="sv-SE" sz="1600" dirty="0"/>
              <a:t>Har ingen </a:t>
            </a:r>
            <a:r>
              <a:rPr lang="sv-SE" sz="1600" dirty="0" err="1"/>
              <a:t>omsorgsforpliktelser</a:t>
            </a:r>
            <a:endParaRPr lang="sv-SE" sz="1600" dirty="0"/>
          </a:p>
          <a:p>
            <a:r>
              <a:rPr lang="sv-SE" sz="1600" dirty="0"/>
              <a:t>Kan </a:t>
            </a:r>
            <a:r>
              <a:rPr lang="sv-SE" sz="1600" dirty="0" err="1"/>
              <a:t>fokusere</a:t>
            </a:r>
            <a:r>
              <a:rPr lang="sv-SE" sz="1600" dirty="0"/>
              <a:t> </a:t>
            </a:r>
            <a:r>
              <a:rPr lang="sv-SE" sz="1600" dirty="0" err="1"/>
              <a:t>innenfor</a:t>
            </a:r>
            <a:r>
              <a:rPr lang="sv-SE" sz="1600" dirty="0"/>
              <a:t> et </a:t>
            </a:r>
            <a:r>
              <a:rPr lang="sv-SE" sz="1600" dirty="0" err="1"/>
              <a:t>snevert</a:t>
            </a:r>
            <a:r>
              <a:rPr lang="sv-SE" sz="1600" dirty="0"/>
              <a:t> område </a:t>
            </a:r>
            <a:r>
              <a:rPr lang="sv-SE" sz="1600" dirty="0" err="1"/>
              <a:t>uten</a:t>
            </a:r>
            <a:r>
              <a:rPr lang="sv-SE" sz="1600" dirty="0"/>
              <a:t> å </a:t>
            </a:r>
            <a:r>
              <a:rPr lang="sv-SE" sz="1600" dirty="0" err="1"/>
              <a:t>kjede</a:t>
            </a:r>
            <a:r>
              <a:rPr lang="sv-SE" sz="1600" dirty="0"/>
              <a:t> seg eller bry seg om </a:t>
            </a:r>
            <a:r>
              <a:rPr lang="sv-SE" sz="1600" dirty="0" err="1"/>
              <a:t>samfunnsnytten</a:t>
            </a:r>
            <a:endParaRPr lang="sv-SE" sz="1600" dirty="0"/>
          </a:p>
        </p:txBody>
      </p:sp>
      <p:sp>
        <p:nvSpPr>
          <p:cNvPr id="7" name="Right Arrow 6">
            <a:extLst>
              <a:ext uri="{FF2B5EF4-FFF2-40B4-BE49-F238E27FC236}">
                <a16:creationId xmlns:a16="http://schemas.microsoft.com/office/drawing/2014/main" id="{10CCF4EB-6552-6544-89F6-5D3E03D3A43F}"/>
              </a:ext>
            </a:extLst>
          </p:cNvPr>
          <p:cNvSpPr/>
          <p:nvPr/>
        </p:nvSpPr>
        <p:spPr>
          <a:xfrm>
            <a:off x="5571990" y="1195578"/>
            <a:ext cx="733806" cy="3634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0"/>
          </a:p>
        </p:txBody>
      </p:sp>
    </p:spTree>
    <p:extLst>
      <p:ext uri="{BB962C8B-B14F-4D97-AF65-F5344CB8AC3E}">
        <p14:creationId xmlns:p14="http://schemas.microsoft.com/office/powerpoint/2010/main" val="245344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7B7766-1A60-904C-8A16-32A711292D6B}"/>
              </a:ext>
            </a:extLst>
          </p:cNvPr>
          <p:cNvSpPr>
            <a:spLocks noGrp="1"/>
          </p:cNvSpPr>
          <p:nvPr>
            <p:ph type="title"/>
          </p:nvPr>
        </p:nvSpPr>
        <p:spPr/>
        <p:txBody>
          <a:bodyPr>
            <a:noAutofit/>
          </a:bodyPr>
          <a:lstStyle/>
          <a:p>
            <a:r>
              <a:rPr lang="sv-SE" dirty="0"/>
              <a:t>Samme </a:t>
            </a:r>
            <a:r>
              <a:rPr lang="sv-SE" dirty="0" err="1"/>
              <a:t>styring</a:t>
            </a:r>
            <a:r>
              <a:rPr lang="sv-SE" dirty="0"/>
              <a:t>/kultur får </a:t>
            </a:r>
            <a:r>
              <a:rPr lang="sv-SE" dirty="0" err="1"/>
              <a:t>ulike</a:t>
            </a:r>
            <a:r>
              <a:rPr lang="sv-SE" dirty="0"/>
              <a:t> konsekvenser for </a:t>
            </a:r>
            <a:r>
              <a:rPr lang="sv-SE" dirty="0" err="1"/>
              <a:t>kvinner</a:t>
            </a:r>
            <a:r>
              <a:rPr lang="sv-SE" dirty="0"/>
              <a:t> </a:t>
            </a:r>
            <a:r>
              <a:rPr lang="sv-SE" dirty="0" err="1"/>
              <a:t>og</a:t>
            </a:r>
            <a:r>
              <a:rPr lang="sv-SE" dirty="0"/>
              <a:t> </a:t>
            </a:r>
            <a:r>
              <a:rPr lang="sv-SE" dirty="0" err="1"/>
              <a:t>menn</a:t>
            </a:r>
            <a:endParaRPr lang="sv-SE" dirty="0"/>
          </a:p>
        </p:txBody>
      </p:sp>
      <p:graphicFrame>
        <p:nvGraphicFramePr>
          <p:cNvPr id="4" name="Content Placeholder 3">
            <a:extLst>
              <a:ext uri="{FF2B5EF4-FFF2-40B4-BE49-F238E27FC236}">
                <a16:creationId xmlns:a16="http://schemas.microsoft.com/office/drawing/2014/main" id="{AFDD2737-C9C9-3A4B-9651-5B0C48BEBCC0}"/>
              </a:ext>
            </a:extLst>
          </p:cNvPr>
          <p:cNvGraphicFramePr>
            <a:graphicFrameLocks noGrp="1"/>
          </p:cNvGraphicFramePr>
          <p:nvPr>
            <p:ph sz="half" idx="1"/>
            <p:extLst>
              <p:ext uri="{D42A27DB-BD31-4B8C-83A1-F6EECF244321}">
                <p14:modId xmlns:p14="http://schemas.microsoft.com/office/powerpoint/2010/main" val="358608124"/>
              </p:ext>
            </p:extLst>
          </p:nvPr>
        </p:nvGraphicFramePr>
        <p:xfrm>
          <a:off x="1085850" y="2365771"/>
          <a:ext cx="3483769" cy="4189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6">
            <a:extLst>
              <a:ext uri="{FF2B5EF4-FFF2-40B4-BE49-F238E27FC236}">
                <a16:creationId xmlns:a16="http://schemas.microsoft.com/office/drawing/2014/main" id="{5AB208D2-4459-6945-AED2-4A30EB1F91E7}"/>
              </a:ext>
            </a:extLst>
          </p:cNvPr>
          <p:cNvGraphicFramePr>
            <a:graphicFrameLocks noGrp="1"/>
          </p:cNvGraphicFramePr>
          <p:nvPr>
            <p:ph sz="half" idx="2"/>
            <p:extLst>
              <p:ext uri="{D42A27DB-BD31-4B8C-83A1-F6EECF244321}">
                <p14:modId xmlns:p14="http://schemas.microsoft.com/office/powerpoint/2010/main" val="2270598354"/>
              </p:ext>
            </p:extLst>
          </p:nvPr>
        </p:nvGraphicFramePr>
        <p:xfrm>
          <a:off x="4810125" y="2370535"/>
          <a:ext cx="3483769" cy="25812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Content Placeholder 3">
            <a:extLst>
              <a:ext uri="{FF2B5EF4-FFF2-40B4-BE49-F238E27FC236}">
                <a16:creationId xmlns:a16="http://schemas.microsoft.com/office/drawing/2014/main" id="{C8580A0B-AE5D-C34D-9B56-0551D79ACF1A}"/>
              </a:ext>
            </a:extLst>
          </p:cNvPr>
          <p:cNvGraphicFramePr>
            <a:graphicFrameLocks/>
          </p:cNvGraphicFramePr>
          <p:nvPr>
            <p:extLst>
              <p:ext uri="{D42A27DB-BD31-4B8C-83A1-F6EECF244321}">
                <p14:modId xmlns:p14="http://schemas.microsoft.com/office/powerpoint/2010/main" val="873210830"/>
              </p:ext>
            </p:extLst>
          </p:nvPr>
        </p:nvGraphicFramePr>
        <p:xfrm>
          <a:off x="5050631" y="2413274"/>
          <a:ext cx="3483769" cy="418940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336068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8A5F10-7AD4-3542-C708-CC813E214C6C}"/>
              </a:ext>
            </a:extLst>
          </p:cNvPr>
          <p:cNvSpPr>
            <a:spLocks noGrp="1"/>
          </p:cNvSpPr>
          <p:nvPr>
            <p:ph type="title"/>
          </p:nvPr>
        </p:nvSpPr>
        <p:spPr/>
        <p:txBody>
          <a:bodyPr>
            <a:noAutofit/>
          </a:bodyPr>
          <a:lstStyle/>
          <a:p>
            <a:r>
              <a:rPr lang="en-GB" b="0" i="0" u="none" strike="noStrike" dirty="0" err="1">
                <a:solidFill>
                  <a:srgbClr val="212121"/>
                </a:solidFill>
                <a:effectLst/>
                <a:latin typeface="Calibri" panose="020F0502020204030204" pitchFamily="34" charset="0"/>
              </a:rPr>
              <a:t>Hvorfor</a:t>
            </a:r>
            <a:r>
              <a:rPr lang="en-GB" b="0" i="0" u="none" strike="noStrike" dirty="0">
                <a:solidFill>
                  <a:srgbClr val="212121"/>
                </a:solidFill>
                <a:effectLst/>
                <a:latin typeface="Calibri" panose="020F0502020204030204" pitchFamily="34" charset="0"/>
              </a:rPr>
              <a:t> er det </a:t>
            </a:r>
            <a:r>
              <a:rPr lang="en-GB" b="0" i="0" u="none" strike="noStrike" dirty="0" err="1">
                <a:solidFill>
                  <a:srgbClr val="212121"/>
                </a:solidFill>
                <a:effectLst/>
                <a:latin typeface="Calibri" panose="020F0502020204030204" pitchFamily="34" charset="0"/>
              </a:rPr>
              <a:t>viktig</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å</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forske</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og</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snakke</a:t>
            </a:r>
            <a:r>
              <a:rPr lang="en-GB" b="0" i="0" u="none" strike="noStrike" dirty="0">
                <a:solidFill>
                  <a:srgbClr val="212121"/>
                </a:solidFill>
                <a:effectLst/>
                <a:latin typeface="Calibri" panose="020F0502020204030204" pitchFamily="34" charset="0"/>
              </a:rPr>
              <a:t> om </a:t>
            </a:r>
            <a:r>
              <a:rPr lang="en-GB" b="0" i="0" u="none" strike="noStrike" dirty="0" err="1">
                <a:solidFill>
                  <a:srgbClr val="212121"/>
                </a:solidFill>
                <a:effectLst/>
                <a:latin typeface="Calibri" panose="020F0502020204030204" pitchFamily="34" charset="0"/>
              </a:rPr>
              <a:t>menn</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og</a:t>
            </a:r>
            <a:r>
              <a:rPr lang="en-GB" b="0" i="0" u="none" strike="noStrike" dirty="0">
                <a:solidFill>
                  <a:srgbClr val="212121"/>
                </a:solidFill>
                <a:effectLst/>
                <a:latin typeface="Calibri" panose="020F0502020204030204" pitchFamily="34" charset="0"/>
              </a:rPr>
              <a:t> </a:t>
            </a:r>
            <a:r>
              <a:rPr lang="en-GB" b="0" i="0" u="none" strike="noStrike" dirty="0" err="1">
                <a:solidFill>
                  <a:srgbClr val="212121"/>
                </a:solidFill>
                <a:effectLst/>
                <a:latin typeface="Calibri" panose="020F0502020204030204" pitchFamily="34" charset="0"/>
              </a:rPr>
              <a:t>maskulinitet</a:t>
            </a:r>
            <a:r>
              <a:rPr lang="en-GB" b="0" i="0" u="none" strike="noStrike" dirty="0">
                <a:solidFill>
                  <a:srgbClr val="212121"/>
                </a:solidFill>
                <a:effectLst/>
                <a:latin typeface="Calibri" panose="020F0502020204030204" pitchFamily="34" charset="0"/>
              </a:rPr>
              <a:t>?</a:t>
            </a:r>
            <a:endParaRPr lang="en-SE" dirty="0"/>
          </a:p>
        </p:txBody>
      </p:sp>
      <p:sp>
        <p:nvSpPr>
          <p:cNvPr id="5" name="Text Placeholder 4">
            <a:extLst>
              <a:ext uri="{FF2B5EF4-FFF2-40B4-BE49-F238E27FC236}">
                <a16:creationId xmlns:a16="http://schemas.microsoft.com/office/drawing/2014/main" id="{FAC91608-93FD-1D84-258C-1D52D4C29585}"/>
              </a:ext>
            </a:extLst>
          </p:cNvPr>
          <p:cNvSpPr>
            <a:spLocks noGrp="1"/>
          </p:cNvSpPr>
          <p:nvPr>
            <p:ph sz="quarter" idx="13"/>
          </p:nvPr>
        </p:nvSpPr>
        <p:spPr/>
        <p:txBody>
          <a:bodyPr>
            <a:noAutofit/>
          </a:bodyPr>
          <a:lstStyle/>
          <a:p>
            <a:pPr algn="l">
              <a:buFont typeface="Arial" panose="020B0604020202020204" pitchFamily="34" charset="0"/>
              <a:buChar char="•"/>
            </a:pPr>
            <a:r>
              <a:rPr lang="en-GB" sz="2200" b="0" i="0" u="none" strike="noStrike" dirty="0">
                <a:solidFill>
                  <a:srgbClr val="212121"/>
                </a:solidFill>
                <a:effectLst/>
                <a:latin typeface="Calibri" panose="020F0502020204030204" pitchFamily="34" charset="0"/>
              </a:rPr>
              <a:t>Om </a:t>
            </a:r>
            <a:r>
              <a:rPr lang="en-GB" sz="2200" b="0" i="0" u="none" strike="noStrike" dirty="0" err="1">
                <a:solidFill>
                  <a:srgbClr val="212121"/>
                </a:solidFill>
                <a:effectLst/>
                <a:latin typeface="Calibri" panose="020F0502020204030204" pitchFamily="34" charset="0"/>
              </a:rPr>
              <a:t>ikke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menn</a:t>
            </a:r>
            <a:r>
              <a:rPr lang="en-GB" sz="2200" b="0" i="0" u="none" strike="noStrike" dirty="0">
                <a:solidFill>
                  <a:srgbClr val="212121"/>
                </a:solidFill>
                <a:effectLst/>
                <a:latin typeface="Calibri" panose="020F0502020204030204" pitchFamily="34" charset="0"/>
              </a:rPr>
              <a:t> er </a:t>
            </a:r>
            <a:r>
              <a:rPr lang="en-GB" sz="2200" b="0" i="0" u="none" strike="noStrike" dirty="0" err="1">
                <a:solidFill>
                  <a:srgbClr val="212121"/>
                </a:solidFill>
                <a:effectLst/>
                <a:latin typeface="Calibri" panose="020F0502020204030204" pitchFamily="34" charset="0"/>
              </a:rPr>
              <a:t>engasjerte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i</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likestillingsarbeidet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kommer</a:t>
            </a:r>
            <a:r>
              <a:rPr lang="en-GB" sz="2200" b="0" i="0" u="none" strike="noStrike" dirty="0">
                <a:solidFill>
                  <a:srgbClr val="212121"/>
                </a:solidFill>
                <a:effectLst/>
                <a:latin typeface="Calibri" panose="020F0502020204030204" pitchFamily="34" charset="0"/>
              </a:rPr>
              <a:t> vi </a:t>
            </a:r>
            <a:r>
              <a:rPr lang="en-GB" sz="2200" b="0" i="0" u="none" strike="noStrike" dirty="0" err="1">
                <a:solidFill>
                  <a:srgbClr val="212121"/>
                </a:solidFill>
                <a:effectLst/>
                <a:latin typeface="Calibri" panose="020F0502020204030204" pitchFamily="34" charset="0"/>
              </a:rPr>
              <a:t>ingen</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vei</a:t>
            </a:r>
            <a:endParaRPr lang="en-GB" sz="2200" b="0" i="0" u="none" strike="noStrike" dirty="0">
              <a:solidFill>
                <a:srgbClr val="212121"/>
              </a:solidFill>
              <a:effectLst/>
              <a:latin typeface="Calibri" panose="020F0502020204030204" pitchFamily="34" charset="0"/>
            </a:endParaRPr>
          </a:p>
          <a:p>
            <a:pPr algn="l">
              <a:buFont typeface="Arial" panose="020B0604020202020204" pitchFamily="34" charset="0"/>
              <a:buChar char="•"/>
            </a:pPr>
            <a:r>
              <a:rPr lang="en-GB" sz="2200" b="0" i="0" u="none" strike="noStrike" dirty="0" err="1">
                <a:solidFill>
                  <a:srgbClr val="212121"/>
                </a:solidFill>
                <a:effectLst/>
                <a:latin typeface="Calibri" panose="020F0502020204030204" pitchFamily="34" charset="0"/>
              </a:rPr>
              <a:t>Menn</a:t>
            </a:r>
            <a:r>
              <a:rPr lang="en-GB" sz="2200" b="0" i="0" u="none" strike="noStrike" dirty="0">
                <a:solidFill>
                  <a:srgbClr val="212121"/>
                </a:solidFill>
                <a:effectLst/>
                <a:latin typeface="Calibri" panose="020F0502020204030204" pitchFamily="34" charset="0"/>
              </a:rPr>
              <a:t> (mange men) </a:t>
            </a:r>
            <a:r>
              <a:rPr lang="en-GB" sz="2200" b="0" i="0" u="none" strike="noStrike" dirty="0" err="1">
                <a:solidFill>
                  <a:srgbClr val="212121"/>
                </a:solidFill>
                <a:effectLst/>
                <a:latin typeface="Calibri" panose="020F0502020204030204" pitchFamily="34" charset="0"/>
              </a:rPr>
              <a:t>blir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engasjerte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først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når</a:t>
            </a:r>
            <a:r>
              <a:rPr lang="en-GB" sz="2200" b="0" i="0" u="none" strike="noStrike" dirty="0">
                <a:solidFill>
                  <a:srgbClr val="212121"/>
                </a:solidFill>
                <a:effectLst/>
                <a:latin typeface="Calibri" panose="020F0502020204030204" pitchFamily="34" charset="0"/>
              </a:rPr>
              <a:t> de ser at de er </a:t>
            </a:r>
            <a:r>
              <a:rPr lang="en-GB" sz="2200" b="0" i="0" u="none" strike="noStrike" dirty="0" err="1">
                <a:solidFill>
                  <a:srgbClr val="212121"/>
                </a:solidFill>
                <a:effectLst/>
                <a:latin typeface="Calibri" panose="020F0502020204030204" pitchFamily="34" charset="0"/>
              </a:rPr>
              <a:t>en</a:t>
            </a:r>
            <a:r>
              <a:rPr lang="en-GB" sz="2200" b="0" i="0" u="none" strike="noStrike" dirty="0">
                <a:solidFill>
                  <a:srgbClr val="212121"/>
                </a:solidFill>
                <a:effectLst/>
                <a:latin typeface="Calibri" panose="020F0502020204030204" pitchFamily="34" charset="0"/>
              </a:rPr>
              <a:t> del </a:t>
            </a:r>
            <a:r>
              <a:rPr lang="en-GB" sz="2200" b="0" i="0" u="none" strike="noStrike" dirty="0" err="1">
                <a:solidFill>
                  <a:srgbClr val="212121"/>
                </a:solidFill>
                <a:effectLst/>
                <a:latin typeface="Calibri" panose="020F0502020204030204" pitchFamily="34" charset="0"/>
              </a:rPr>
              <a:t>av</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ulikestillingen</a:t>
            </a:r>
            <a:r>
              <a:rPr lang="en-GB" sz="2200" b="0" i="0" u="none" strike="noStrike" dirty="0">
                <a:solidFill>
                  <a:srgbClr val="212121"/>
                </a:solidFill>
                <a:effectLst/>
                <a:latin typeface="Calibri" panose="020F0502020204030204" pitchFamily="34" charset="0"/>
              </a:rPr>
              <a:t> – </a:t>
            </a:r>
            <a:r>
              <a:rPr lang="en-GB" sz="2200" b="0" i="0" u="none" strike="noStrike" dirty="0" err="1">
                <a:solidFill>
                  <a:srgbClr val="212121"/>
                </a:solidFill>
                <a:effectLst/>
                <a:latin typeface="Calibri" panose="020F0502020204030204" pitchFamily="34" charset="0"/>
              </a:rPr>
              <a:t>og</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kan</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gjøre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noe</a:t>
            </a:r>
            <a:r>
              <a:rPr lang="en-GB" sz="2200" b="0" i="0" u="none" strike="noStrike" dirty="0">
                <a:solidFill>
                  <a:srgbClr val="212121"/>
                </a:solidFill>
                <a:effectLst/>
                <a:latin typeface="Calibri" panose="020F0502020204030204" pitchFamily="34" charset="0"/>
              </a:rPr>
              <a:t> med det</a:t>
            </a:r>
          </a:p>
          <a:p>
            <a:pPr algn="l">
              <a:buFont typeface="Arial" panose="020B0604020202020204" pitchFamily="34" charset="0"/>
              <a:buChar char="•"/>
            </a:pPr>
            <a:r>
              <a:rPr lang="en-GB" sz="2200" b="0" i="0" u="none" strike="noStrike" dirty="0">
                <a:solidFill>
                  <a:srgbClr val="212121"/>
                </a:solidFill>
                <a:effectLst/>
                <a:latin typeface="Calibri" panose="020F0502020204030204" pitchFamily="34" charset="0"/>
              </a:rPr>
              <a:t>Det </a:t>
            </a:r>
            <a:r>
              <a:rPr lang="en-GB" sz="2200" b="0" i="0" u="none" strike="noStrike" dirty="0" err="1">
                <a:solidFill>
                  <a:srgbClr val="212121"/>
                </a:solidFill>
                <a:effectLst/>
                <a:latin typeface="Calibri" panose="020F0502020204030204" pitchFamily="34" charset="0"/>
              </a:rPr>
              <a:t>har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lenge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vært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stille</a:t>
            </a:r>
            <a:r>
              <a:rPr lang="en-GB" sz="2200" b="0" i="0" u="none" strike="noStrike" dirty="0">
                <a:solidFill>
                  <a:srgbClr val="212121"/>
                </a:solidFill>
                <a:effectLst/>
                <a:latin typeface="Calibri" panose="020F0502020204030204" pitchFamily="34" charset="0"/>
              </a:rPr>
              <a:t> om </a:t>
            </a:r>
            <a:r>
              <a:rPr lang="en-GB" sz="2200" b="0" i="0" u="none" strike="noStrike" dirty="0" err="1">
                <a:solidFill>
                  <a:srgbClr val="212121"/>
                </a:solidFill>
                <a:effectLst/>
                <a:latin typeface="Calibri" panose="020F0502020204030204" pitchFamily="34" charset="0"/>
              </a:rPr>
              <a:t>temaet</a:t>
            </a:r>
            <a:r>
              <a:rPr lang="en-GB" sz="2200" b="0" i="0" u="none" strike="noStrike" dirty="0">
                <a:solidFill>
                  <a:srgbClr val="212121"/>
                </a:solidFill>
                <a:effectLst/>
                <a:latin typeface="Calibri" panose="020F0502020204030204" pitchFamily="34" charset="0"/>
              </a:rPr>
              <a:t> – </a:t>
            </a:r>
            <a:r>
              <a:rPr lang="en-GB" sz="2200" b="0" i="0" u="none" strike="noStrike" dirty="0" err="1">
                <a:solidFill>
                  <a:srgbClr val="212121"/>
                </a:solidFill>
                <a:effectLst/>
                <a:latin typeface="Calibri" panose="020F0502020204030204" pitchFamily="34" charset="0"/>
              </a:rPr>
              <a:t>likestilling</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har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handlet</a:t>
            </a:r>
            <a:r>
              <a:rPr lang="en-GB" sz="2200" b="0" i="0" u="none" strike="noStrike" dirty="0">
                <a:solidFill>
                  <a:srgbClr val="212121"/>
                </a:solidFill>
                <a:effectLst/>
                <a:latin typeface="Calibri" panose="020F0502020204030204" pitchFamily="34" charset="0"/>
              </a:rPr>
              <a:t> om </a:t>
            </a:r>
            <a:r>
              <a:rPr lang="en-GB" sz="2200" b="0" i="0" u="none" strike="noStrike" dirty="0" err="1">
                <a:solidFill>
                  <a:srgbClr val="212121"/>
                </a:solidFill>
                <a:effectLst/>
                <a:latin typeface="Calibri" panose="020F0502020204030204" pitchFamily="34" charset="0"/>
              </a:rPr>
              <a:t>kvinner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Nå</a:t>
            </a:r>
            <a:r>
              <a:rPr lang="en-GB" sz="2200" b="0" i="0" u="none" strike="noStrike" dirty="0">
                <a:solidFill>
                  <a:srgbClr val="212121"/>
                </a:solidFill>
                <a:effectLst/>
                <a:latin typeface="Calibri" panose="020F0502020204030204" pitchFamily="34" charset="0"/>
              </a:rPr>
              <a:t> er </a:t>
            </a:r>
            <a:r>
              <a:rPr lang="en-GB" sz="2200" b="0" i="0" u="none" strike="noStrike" dirty="0" err="1">
                <a:solidFill>
                  <a:srgbClr val="212121"/>
                </a:solidFill>
                <a:effectLst/>
                <a:latin typeface="Calibri" panose="020F0502020204030204" pitchFamily="34" charset="0"/>
              </a:rPr>
              <a:t>situasjonen</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endret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både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internasjonalt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og</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i</a:t>
            </a:r>
            <a:r>
              <a:rPr lang="en-GB" sz="2200" b="0" i="0" u="none" strike="noStrike" dirty="0">
                <a:solidFill>
                  <a:srgbClr val="212121"/>
                </a:solidFill>
                <a:effectLst/>
                <a:latin typeface="Calibri" panose="020F0502020204030204" pitchFamily="34" charset="0"/>
              </a:rPr>
              <a:t> Norden – </a:t>
            </a:r>
            <a:r>
              <a:rPr lang="en-GB" sz="2200" b="0" i="0" u="none" strike="noStrike" dirty="0" err="1">
                <a:solidFill>
                  <a:srgbClr val="212121"/>
                </a:solidFill>
                <a:effectLst/>
                <a:latin typeface="Calibri" panose="020F0502020204030204" pitchFamily="34" charset="0"/>
              </a:rPr>
              <a:t>dette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har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blitt</a:t>
            </a:r>
            <a:r>
              <a:rPr lang="en-GB" sz="2200" b="0" i="0" u="none" strike="noStrike" dirty="0">
                <a:solidFill>
                  <a:srgbClr val="212121"/>
                </a:solidFill>
                <a:effectLst/>
                <a:latin typeface="Calibri" panose="020F0502020204030204" pitchFamily="34" charset="0"/>
              </a:rPr>
              <a:t> et </a:t>
            </a:r>
            <a:r>
              <a:rPr lang="en-GB" sz="2200" b="0" i="0" u="none" strike="noStrike" dirty="0" err="1">
                <a:solidFill>
                  <a:srgbClr val="212121"/>
                </a:solidFill>
                <a:effectLst/>
                <a:latin typeface="Calibri" panose="020F0502020204030204" pitchFamily="34" charset="0"/>
              </a:rPr>
              <a:t>konfliktområde</a:t>
            </a:r>
            <a:r>
              <a:rPr lang="en-GB" sz="2200" b="0" i="0" u="none" strike="noStrike" dirty="0">
                <a:solidFill>
                  <a:srgbClr val="212121"/>
                </a:solidFill>
                <a:effectLst/>
                <a:latin typeface="Calibri" panose="020F0502020204030204" pitchFamily="34" charset="0"/>
              </a:rPr>
              <a:t> </a:t>
            </a:r>
          </a:p>
          <a:p>
            <a:pPr algn="l">
              <a:buFont typeface="Arial" panose="020B0604020202020204" pitchFamily="34" charset="0"/>
              <a:buChar char="•"/>
            </a:pPr>
            <a:r>
              <a:rPr lang="en-GB" sz="2200" b="0" i="0" u="none" strike="noStrike" dirty="0">
                <a:solidFill>
                  <a:srgbClr val="212121"/>
                </a:solidFill>
                <a:effectLst/>
                <a:latin typeface="Calibri" panose="020F0502020204030204" pitchFamily="34" charset="0"/>
              </a:rPr>
              <a:t>Vi </a:t>
            </a:r>
            <a:r>
              <a:rPr lang="en-GB" sz="2200" b="0" i="0" u="none" strike="noStrike" dirty="0" err="1">
                <a:solidFill>
                  <a:srgbClr val="212121"/>
                </a:solidFill>
                <a:effectLst/>
                <a:latin typeface="Calibri" panose="020F0502020204030204" pitchFamily="34" charset="0"/>
              </a:rPr>
              <a:t>må</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tydeliggjøre</a:t>
            </a:r>
            <a:r>
              <a:rPr lang="en-GB" sz="2200" b="0" i="0" u="none" strike="noStrike" dirty="0">
                <a:solidFill>
                  <a:srgbClr val="212121"/>
                </a:solidFill>
                <a:effectLst/>
                <a:latin typeface="Calibri" panose="020F0502020204030204" pitchFamily="34" charset="0"/>
              </a:rPr>
              <a:t> et </a:t>
            </a:r>
            <a:r>
              <a:rPr lang="en-GB" sz="2200" b="0" i="0" u="none" strike="noStrike" dirty="0" err="1">
                <a:solidFill>
                  <a:srgbClr val="212121"/>
                </a:solidFill>
                <a:effectLst/>
                <a:latin typeface="Calibri" panose="020F0502020204030204" pitchFamily="34" charset="0"/>
              </a:rPr>
              <a:t>alternativ</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til</a:t>
            </a:r>
            <a:r>
              <a:rPr lang="en-GB" sz="2200" b="0" i="0" u="none" strike="noStrike" dirty="0">
                <a:solidFill>
                  <a:srgbClr val="212121"/>
                </a:solidFill>
                <a:effectLst/>
                <a:latin typeface="Calibri" panose="020F0502020204030204" pitchFamily="34" charset="0"/>
              </a:rPr>
              <a:t> det </a:t>
            </a:r>
            <a:r>
              <a:rPr lang="en-GB" sz="2200" b="0" i="0" u="none" strike="noStrike" dirty="0" err="1">
                <a:solidFill>
                  <a:srgbClr val="212121"/>
                </a:solidFill>
                <a:effectLst/>
                <a:latin typeface="Calibri" panose="020F0502020204030204" pitchFamily="34" charset="0"/>
              </a:rPr>
              <a:t>stadig</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mer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aksepterte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bildet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av</a:t>
            </a:r>
            <a:r>
              <a:rPr lang="en-GB" sz="2200" b="0" i="0" u="none" strike="noStrike" dirty="0">
                <a:solidFill>
                  <a:srgbClr val="212121"/>
                </a:solidFill>
                <a:effectLst/>
                <a:latin typeface="Calibri" panose="020F0502020204030204" pitchFamily="34" charset="0"/>
              </a:rPr>
              <a:t> at </a:t>
            </a:r>
            <a:r>
              <a:rPr lang="en-GB" sz="2200" b="0" i="0" u="none" strike="noStrike" dirty="0" err="1">
                <a:solidFill>
                  <a:srgbClr val="212121"/>
                </a:solidFill>
                <a:effectLst/>
                <a:latin typeface="Calibri" panose="020F0502020204030204" pitchFamily="34" charset="0"/>
              </a:rPr>
              <a:t>menn</a:t>
            </a:r>
            <a:r>
              <a:rPr lang="en-GB" sz="2200" b="0" i="0" u="none" strike="noStrike" dirty="0">
                <a:solidFill>
                  <a:srgbClr val="212121"/>
                </a:solidFill>
                <a:effectLst/>
                <a:latin typeface="Calibri" panose="020F0502020204030204" pitchFamily="34" charset="0"/>
              </a:rPr>
              <a:t> taper </a:t>
            </a:r>
            <a:r>
              <a:rPr lang="en-GB" sz="2200" b="0" i="0" u="none" strike="noStrike" dirty="0" err="1">
                <a:solidFill>
                  <a:srgbClr val="212121"/>
                </a:solidFill>
                <a:effectLst/>
                <a:latin typeface="Calibri" panose="020F0502020204030204" pitchFamily="34" charset="0"/>
              </a:rPr>
              <a:t>på</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likestilling</a:t>
            </a:r>
            <a:r>
              <a:rPr lang="en-GB" sz="2200" b="0" i="0" u="none" strike="noStrike" dirty="0">
                <a:solidFill>
                  <a:srgbClr val="212121"/>
                </a:solidFill>
                <a:effectLst/>
                <a:latin typeface="Calibri" panose="020F0502020204030204" pitchFamily="34" charset="0"/>
              </a:rPr>
              <a:t>, at </a:t>
            </a:r>
            <a:r>
              <a:rPr lang="en-GB" sz="2200" b="0" i="0" u="none" strike="noStrike" dirty="0" err="1">
                <a:solidFill>
                  <a:srgbClr val="212121"/>
                </a:solidFill>
                <a:effectLst/>
                <a:latin typeface="Calibri" panose="020F0502020204030204" pitchFamily="34" charset="0"/>
              </a:rPr>
              <a:t>likestillingen</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har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gått</a:t>
            </a:r>
            <a:r>
              <a:rPr lang="en-GB" sz="2200" b="0" i="0" u="none" strike="noStrike" dirty="0">
                <a:solidFill>
                  <a:srgbClr val="212121"/>
                </a:solidFill>
                <a:effectLst/>
                <a:latin typeface="Calibri" panose="020F0502020204030204" pitchFamily="34" charset="0"/>
              </a:rPr>
              <a:t> for </a:t>
            </a:r>
            <a:r>
              <a:rPr lang="en-GB" sz="2200" b="0" i="0" u="none" strike="noStrike" dirty="0" err="1">
                <a:solidFill>
                  <a:srgbClr val="212121"/>
                </a:solidFill>
                <a:effectLst/>
                <a:latin typeface="Calibri" panose="020F0502020204030204" pitchFamily="34" charset="0"/>
              </a:rPr>
              <a:t>langt</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og</a:t>
            </a:r>
            <a:r>
              <a:rPr lang="en-GB" sz="2200" b="0" i="0" u="none" strike="noStrike" dirty="0">
                <a:solidFill>
                  <a:srgbClr val="212121"/>
                </a:solidFill>
                <a:effectLst/>
                <a:latin typeface="Calibri" panose="020F0502020204030204" pitchFamily="34" charset="0"/>
              </a:rPr>
              <a:t> at </a:t>
            </a:r>
            <a:r>
              <a:rPr lang="en-GB" sz="2200" b="0" i="0" u="none" strike="noStrike" dirty="0" err="1">
                <a:solidFill>
                  <a:srgbClr val="212121"/>
                </a:solidFill>
                <a:effectLst/>
                <a:latin typeface="Calibri" panose="020F0502020204030204" pitchFamily="34" charset="0"/>
              </a:rPr>
              <a:t>menns</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problemer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skyldes</a:t>
            </a:r>
            <a:r>
              <a:rPr lang="en-GB" sz="2200" b="0" i="0" u="none" strike="noStrike" dirty="0">
                <a:solidFill>
                  <a:srgbClr val="212121"/>
                </a:solidFill>
                <a:effectLst/>
                <a:latin typeface="Calibri" panose="020F0502020204030204" pitchFamily="34" charset="0"/>
              </a:rPr>
              <a:t> at de </a:t>
            </a:r>
            <a:r>
              <a:rPr lang="en-GB" sz="2200" b="0" i="0" u="none" strike="noStrike" dirty="0" err="1">
                <a:solidFill>
                  <a:srgbClr val="212121"/>
                </a:solidFill>
                <a:effectLst/>
                <a:latin typeface="Calibri" panose="020F0502020204030204" pitchFamily="34" charset="0"/>
              </a:rPr>
              <a:t>ikke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lenger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får</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være</a:t>
            </a:r>
            <a:r>
              <a:rPr lang="en-GB" sz="2200" b="0" i="0" u="none" strike="noStrike" dirty="0">
                <a:solidFill>
                  <a:srgbClr val="212121"/>
                </a:solidFill>
                <a:effectLst/>
                <a:latin typeface="Calibri" panose="020F0502020204030204" pitchFamily="34" charset="0"/>
              </a:rPr>
              <a:t> </a:t>
            </a:r>
            <a:r>
              <a:rPr lang="en-GB" sz="2200" b="0" i="0" u="none" strike="noStrike" dirty="0" err="1">
                <a:solidFill>
                  <a:srgbClr val="212121"/>
                </a:solidFill>
                <a:effectLst/>
                <a:latin typeface="Calibri" panose="020F0502020204030204" pitchFamily="34" charset="0"/>
              </a:rPr>
              <a:t>menn</a:t>
            </a:r>
            <a:endParaRPr lang="en-GB" sz="2200" b="0" i="0" u="none" strike="noStrike" dirty="0">
              <a:solidFill>
                <a:srgbClr val="212121"/>
              </a:solidFill>
              <a:effectLst/>
              <a:latin typeface="Calibri" panose="020F0502020204030204" pitchFamily="34" charset="0"/>
            </a:endParaRPr>
          </a:p>
        </p:txBody>
      </p:sp>
    </p:spTree>
    <p:extLst>
      <p:ext uri="{BB962C8B-B14F-4D97-AF65-F5344CB8AC3E}">
        <p14:creationId xmlns:p14="http://schemas.microsoft.com/office/powerpoint/2010/main" val="34108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9BAE6EC-EBC5-BF97-C2A0-64AC018FD3EF}"/>
              </a:ext>
            </a:extLst>
          </p:cNvPr>
          <p:cNvPicPr>
            <a:picLocks noGrp="1" noChangeAspect="1"/>
          </p:cNvPicPr>
          <p:nvPr>
            <p:ph sz="quarter" idx="4294967295"/>
          </p:nvPr>
        </p:nvPicPr>
        <p:blipFill>
          <a:blip r:embed="rId2"/>
          <a:stretch>
            <a:fillRect/>
          </a:stretch>
        </p:blipFill>
        <p:spPr>
          <a:xfrm>
            <a:off x="2232561" y="335478"/>
            <a:ext cx="4678878" cy="6187044"/>
          </a:xfrm>
        </p:spPr>
      </p:pic>
    </p:spTree>
    <p:extLst>
      <p:ext uri="{BB962C8B-B14F-4D97-AF65-F5344CB8AC3E}">
        <p14:creationId xmlns:p14="http://schemas.microsoft.com/office/powerpoint/2010/main" val="3129299927"/>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{F5332D02-B250-984F-9400-AA1A62D3895E}tf10001120</Template>
  <TotalTime>3902351</TotalTime>
  <Words>1301</Words>
  <Application>Microsoft Office PowerPoint</Application>
  <PresentationFormat>On-screen Show (4:3)</PresentationFormat>
  <Paragraphs>219</Paragraphs>
  <Slides>24</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Gill Sans MT</vt:lpstr>
      <vt:lpstr>Parcel</vt:lpstr>
      <vt:lpstr>Likestilling i akademia – fra kunnskap til endring </vt:lpstr>
      <vt:lpstr>Dette tar vi opp</vt:lpstr>
      <vt:lpstr>Hva er særegent ved FRONT</vt:lpstr>
      <vt:lpstr> Forskning krever åpenhet </vt:lpstr>
      <vt:lpstr>Effekter av forskning</vt:lpstr>
      <vt:lpstr>Vårt viktigste resultat?  </vt:lpstr>
      <vt:lpstr>Masterstudenter - Opplevelse av miljøet</vt:lpstr>
      <vt:lpstr>Vitenskapelig ansatte - Opplevelse av miljøet </vt:lpstr>
      <vt:lpstr>Kjønnsgapet</vt:lpstr>
      <vt:lpstr>Bøygen-modellen</vt:lpstr>
      <vt:lpstr>Modellutvikling – verktøy for tolkning</vt:lpstr>
      <vt:lpstr>Janus-modellen</vt:lpstr>
      <vt:lpstr>Trisyn-modellen</vt:lpstr>
      <vt:lpstr>PowerPoint Presentation</vt:lpstr>
      <vt:lpstr>PowerPoint Presentation</vt:lpstr>
      <vt:lpstr>PowerPoint Presentation</vt:lpstr>
      <vt:lpstr>Menn og maskulinitet</vt:lpstr>
      <vt:lpstr>Ulike former for styring i akademia</vt:lpstr>
      <vt:lpstr>Akademia idag – sterkt pregled av instrumentalisme</vt:lpstr>
      <vt:lpstr>Samme styring/Kultur får ulike konsekvenser for kvinner og menn</vt:lpstr>
      <vt:lpstr> Instrumentalisme   Contested Masculinities                                                                         </vt:lpstr>
      <vt:lpstr>Samme styring/kultur får ulike konsekvenser for kvinner og menn</vt:lpstr>
      <vt:lpstr>Hvorfor er det viktig å forske og snakke om menn og maskulinitet?</vt:lpstr>
      <vt:lpstr>PowerPoint Presentation</vt:lpstr>
    </vt:vector>
  </TitlesOfParts>
  <Company>KTH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Likestilling i akademia – fra kunnskap til endring</dc:title>
  <dc:creator>Lotta Snickare</dc:creator>
  <cp:lastModifiedBy>Marthe Amundsen</cp:lastModifiedBy>
  <cp:revision>17</cp:revision>
  <dcterms:created xsi:type="dcterms:W3CDTF">2016-01-01T00:07:18Z</dcterms:created>
  <dcterms:modified xsi:type="dcterms:W3CDTF">2023-06-20T09:27:35Z</dcterms:modified>
</cp:coreProperties>
</file>