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7" r:id="rId2"/>
    <p:sldId id="260" r:id="rId3"/>
    <p:sldId id="268" r:id="rId4"/>
    <p:sldId id="270" r:id="rId5"/>
    <p:sldId id="294" r:id="rId6"/>
    <p:sldId id="273" r:id="rId7"/>
    <p:sldId id="274" r:id="rId8"/>
    <p:sldId id="276" r:id="rId9"/>
    <p:sldId id="275" r:id="rId10"/>
    <p:sldId id="284" r:id="rId11"/>
    <p:sldId id="277" r:id="rId12"/>
    <p:sldId id="279" r:id="rId13"/>
    <p:sldId id="280" r:id="rId14"/>
    <p:sldId id="285" r:id="rId15"/>
    <p:sldId id="287" r:id="rId16"/>
    <p:sldId id="289" r:id="rId17"/>
    <p:sldId id="291" r:id="rId18"/>
    <p:sldId id="282" r:id="rId19"/>
    <p:sldId id="293" r:id="rId20"/>
    <p:sldId id="295" r:id="rId21"/>
    <p:sldId id="296" r:id="rId22"/>
    <p:sldId id="262" r:id="rId23"/>
  </p:sldIdLst>
  <p:sldSz cx="9144000" cy="6858000" type="screen4x3"/>
  <p:notesSz cx="6794500" cy="9931400"/>
  <p:defaultTextStyle>
    <a:defPPr>
      <a:defRPr lang="nb-NO"/>
    </a:defPPr>
    <a:lvl1pPr marL="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3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908B"/>
    <a:srgbClr val="BEBEBE"/>
    <a:srgbClr val="13958D"/>
    <a:srgbClr val="00A09D"/>
    <a:srgbClr val="01918C"/>
    <a:srgbClr val="00918C"/>
    <a:srgbClr val="00A09F"/>
    <a:srgbClr val="241489"/>
    <a:srgbClr val="E6E6E6"/>
    <a:srgbClr val="CACA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66629" autoAdjust="0"/>
  </p:normalViewPr>
  <p:slideViewPr>
    <p:cSldViewPr snapToObjects="1">
      <p:cViewPr varScale="1">
        <p:scale>
          <a:sx n="53" d="100"/>
          <a:sy n="53" d="100"/>
        </p:scale>
        <p:origin x="1684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111" d="100"/>
          <a:sy n="111" d="100"/>
        </p:scale>
        <p:origin x="4332" y="108"/>
      </p:cViewPr>
      <p:guideLst>
        <p:guide orient="horz" pos="3113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kant.uio.no\div-isf-felles\bruker\lizare\Liza's%20dokumenter\NORDICORE\REBOUND\Artikkel%20Del1\She%20figures%20202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Norge!$B$29</c:f>
              <c:strCache>
                <c:ptCount val="1"/>
                <c:pt idx="0">
                  <c:v>Grade A positions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Norge!$A$30:$A$56</c:f>
              <c:numCache>
                <c:formatCode>General</c:formatCode>
                <c:ptCount val="27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  <c:pt idx="24">
                  <c:v>2019</c:v>
                </c:pt>
                <c:pt idx="25">
                  <c:v>2020</c:v>
                </c:pt>
                <c:pt idx="26">
                  <c:v>2021</c:v>
                </c:pt>
              </c:numCache>
            </c:numRef>
          </c:cat>
          <c:val>
            <c:numRef>
              <c:f>Norge!$B$30:$B$56</c:f>
              <c:numCache>
                <c:formatCode>General</c:formatCode>
                <c:ptCount val="27"/>
                <c:pt idx="0">
                  <c:v>10</c:v>
                </c:pt>
                <c:pt idx="1">
                  <c:v>10.45</c:v>
                </c:pt>
                <c:pt idx="2">
                  <c:v>11.13</c:v>
                </c:pt>
                <c:pt idx="3">
                  <c:v>11.04</c:v>
                </c:pt>
                <c:pt idx="4">
                  <c:v>11.6</c:v>
                </c:pt>
                <c:pt idx="5">
                  <c:v>12.07</c:v>
                </c:pt>
                <c:pt idx="6">
                  <c:v>12.94</c:v>
                </c:pt>
                <c:pt idx="7">
                  <c:v>14.02</c:v>
                </c:pt>
                <c:pt idx="8">
                  <c:v>15.44</c:v>
                </c:pt>
                <c:pt idx="9">
                  <c:v>15.49</c:v>
                </c:pt>
                <c:pt idx="10">
                  <c:v>16.32</c:v>
                </c:pt>
                <c:pt idx="11">
                  <c:v>16.8</c:v>
                </c:pt>
                <c:pt idx="12">
                  <c:v>17.78</c:v>
                </c:pt>
                <c:pt idx="13">
                  <c:v>18.87</c:v>
                </c:pt>
                <c:pt idx="14">
                  <c:v>20.29</c:v>
                </c:pt>
                <c:pt idx="15">
                  <c:v>21.7</c:v>
                </c:pt>
                <c:pt idx="16">
                  <c:v>22.81</c:v>
                </c:pt>
                <c:pt idx="17">
                  <c:v>24.21</c:v>
                </c:pt>
                <c:pt idx="18">
                  <c:v>25.04</c:v>
                </c:pt>
                <c:pt idx="19">
                  <c:v>26.22</c:v>
                </c:pt>
                <c:pt idx="20">
                  <c:v>26.96</c:v>
                </c:pt>
                <c:pt idx="21">
                  <c:v>27.91</c:v>
                </c:pt>
                <c:pt idx="22">
                  <c:v>29.29</c:v>
                </c:pt>
                <c:pt idx="23">
                  <c:v>30.79</c:v>
                </c:pt>
                <c:pt idx="24">
                  <c:v>31.95</c:v>
                </c:pt>
                <c:pt idx="25">
                  <c:v>33.29</c:v>
                </c:pt>
                <c:pt idx="26">
                  <c:v>34.49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3C-4263-BB53-90513B1A75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0867216"/>
        <c:axId val="500867544"/>
      </c:lineChart>
      <c:catAx>
        <c:axId val="500867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00867544"/>
        <c:crosses val="autoZero"/>
        <c:auto val="1"/>
        <c:lblAlgn val="ctr"/>
        <c:lblOffset val="100"/>
        <c:noMultiLvlLbl val="0"/>
      </c:catAx>
      <c:valAx>
        <c:axId val="500867544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00867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Kvinneandel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'Ark1'!$A$2:$A$7</c:f>
              <c:strCache>
                <c:ptCount val="6"/>
                <c:pt idx="0">
                  <c:v>Medisin</c:v>
                </c:pt>
                <c:pt idx="1">
                  <c:v>Humaniora</c:v>
                </c:pt>
                <c:pt idx="2">
                  <c:v>Landbruk mm</c:v>
                </c:pt>
                <c:pt idx="3">
                  <c:v>Samfunnsvitenskap</c:v>
                </c:pt>
                <c:pt idx="4">
                  <c:v>Mat-Nat</c:v>
                </c:pt>
                <c:pt idx="5">
                  <c:v>Teknologi</c:v>
                </c:pt>
              </c:strCache>
            </c:strRef>
          </c:cat>
          <c:val>
            <c:numRef>
              <c:f>'Ark1'!$B$2:$B$7</c:f>
              <c:numCache>
                <c:formatCode>General</c:formatCode>
                <c:ptCount val="6"/>
                <c:pt idx="0">
                  <c:v>48</c:v>
                </c:pt>
                <c:pt idx="1">
                  <c:v>38</c:v>
                </c:pt>
                <c:pt idx="2">
                  <c:v>35</c:v>
                </c:pt>
                <c:pt idx="3">
                  <c:v>33</c:v>
                </c:pt>
                <c:pt idx="4">
                  <c:v>25</c:v>
                </c:pt>
                <c:pt idx="5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09-4E5E-B890-FA33845EBC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01257296"/>
        <c:axId val="901259376"/>
      </c:barChart>
      <c:catAx>
        <c:axId val="901257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901259376"/>
        <c:crosses val="autoZero"/>
        <c:auto val="1"/>
        <c:lblAlgn val="ctr"/>
        <c:lblOffset val="100"/>
        <c:noMultiLvlLbl val="0"/>
      </c:catAx>
      <c:valAx>
        <c:axId val="901259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901257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Kvinneandel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'Ark1'!$A$2:$A$4</c:f>
              <c:strCache>
                <c:ptCount val="3"/>
                <c:pt idx="0">
                  <c:v>Toppledere Staten</c:v>
                </c:pt>
                <c:pt idx="1">
                  <c:v>Professor</c:v>
                </c:pt>
                <c:pt idx="2">
                  <c:v>Adm Dir Topp 200</c:v>
                </c:pt>
              </c:strCache>
            </c:strRef>
          </c:cat>
          <c:val>
            <c:numRef>
              <c:f>'Ark1'!$B$2:$B$4</c:f>
              <c:numCache>
                <c:formatCode>General</c:formatCode>
                <c:ptCount val="3"/>
                <c:pt idx="0">
                  <c:v>39</c:v>
                </c:pt>
                <c:pt idx="1">
                  <c:v>34</c:v>
                </c:pt>
                <c:pt idx="2">
                  <c:v>15.5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09-4E5E-B890-FA33845EBC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01257296"/>
        <c:axId val="901259376"/>
      </c:barChart>
      <c:catAx>
        <c:axId val="901257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901259376"/>
        <c:crosses val="autoZero"/>
        <c:auto val="1"/>
        <c:lblAlgn val="ctr"/>
        <c:lblOffset val="100"/>
        <c:noMultiLvlLbl val="0"/>
      </c:catAx>
      <c:valAx>
        <c:axId val="901259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901257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2004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Norge</c:v>
                </c:pt>
                <c:pt idx="1">
                  <c:v>Sverige</c:v>
                </c:pt>
                <c:pt idx="2">
                  <c:v>Finland</c:v>
                </c:pt>
                <c:pt idx="3">
                  <c:v>Danmark</c:v>
                </c:pt>
              </c:strCache>
            </c:strRef>
          </c:cat>
          <c:val>
            <c:numRef>
              <c:f>'Ark1'!$B$2:$B$5</c:f>
              <c:numCache>
                <c:formatCode>General</c:formatCode>
                <c:ptCount val="4"/>
                <c:pt idx="0">
                  <c:v>9.9</c:v>
                </c:pt>
                <c:pt idx="1">
                  <c:v>11.7</c:v>
                </c:pt>
                <c:pt idx="2">
                  <c:v>11.3</c:v>
                </c:pt>
                <c:pt idx="3">
                  <c:v>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09-4E5E-B890-FA33845EBC5F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Norge</c:v>
                </c:pt>
                <c:pt idx="1">
                  <c:v>Sverige</c:v>
                </c:pt>
                <c:pt idx="2">
                  <c:v>Finland</c:v>
                </c:pt>
                <c:pt idx="3">
                  <c:v>Danmark</c:v>
                </c:pt>
              </c:strCache>
            </c:strRef>
          </c:cat>
          <c:val>
            <c:numRef>
              <c:f>'Ark1'!$C$2:$C$5</c:f>
              <c:numCache>
                <c:formatCode>General</c:formatCode>
                <c:ptCount val="4"/>
                <c:pt idx="0">
                  <c:v>16.600000000000001</c:v>
                </c:pt>
                <c:pt idx="1">
                  <c:v>16.2</c:v>
                </c:pt>
                <c:pt idx="2">
                  <c:v>13.7</c:v>
                </c:pt>
                <c:pt idx="3">
                  <c:v>11.6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C4-4B49-AC01-33FCAA9D9D36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Norge</c:v>
                </c:pt>
                <c:pt idx="1">
                  <c:v>Sverige</c:v>
                </c:pt>
                <c:pt idx="2">
                  <c:v>Finland</c:v>
                </c:pt>
                <c:pt idx="3">
                  <c:v>Danmark</c:v>
                </c:pt>
              </c:strCache>
            </c:strRef>
          </c:cat>
          <c:val>
            <c:numRef>
              <c:f>'Ark1'!$D$2:$D$5</c:f>
              <c:numCache>
                <c:formatCode>General</c:formatCode>
                <c:ptCount val="4"/>
                <c:pt idx="0">
                  <c:v>19.8</c:v>
                </c:pt>
                <c:pt idx="1">
                  <c:v>18.7</c:v>
                </c:pt>
                <c:pt idx="2">
                  <c:v>15.3</c:v>
                </c:pt>
                <c:pt idx="3">
                  <c:v>13.4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C4-4B49-AC01-33FCAA9D9D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01257296"/>
        <c:axId val="901259376"/>
      </c:barChart>
      <c:catAx>
        <c:axId val="901257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901259376"/>
        <c:crosses val="autoZero"/>
        <c:auto val="1"/>
        <c:lblAlgn val="ctr"/>
        <c:lblOffset val="100"/>
        <c:noMultiLvlLbl val="0"/>
      </c:catAx>
      <c:valAx>
        <c:axId val="901259376"/>
        <c:scaling>
          <c:orientation val="minMax"/>
          <c:max val="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901257296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D76E4-9962-45FA-82D6-08D5FB32A35B}" type="datetimeFigureOut">
              <a:rPr lang="nb-NO" smtClean="0"/>
              <a:pPr/>
              <a:t>20.06.2023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EB3468-C111-4127-BA06-B88D0C56B9B2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9572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740B34-E99F-48D6-807B-9E3FB6927646}" type="datetimeFigureOut">
              <a:rPr lang="nb-NO" smtClean="0"/>
              <a:pPr/>
              <a:t>20.06.2023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0E52B4-B065-49A3-A9C1-5445FCF4DCD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26398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6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0E52B4-B065-49A3-A9C1-5445FCF4DCD3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55017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0E52B4-B065-49A3-A9C1-5445FCF4DCD3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5826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914400" y="644525"/>
            <a:ext cx="4965700" cy="372427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De </a:t>
            </a:r>
            <a:r>
              <a:rPr lang="en-US" sz="1800" dirty="0" err="1"/>
              <a:t>siste</a:t>
            </a:r>
            <a:r>
              <a:rPr lang="en-US" sz="1800" dirty="0"/>
              <a:t> fem </a:t>
            </a:r>
            <a:r>
              <a:rPr lang="en-US" sz="1800" dirty="0" err="1"/>
              <a:t>årene</a:t>
            </a:r>
            <a:r>
              <a:rPr lang="en-US" sz="1800" dirty="0"/>
              <a:t> har vi </a:t>
            </a:r>
            <a:r>
              <a:rPr lang="en-US" sz="1800" dirty="0" err="1"/>
              <a:t>i</a:t>
            </a:r>
            <a:r>
              <a:rPr lang="en-US" sz="1800" dirty="0"/>
              <a:t> CORE - Senter for </a:t>
            </a:r>
            <a:r>
              <a:rPr lang="en-US" sz="1800" dirty="0" err="1"/>
              <a:t>likestillingsforskning</a:t>
            </a:r>
            <a:r>
              <a:rPr lang="en-US" sz="1800" dirty="0"/>
              <a:t> </a:t>
            </a:r>
            <a:r>
              <a:rPr lang="en-US" sz="1800" dirty="0" err="1"/>
              <a:t>ved</a:t>
            </a:r>
            <a:r>
              <a:rPr lang="en-US" sz="1800" dirty="0"/>
              <a:t> Institutt for samfunnsforskning </a:t>
            </a:r>
            <a:r>
              <a:rPr lang="en-US" sz="1800" dirty="0" err="1"/>
              <a:t>ledet</a:t>
            </a:r>
            <a:r>
              <a:rPr lang="en-US" sz="1800" dirty="0"/>
              <a:t> et </a:t>
            </a:r>
            <a:r>
              <a:rPr lang="en-US" sz="1800" dirty="0" err="1"/>
              <a:t>NordForsk</a:t>
            </a:r>
            <a:r>
              <a:rPr lang="en-US" sz="1800" dirty="0"/>
              <a:t> </a:t>
            </a:r>
            <a:r>
              <a:rPr lang="en-US" sz="1800" dirty="0" err="1"/>
              <a:t>finansiert</a:t>
            </a:r>
            <a:r>
              <a:rPr lang="en-US" sz="1800" dirty="0"/>
              <a:t> </a:t>
            </a:r>
            <a:r>
              <a:rPr lang="en-US" sz="1800" dirty="0" err="1"/>
              <a:t>senter</a:t>
            </a:r>
            <a:r>
              <a:rPr lang="en-US" sz="1800" dirty="0"/>
              <a:t> </a:t>
            </a:r>
            <a:r>
              <a:rPr lang="en-US" sz="1800" dirty="0" err="1"/>
              <a:t>kalt</a:t>
            </a:r>
            <a:r>
              <a:rPr lang="en-US" sz="1800" dirty="0"/>
              <a:t> NORDICORE.</a:t>
            </a:r>
          </a:p>
          <a:p>
            <a:endParaRPr lang="en-US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E52B4-B065-49A3-A9C1-5445FCF4DCD3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83156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E52B4-B065-49A3-A9C1-5445FCF4DCD3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57099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914400" y="644525"/>
            <a:ext cx="4965700" cy="372427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E52B4-B065-49A3-A9C1-5445FCF4DCD3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45040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7913D-49BF-4D4B-B149-BF07EA344777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14997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E52B4-B065-49A3-A9C1-5445FCF4DCD3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2958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E52B4-B065-49A3-A9C1-5445FCF4DCD3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12355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Tall fra </a:t>
            </a:r>
            <a:r>
              <a:rPr lang="nb-NO" sz="3200" dirty="0" err="1"/>
              <a:t>She-figures</a:t>
            </a:r>
            <a:r>
              <a:rPr lang="nb-NO" sz="3200" dirty="0"/>
              <a:t> for andel kvinner blant professorer i Norden.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E52B4-B065-49A3-A9C1-5445FCF4DCD3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7289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E52B4-B065-49A3-A9C1-5445FCF4DCD3}" type="slidenum">
              <a:rPr lang="nb-NO" smtClean="0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40612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000" kern="1200" dirty="0">
                <a:solidFill>
                  <a:schemeClr val="tx1"/>
                </a:solidFill>
                <a:effectLst/>
              </a:rPr>
              <a:t>Vi ville undersøke en meget utbredt påstand om at ubevisste fordommer - </a:t>
            </a:r>
            <a:r>
              <a:rPr lang="nb-NO" sz="2000" kern="1200" dirty="0" err="1">
                <a:solidFill>
                  <a:schemeClr val="tx1"/>
                </a:solidFill>
                <a:effectLst/>
              </a:rPr>
              <a:t>gender</a:t>
            </a:r>
            <a:r>
              <a:rPr lang="nb-NO" sz="2000" kern="1200" dirty="0">
                <a:solidFill>
                  <a:schemeClr val="tx1"/>
                </a:solidFill>
                <a:effectLst/>
              </a:rPr>
              <a:t> bias - fører til at kvinner vurderes som svakere enn deres kvalifikasjoner faktisk skulle tilsi, sammenlignet med menn.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20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000" dirty="0"/>
              <a:t>Denne studien </a:t>
            </a:r>
            <a:r>
              <a:rPr lang="nb-NO" sz="2000" kern="1200" dirty="0">
                <a:solidFill>
                  <a:schemeClr val="tx1"/>
                </a:solidFill>
                <a:effectLst/>
              </a:rPr>
              <a:t>ble ledet av Arnfinn Midtbøen, </a:t>
            </a:r>
            <a:r>
              <a:rPr lang="nb-NO" sz="2000" dirty="0"/>
              <a:t>i samarbeid med forskere i Sverige og Island.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7913D-49BF-4D4B-B149-BF07EA344777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16789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sz="4000" dirty="0"/>
              <a:t>Hver respondent ble bedt om å vurdere en CV. </a:t>
            </a:r>
          </a:p>
          <a:p>
            <a:r>
              <a:rPr lang="nb-NO" sz="4000" dirty="0" err="1"/>
              <a:t>CVene</a:t>
            </a:r>
            <a:r>
              <a:rPr lang="nb-NO" sz="4000" dirty="0"/>
              <a:t> var fagspesifikke, mens kjennetegn ved kandidaten varierte.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E52B4-B065-49A3-A9C1-5445FCF4DCD3}" type="slidenum">
              <a:rPr lang="nb-NO" smtClean="0"/>
              <a:pPr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56341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nb-NO" sz="16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E52B4-B065-49A3-A9C1-5445FCF4DCD3}" type="slidenum">
              <a:rPr lang="nb-NO" smtClean="0"/>
              <a:pPr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10198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>
          <a:xfrm>
            <a:off x="655015" y="4738139"/>
            <a:ext cx="5435600" cy="4469130"/>
          </a:xfrm>
        </p:spPr>
        <p:txBody>
          <a:bodyPr>
            <a:normAutofit/>
          </a:bodyPr>
          <a:lstStyle/>
          <a:p>
            <a:r>
              <a:rPr lang="nb-NO" sz="2800" dirty="0"/>
              <a:t>I en annen del av prosjektet, ledet av Julia </a:t>
            </a:r>
            <a:r>
              <a:rPr lang="nb-NO" sz="2800" dirty="0" err="1"/>
              <a:t>Orupabo</a:t>
            </a:r>
            <a:r>
              <a:rPr lang="nb-NO" sz="2800" dirty="0"/>
              <a:t> i samarbeid med Marte Mangset, har vi undersøkt hvordan rekrutteringsprosessen former standarder for akademisk kvalitet, og hvorvidt det tas hensyn til kjønn og mangfold i vurdering av kandidater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E52B4-B065-49A3-A9C1-5445FCF4DCD3}" type="slidenum">
              <a:rPr lang="nb-NO" smtClean="0"/>
              <a:pPr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14718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Intervjuundersøkelse og studie av konkrete rekrutteringssaker, fra fagene historie, statsvitenskap og biologi.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E52B4-B065-49A3-A9C1-5445FCF4DCD3}" type="slidenum">
              <a:rPr lang="nb-NO" smtClean="0"/>
              <a:pPr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44911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E52B4-B065-49A3-A9C1-5445FCF4DCD3}" type="slidenum">
              <a:rPr lang="nb-NO" smtClean="0"/>
              <a:pPr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43059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E52B4-B065-49A3-A9C1-5445FCF4DCD3}" type="slidenum">
              <a:rPr lang="nb-NO" smtClean="0"/>
              <a:pPr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54581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7913D-49BF-4D4B-B149-BF07EA344777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84740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E52B4-B065-49A3-A9C1-5445FCF4DCD3}" type="slidenum">
              <a:rPr lang="nb-NO" smtClean="0"/>
              <a:pPr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48935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sz="2000" dirty="0"/>
              <a:t>For å undersøke betydningen av likestillingspolitikk og tiltak undersøkte vi i NORDICORE hva slags likestillingspolitiske strategier som har vært anvendt ved universitetene i Norge, Sverige og Finland.</a:t>
            </a:r>
          </a:p>
          <a:p>
            <a:r>
              <a:rPr lang="nb-NO" sz="2000" dirty="0"/>
              <a:t>Strategiene eller tiltakene har vært kategorisert i fire hovedtyper:</a:t>
            </a:r>
          </a:p>
          <a:p>
            <a:pPr marL="171450" indent="-171450">
              <a:buFontTx/>
              <a:buChar char="-"/>
            </a:pPr>
            <a:r>
              <a:rPr lang="nb-NO" sz="2000" dirty="0"/>
              <a:t>Karrierefremmende tiltak</a:t>
            </a:r>
          </a:p>
          <a:p>
            <a:pPr marL="171450" indent="-171450">
              <a:buFontTx/>
              <a:buChar char="-"/>
            </a:pPr>
            <a:r>
              <a:rPr lang="nb-NO" sz="2000" dirty="0"/>
              <a:t>Bevisstgjørende tiltak</a:t>
            </a:r>
          </a:p>
          <a:p>
            <a:pPr marL="171450" indent="-171450">
              <a:buFontTx/>
              <a:buChar char="-"/>
            </a:pPr>
            <a:r>
              <a:rPr lang="nb-NO" sz="2000" dirty="0"/>
              <a:t>Organisasjonenes institusjonelle ansvar</a:t>
            </a:r>
          </a:p>
          <a:p>
            <a:pPr marL="171450" indent="-171450">
              <a:buFontTx/>
              <a:buChar char="-"/>
            </a:pPr>
            <a:r>
              <a:rPr lang="nb-NO" sz="2000" dirty="0"/>
              <a:t>Fortrinnsrettsordninger</a:t>
            </a:r>
          </a:p>
          <a:p>
            <a:endParaRPr lang="nb-NO" sz="2000" dirty="0"/>
          </a:p>
          <a:p>
            <a:r>
              <a:rPr lang="nb-NO" sz="2000" dirty="0"/>
              <a:t>Videre ble forekomsten av tiltak sammenholdt med utviklingen av kjønnsbalanse per institusjon.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0E52B4-B065-49A3-A9C1-5445FCF4DCD3}" type="slidenum">
              <a:rPr lang="nb-NO" smtClean="0"/>
              <a:pPr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22874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nb-NO" sz="2000" dirty="0"/>
              <a:t>Vi fant at det særlig er tiltak som forankrer virksomhetenes institusjonelle ansvar for å fremme likestilling, som har betydning.</a:t>
            </a:r>
          </a:p>
          <a:p>
            <a:r>
              <a:rPr lang="nb-NO" sz="2000" dirty="0"/>
              <a:t>Det handler om at likestillingsansvaret er plassert i organisasjonsstrukturen og at det dedikerte ansvaret er synliggjort.</a:t>
            </a:r>
          </a:p>
          <a:p>
            <a:endParaRPr lang="nb-NO" sz="2000" dirty="0"/>
          </a:p>
          <a:p>
            <a:r>
              <a:rPr lang="nb-NO" sz="2000" dirty="0"/>
              <a:t>Norge har, sammenlignet med de andre nordiske landene, hatt den tydeligste positive utviklingen. Charlotte Silander, den svenske forskeren som har ledet denne studien, fremholder at i tillegg til institusjonaliseringen av likestillingsansvaret, så har BALANSE-satsningen vært av stor betydning - og vesentlig bidratt til at Norge skiller seg ut i positiv retning. 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E52B4-B065-49A3-A9C1-5445FCF4DCD3}" type="slidenum">
              <a:rPr lang="nb-NO" smtClean="0"/>
              <a:pPr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61698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0E52B4-B065-49A3-A9C1-5445FCF4DCD3}" type="slidenum">
              <a:rPr lang="nb-NO" smtClean="0"/>
              <a:pPr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6895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lide">
    <p:bg>
      <p:bgPr>
        <a:solidFill>
          <a:srgbClr val="1290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3750" y="1840702"/>
            <a:ext cx="5310432" cy="1261626"/>
          </a:xfrm>
        </p:spPr>
        <p:txBody>
          <a:bodyPr anchor="b" anchorCtr="0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3750" y="3162652"/>
            <a:ext cx="5310432" cy="384721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200">
                <a:solidFill>
                  <a:schemeClr val="accent3">
                    <a:lumMod val="20000"/>
                    <a:lumOff val="80000"/>
                  </a:schemeClr>
                </a:solidFill>
                <a:latin typeface="+mj-lt"/>
              </a:defRPr>
            </a:lvl1pPr>
            <a:lvl2pPr marL="457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923750" y="4143842"/>
            <a:ext cx="5310432" cy="193508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buNone/>
              <a:defRPr sz="1100">
                <a:solidFill>
                  <a:schemeClr val="bg1"/>
                </a:solidFill>
                <a:latin typeface="+mj-lt"/>
              </a:defRPr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923750" y="4337350"/>
            <a:ext cx="5310432" cy="173124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buNone/>
              <a:defRPr sz="1100">
                <a:solidFill>
                  <a:schemeClr val="bg1"/>
                </a:solidFill>
                <a:latin typeface="+mj-lt"/>
              </a:defRPr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en-US" dirty="0" err="1"/>
              <a:t>Sted</a:t>
            </a:r>
            <a:r>
              <a:rPr lang="en-US" dirty="0"/>
              <a:t>, </a:t>
            </a:r>
            <a:r>
              <a:rPr lang="en-US" dirty="0" err="1"/>
              <a:t>dato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796454"/>
            <a:ext cx="2163252" cy="65252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2000" y="1227667"/>
            <a:ext cx="7663200" cy="4826000"/>
          </a:xfrm>
        </p:spPr>
        <p:txBody>
          <a:bodyPr/>
          <a:lstStyle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7" name="TekstSylinder 6"/>
          <p:cNvSpPr txBox="1"/>
          <p:nvPr userDrawn="1"/>
        </p:nvSpPr>
        <p:spPr>
          <a:xfrm>
            <a:off x="1710267" y="66463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n-NO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244408" y="6561667"/>
            <a:ext cx="417080" cy="126897"/>
          </a:xfrm>
          <a:prstGeom prst="rect">
            <a:avLst/>
          </a:prstGeom>
        </p:spPr>
        <p:txBody>
          <a:bodyPr/>
          <a:lstStyle/>
          <a:p>
            <a:fld id="{7B736B3F-DD3A-4638-BDE7-E2E0EC9584C9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extBox 9"/>
          <p:cNvSpPr txBox="1"/>
          <p:nvPr userDrawn="1"/>
        </p:nvSpPr>
        <p:spPr>
          <a:xfrm>
            <a:off x="6070600" y="664845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slide +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2000" y="1227667"/>
            <a:ext cx="5874256" cy="4826000"/>
          </a:xfrm>
        </p:spPr>
        <p:txBody>
          <a:bodyPr/>
          <a:lstStyle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7" name="TekstSylinder 6"/>
          <p:cNvSpPr txBox="1"/>
          <p:nvPr userDrawn="1"/>
        </p:nvSpPr>
        <p:spPr>
          <a:xfrm>
            <a:off x="1710267" y="66463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n-NO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244408" y="6561667"/>
            <a:ext cx="417080" cy="126897"/>
          </a:xfrm>
          <a:prstGeom prst="rect">
            <a:avLst/>
          </a:prstGeom>
        </p:spPr>
        <p:txBody>
          <a:bodyPr/>
          <a:lstStyle/>
          <a:p>
            <a:fld id="{7B736B3F-DD3A-4638-BDE7-E2E0EC9584C9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extBox 9"/>
          <p:cNvSpPr txBox="1"/>
          <p:nvPr userDrawn="1"/>
        </p:nvSpPr>
        <p:spPr>
          <a:xfrm>
            <a:off x="6070600" y="664845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984000" y="0"/>
            <a:ext cx="2160000" cy="6858000"/>
          </a:xfrm>
        </p:spPr>
        <p:txBody>
          <a:bodyPr lIns="180000" rIns="180000" anchor="ctr" anchorCtr="1">
            <a:normAutofit/>
          </a:bodyPr>
          <a:lstStyle>
            <a:lvl1pPr marL="154800">
              <a:defRPr sz="1200"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2000" y="537487"/>
            <a:ext cx="5874256" cy="569387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529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dekk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/>
          <p:cNvSpPr txBox="1"/>
          <p:nvPr userDrawn="1"/>
        </p:nvSpPr>
        <p:spPr>
          <a:xfrm>
            <a:off x="1710267" y="66463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n-NO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6070600" y="664845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1341438"/>
            <a:ext cx="9144000" cy="5516562"/>
          </a:xfrm>
        </p:spPr>
        <p:txBody>
          <a:bodyPr anchor="ctr" anchorCtr="1">
            <a:normAutofit/>
          </a:bodyPr>
          <a:lstStyle>
            <a:lvl1pPr>
              <a:defRPr sz="1200"/>
            </a:lvl1pPr>
          </a:lstStyle>
          <a:p>
            <a:r>
              <a:rPr lang="nb-NO"/>
              <a:t>Klikk ikonet for å legge til et 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894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44408" y="6561667"/>
            <a:ext cx="417080" cy="126897"/>
          </a:xfrm>
          <a:prstGeom prst="rect">
            <a:avLst/>
          </a:prstGeom>
        </p:spPr>
        <p:txBody>
          <a:bodyPr/>
          <a:lstStyle/>
          <a:p>
            <a:fld id="{7B736B3F-DD3A-4638-BDE7-E2E0EC9584C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44408" y="6561667"/>
            <a:ext cx="417080" cy="126897"/>
          </a:xfrm>
          <a:prstGeom prst="rect">
            <a:avLst/>
          </a:prstGeom>
        </p:spPr>
        <p:txBody>
          <a:bodyPr/>
          <a:lstStyle/>
          <a:p>
            <a:fld id="{7B736B3F-DD3A-4638-BDE7-E2E0EC9584C9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lide 2-de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44408" y="6561667"/>
            <a:ext cx="417080" cy="126897"/>
          </a:xfrm>
          <a:prstGeom prst="rect">
            <a:avLst/>
          </a:prstGeom>
        </p:spPr>
        <p:txBody>
          <a:bodyPr/>
          <a:lstStyle/>
          <a:p>
            <a:fld id="{7B736B3F-DD3A-4638-BDE7-E2E0EC9584C9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002000" y="1219200"/>
            <a:ext cx="3722400" cy="4868333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4821638" y="1219200"/>
            <a:ext cx="3847200" cy="4876800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tnings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733" y="3037174"/>
            <a:ext cx="2471547" cy="745516"/>
          </a:xfrm>
          <a:prstGeom prst="rect">
            <a:avLst/>
          </a:prstGeom>
        </p:spPr>
      </p:pic>
      <p:pic>
        <p:nvPicPr>
          <p:cNvPr id="8" name="Picture 7" descr="ISF_LOGO_RG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150" y="2880990"/>
            <a:ext cx="2195345" cy="11385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7498800" cy="1143000"/>
          </a:xfrm>
        </p:spPr>
        <p:txBody>
          <a:bodyPr lIns="0">
            <a:normAutofit/>
          </a:bodyPr>
          <a:lstStyle>
            <a:lvl1pPr algn="l">
              <a:defRPr sz="3200" b="1">
                <a:solidFill>
                  <a:srgbClr val="5650A4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719569"/>
          </a:xfrm>
        </p:spPr>
        <p:txBody>
          <a:bodyPr lIns="0" rIns="90000">
            <a:normAutofit/>
          </a:bodyPr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4A8DA-BF2F-4BF9-8F33-A699554A64C3}" type="datetimeFigureOut">
              <a:rPr lang="nb-NO" smtClean="0"/>
              <a:t>20.06.2023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/>
              <a:t>Kilde:</a:t>
            </a:r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000" y="260397"/>
            <a:ext cx="864472" cy="57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904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7498800" cy="1143000"/>
          </a:xfrm>
        </p:spPr>
        <p:txBody>
          <a:bodyPr lIns="0">
            <a:normAutofit/>
          </a:bodyPr>
          <a:lstStyle>
            <a:lvl1pPr algn="l">
              <a:defRPr sz="3200" b="1">
                <a:solidFill>
                  <a:srgbClr val="5650A4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4798"/>
            <a:ext cx="4038600" cy="4714972"/>
          </a:xfrm>
        </p:spPr>
        <p:txBody>
          <a:bodyPr lIns="0"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4798"/>
            <a:ext cx="4038600" cy="4714972"/>
          </a:xfrm>
        </p:spPr>
        <p:txBody>
          <a:bodyPr lIns="0"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4A8DA-BF2F-4BF9-8F33-A699554A64C3}" type="datetimeFigureOut">
              <a:rPr lang="nb-NO" smtClean="0"/>
              <a:t>20.06.2023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/>
              <a:t>Kilde:</a:t>
            </a:r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000" y="260397"/>
            <a:ext cx="864472" cy="57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375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2000" y="537487"/>
            <a:ext cx="7659488" cy="569387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/>
          <a:p>
            <a:r>
              <a:rPr lang="en-GB" noProof="0" dirty="0" err="1"/>
              <a:t>Klikk</a:t>
            </a:r>
            <a:r>
              <a:rPr lang="en-GB" noProof="0" dirty="0"/>
              <a:t> for </a:t>
            </a:r>
            <a:r>
              <a:rPr lang="en-GB" noProof="0" dirty="0" err="1"/>
              <a:t>å</a:t>
            </a:r>
            <a:r>
              <a:rPr lang="en-GB" noProof="0" dirty="0"/>
              <a:t> </a:t>
            </a:r>
            <a:r>
              <a:rPr lang="en-GB" noProof="0" dirty="0" err="1"/>
              <a:t>redigere</a:t>
            </a:r>
            <a:r>
              <a:rPr lang="en-GB" noProof="0" dirty="0"/>
              <a:t> </a:t>
            </a:r>
            <a:r>
              <a:rPr lang="en-GB" noProof="0" dirty="0" err="1"/>
              <a:t>tittelstil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1326" y="1219201"/>
            <a:ext cx="7660162" cy="484293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redigere</a:t>
            </a:r>
            <a:r>
              <a:rPr lang="en-US" dirty="0"/>
              <a:t> </a:t>
            </a:r>
            <a:r>
              <a:rPr lang="en-US" dirty="0" err="1"/>
              <a:t>tekststiler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malen</a:t>
            </a:r>
            <a:endParaRPr lang="en-US" dirty="0"/>
          </a:p>
          <a:p>
            <a:pPr lvl="1"/>
            <a:r>
              <a:rPr lang="en-US" dirty="0"/>
              <a:t>Andre </a:t>
            </a:r>
            <a:r>
              <a:rPr lang="en-US" dirty="0" err="1"/>
              <a:t>nivå</a:t>
            </a:r>
            <a:endParaRPr lang="en-US" dirty="0"/>
          </a:p>
          <a:p>
            <a:pPr lvl="2"/>
            <a:r>
              <a:rPr lang="en-US" dirty="0" err="1"/>
              <a:t>Tredje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3"/>
            <a:r>
              <a:rPr lang="en-US" dirty="0" err="1"/>
              <a:t>Fjerde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en-US" dirty="0"/>
          </a:p>
          <a:p>
            <a:pPr lvl="4"/>
            <a:r>
              <a:rPr lang="en-US" dirty="0" err="1"/>
              <a:t>Femte</a:t>
            </a:r>
            <a:r>
              <a:rPr lang="en-US" dirty="0"/>
              <a:t> </a:t>
            </a:r>
            <a:r>
              <a:rPr lang="en-US" dirty="0" err="1"/>
              <a:t>nivå</a:t>
            </a: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3779912" y="6567346"/>
            <a:ext cx="1505622" cy="12311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r>
              <a:rPr lang="nb-NO" sz="800" noProof="1">
                <a:solidFill>
                  <a:srgbClr val="7F7F7F"/>
                </a:solidFill>
              </a:rPr>
              <a:t>www.likestillingsforskning.no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244408" y="6567346"/>
            <a:ext cx="442392" cy="123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D116A-D204-0C45-87E5-8C282532C50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570293" y="6567346"/>
            <a:ext cx="1309236" cy="12311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r>
              <a:rPr lang="nb-NO" sz="800" noProof="1">
                <a:solidFill>
                  <a:srgbClr val="7F7F7F"/>
                </a:solidFill>
              </a:rPr>
              <a:t>www.samfunnsforskning.no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54" y="6189714"/>
            <a:ext cx="1564842" cy="47085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3" r:id="rId2"/>
    <p:sldLayoutId id="2147483650" r:id="rId3"/>
    <p:sldLayoutId id="2147483666" r:id="rId4"/>
    <p:sldLayoutId id="2147483665" r:id="rId5"/>
    <p:sldLayoutId id="2147483654" r:id="rId6"/>
    <p:sldLayoutId id="2147483655" r:id="rId7"/>
    <p:sldLayoutId id="2147483652" r:id="rId8"/>
    <p:sldLayoutId id="2147483661" r:id="rId9"/>
    <p:sldLayoutId id="2147483667" r:id="rId10"/>
    <p:sldLayoutId id="2147483668" r:id="rId11"/>
  </p:sldLayoutIdLst>
  <p:hf hdr="0" ftr="0" dt="0"/>
  <p:txStyles>
    <p:titleStyle>
      <a:lvl1pPr algn="l" defTabSz="914353" rtl="0" eaLnBrk="1" latinLnBrk="0" hangingPunct="1">
        <a:spcBef>
          <a:spcPct val="0"/>
        </a:spcBef>
        <a:buNone/>
        <a:defRPr sz="3700" kern="1200">
          <a:solidFill>
            <a:srgbClr val="00A09F"/>
          </a:solidFill>
          <a:latin typeface="+mj-lt"/>
          <a:ea typeface="+mj-ea"/>
          <a:cs typeface="+mj-cs"/>
        </a:defRPr>
      </a:lvl1pPr>
    </p:titleStyle>
    <p:bodyStyle>
      <a:lvl1pPr marL="191981" indent="-191981" algn="l" defTabSz="914353" rtl="0" eaLnBrk="1" latinLnBrk="0" hangingPunct="1">
        <a:spcBef>
          <a:spcPct val="20000"/>
        </a:spcBef>
        <a:spcAft>
          <a:spcPts val="759"/>
        </a:spcAft>
        <a:buClr>
          <a:schemeClr val="accent3"/>
        </a:buClr>
        <a:buFont typeface="Lucida Grande"/>
        <a:buChar char="·"/>
        <a:defRPr sz="2800" kern="1200" baseline="0">
          <a:solidFill>
            <a:schemeClr val="tx1"/>
          </a:solidFill>
          <a:latin typeface="Cambria"/>
          <a:ea typeface="+mn-ea"/>
          <a:cs typeface="Cambria"/>
        </a:defRPr>
      </a:lvl1pPr>
      <a:lvl2pPr marL="502277" indent="-214305" algn="l" defTabSz="914353" rtl="0" eaLnBrk="1" latinLnBrk="0" hangingPunct="1">
        <a:spcBef>
          <a:spcPts val="0"/>
        </a:spcBef>
        <a:spcAft>
          <a:spcPts val="600"/>
        </a:spcAft>
        <a:buClr>
          <a:schemeClr val="accent3"/>
        </a:buClr>
        <a:buFont typeface="Lucida Grande"/>
        <a:buChar char="·"/>
        <a:defRPr sz="2200" kern="1200">
          <a:solidFill>
            <a:schemeClr val="tx1"/>
          </a:solidFill>
          <a:latin typeface="Cambria"/>
          <a:ea typeface="+mn-ea"/>
          <a:cs typeface="Cambria"/>
        </a:defRPr>
      </a:lvl2pPr>
      <a:lvl3pPr marL="945397" indent="-231048" algn="l" defTabSz="914353" rtl="0" eaLnBrk="1" latinLnBrk="0" hangingPunct="1">
        <a:spcBef>
          <a:spcPts val="0"/>
        </a:spcBef>
        <a:spcAft>
          <a:spcPts val="600"/>
        </a:spcAft>
        <a:buClr>
          <a:schemeClr val="accent3"/>
        </a:buClr>
        <a:buFont typeface="Lucida Grande"/>
        <a:buChar char="·"/>
        <a:defRPr sz="2200" kern="1200">
          <a:solidFill>
            <a:schemeClr val="tx1"/>
          </a:solidFill>
          <a:latin typeface="Cambria"/>
          <a:ea typeface="+mn-ea"/>
          <a:cs typeface="Cambria"/>
        </a:defRPr>
      </a:lvl3pPr>
      <a:lvl4pPr marL="1386285" indent="-227699" algn="l" defTabSz="914353" rtl="0" eaLnBrk="1" latinLnBrk="0" hangingPunct="1">
        <a:spcBef>
          <a:spcPts val="0"/>
        </a:spcBef>
        <a:spcAft>
          <a:spcPts val="600"/>
        </a:spcAft>
        <a:buClr>
          <a:schemeClr val="accent3"/>
        </a:buClr>
        <a:buFont typeface="Lucida Grande"/>
        <a:buChar char="·"/>
        <a:defRPr sz="2200" kern="1200">
          <a:solidFill>
            <a:schemeClr val="tx1"/>
          </a:solidFill>
          <a:latin typeface="Cambria"/>
          <a:ea typeface="+mn-ea"/>
          <a:cs typeface="Cambria"/>
        </a:defRPr>
      </a:lvl4pPr>
      <a:lvl5pPr marL="1894143" indent="-227699" algn="l" defTabSz="914353" rtl="0" eaLnBrk="1" latinLnBrk="0" hangingPunct="1">
        <a:spcBef>
          <a:spcPts val="0"/>
        </a:spcBef>
        <a:spcAft>
          <a:spcPts val="600"/>
        </a:spcAft>
        <a:buClr>
          <a:schemeClr val="accent3"/>
        </a:buClr>
        <a:buFont typeface="Lucida Grande"/>
        <a:buChar char="·"/>
        <a:defRPr sz="2200" kern="1200">
          <a:solidFill>
            <a:schemeClr val="tx1"/>
          </a:solidFill>
          <a:latin typeface="Cambria"/>
          <a:ea typeface="+mn-ea"/>
          <a:cs typeface="Cambria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ctrTitle"/>
          </p:nvPr>
        </p:nvSpPr>
        <p:spPr>
          <a:xfrm>
            <a:off x="1885419" y="2348157"/>
            <a:ext cx="5310432" cy="1261626"/>
          </a:xfrm>
        </p:spPr>
        <p:txBody>
          <a:bodyPr>
            <a:normAutofit fontScale="90000"/>
          </a:bodyPr>
          <a:lstStyle/>
          <a:p>
            <a:r>
              <a:rPr lang="nb-NO" dirty="0"/>
              <a:t>Betydningen av aktivt likestillingsarbeid for å fremme likestilling og mangfold i akademia</a:t>
            </a:r>
          </a:p>
        </p:txBody>
      </p:sp>
      <p:sp>
        <p:nvSpPr>
          <p:cNvPr id="4" name="Undertittel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Plassholder for tekst 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11" name="Plassholder for tekst 1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094340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lassholder for innhold 1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2095449"/>
            <a:ext cx="9144001" cy="2513729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NORDICORE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9245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6AA0F725-0D30-491B-A447-15B153B5A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NORDICOREs</a:t>
            </a:r>
            <a:r>
              <a:rPr lang="nb-NO" dirty="0"/>
              <a:t> to formål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CA26B71-6D36-454A-AF94-5A04AF715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4</a:t>
            </a:fld>
            <a:endParaRPr lang="nb-NO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5E594D22-AFAC-40CF-ADCE-FD25708701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Å utforske prosesser i akademia med konsekvenser for kjønnsbalanse og mangfold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C10D049-548B-4FAB-905A-3BA8A5DBE76D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nb-NO" dirty="0"/>
              <a:t>Å forstå akademiske karrierer i et bredere arbeidsmarkeds-perspektiv</a:t>
            </a:r>
          </a:p>
        </p:txBody>
      </p:sp>
    </p:spTree>
    <p:extLst>
      <p:ext uri="{BB962C8B-B14F-4D97-AF65-F5344CB8AC3E}">
        <p14:creationId xmlns:p14="http://schemas.microsoft.com/office/powerpoint/2010/main" val="2633871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lassholder for innhold 1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2095449"/>
            <a:ext cx="9144001" cy="2513729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NORDICORE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4811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Andel</a:t>
            </a:r>
            <a:r>
              <a:rPr lang="en-US" dirty="0"/>
              <a:t> </a:t>
            </a:r>
            <a:r>
              <a:rPr lang="en-US" dirty="0" err="1"/>
              <a:t>kvinner</a:t>
            </a:r>
            <a:r>
              <a:rPr lang="en-US" dirty="0"/>
              <a:t> </a:t>
            </a:r>
            <a:r>
              <a:rPr lang="en-US" dirty="0" err="1"/>
              <a:t>blant</a:t>
            </a:r>
            <a:r>
              <a:rPr lang="en-US" dirty="0"/>
              <a:t> </a:t>
            </a:r>
            <a:r>
              <a:rPr lang="en-US" dirty="0" err="1"/>
              <a:t>professorene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Norge 1995-2021</a:t>
            </a:r>
          </a:p>
        </p:txBody>
      </p:sp>
      <p:graphicFrame>
        <p:nvGraphicFramePr>
          <p:cNvPr id="6" name="Plassholder for innhold 5"/>
          <p:cNvGraphicFramePr>
            <a:graphicFrameLocks noGrp="1"/>
          </p:cNvGraphicFramePr>
          <p:nvPr>
            <p:ph idx="1"/>
          </p:nvPr>
        </p:nvGraphicFramePr>
        <p:xfrm>
          <a:off x="457200" y="2057401"/>
          <a:ext cx="8229600" cy="3540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09264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491BB10D-FA95-40C3-8719-3BC1F5155A1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01713" y="1227138"/>
          <a:ext cx="7662862" cy="482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tel 2">
            <a:extLst>
              <a:ext uri="{FF2B5EF4-FFF2-40B4-BE49-F238E27FC236}">
                <a16:creationId xmlns:a16="http://schemas.microsoft.com/office/drawing/2014/main" id="{007E5431-CE07-42EE-AEFA-676CD73A9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000" y="-31899"/>
            <a:ext cx="7659488" cy="1138773"/>
          </a:xfrm>
        </p:spPr>
        <p:txBody>
          <a:bodyPr/>
          <a:lstStyle/>
          <a:p>
            <a:r>
              <a:rPr lang="nb-NO" dirty="0"/>
              <a:t>Andel kvinnelige professorer per fagområde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AE59613-6245-4C00-95D4-15D17137F4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9967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491BB10D-FA95-40C3-8719-3BC1F5155A1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01713" y="1227138"/>
          <a:ext cx="7662862" cy="482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tel 2">
            <a:extLst>
              <a:ext uri="{FF2B5EF4-FFF2-40B4-BE49-F238E27FC236}">
                <a16:creationId xmlns:a16="http://schemas.microsoft.com/office/drawing/2014/main" id="{007E5431-CE07-42EE-AEFA-676CD73A9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000" y="-31899"/>
            <a:ext cx="7659488" cy="1138773"/>
          </a:xfrm>
        </p:spPr>
        <p:txBody>
          <a:bodyPr/>
          <a:lstStyle/>
          <a:p>
            <a:r>
              <a:rPr lang="nb-NO" dirty="0"/>
              <a:t>Kvinneandel på toppen i ulike deler av arbeidsmarkedet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AE59613-6245-4C00-95D4-15D17137F4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167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491BB10D-FA95-40C3-8719-3BC1F5155A1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01713" y="1227138"/>
          <a:ext cx="7662862" cy="482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tel 2">
            <a:extLst>
              <a:ext uri="{FF2B5EF4-FFF2-40B4-BE49-F238E27FC236}">
                <a16:creationId xmlns:a16="http://schemas.microsoft.com/office/drawing/2014/main" id="{007E5431-CE07-42EE-AEFA-676CD73A9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000" y="245100"/>
            <a:ext cx="7659488" cy="861774"/>
          </a:xfrm>
        </p:spPr>
        <p:txBody>
          <a:bodyPr/>
          <a:lstStyle/>
          <a:p>
            <a:r>
              <a:rPr lang="nb-NO" sz="2800" dirty="0"/>
              <a:t>Utvikling i Norden i andel kvinnelige professorer i naturvitenskap, 2004, 2016, 2021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AE59613-6245-4C00-95D4-15D17137F4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4928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ctrTitle"/>
          </p:nvPr>
        </p:nvSpPr>
        <p:spPr>
          <a:xfrm>
            <a:off x="1923750" y="1840702"/>
            <a:ext cx="5310432" cy="3100466"/>
          </a:xfrm>
        </p:spPr>
        <p:txBody>
          <a:bodyPr>
            <a:normAutofit/>
          </a:bodyPr>
          <a:lstStyle/>
          <a:p>
            <a:r>
              <a:rPr lang="nb-NO" sz="4400" dirty="0"/>
              <a:t>NORDICORE</a:t>
            </a:r>
            <a:br>
              <a:rPr lang="nb-NO" sz="4400" dirty="0"/>
            </a:br>
            <a:r>
              <a:rPr lang="nb-NO" sz="4400" dirty="0"/>
              <a:t> - hva viser forskningen?</a:t>
            </a:r>
            <a:br>
              <a:rPr lang="nb-NO" dirty="0"/>
            </a:br>
            <a:endParaRPr lang="nb-NO" dirty="0"/>
          </a:p>
        </p:txBody>
      </p:sp>
      <p:sp>
        <p:nvSpPr>
          <p:cNvPr id="6" name="Undertittel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0"/>
          </p:nvPr>
        </p:nvSpPr>
        <p:spPr>
          <a:xfrm>
            <a:off x="1923750" y="4797152"/>
            <a:ext cx="5456562" cy="36004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4294967295"/>
          </p:nvPr>
        </p:nvSpPr>
        <p:spPr>
          <a:xfrm>
            <a:off x="8726488" y="6561138"/>
            <a:ext cx="417512" cy="127000"/>
          </a:xfrm>
        </p:spPr>
        <p:txBody>
          <a:bodyPr/>
          <a:lstStyle/>
          <a:p>
            <a:fld id="{7B736B3F-DD3A-4638-BDE7-E2E0EC9584C9}" type="slidenum">
              <a:rPr lang="nb-NO" smtClean="0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1576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A8977A35-4211-F5A0-FC57-B572DB9FC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44408" y="6561667"/>
            <a:ext cx="417080" cy="126897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7B736B3F-DD3A-4638-BDE7-E2E0EC9584C9}" type="slidenum">
              <a:rPr lang="nb-NO" sz="200" smtClean="0"/>
              <a:pPr>
                <a:lnSpc>
                  <a:spcPct val="90000"/>
                </a:lnSpc>
                <a:spcAft>
                  <a:spcPts val="600"/>
                </a:spcAft>
              </a:pPr>
              <a:t>11</a:t>
            </a:fld>
            <a:endParaRPr lang="nb-NO" sz="200"/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1520" y="2000188"/>
            <a:ext cx="3722400" cy="261498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1BD6CD5B-C44D-4351-90FF-CCD5C079F923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4"/>
          <a:stretch>
            <a:fillRect/>
          </a:stretch>
        </p:blipFill>
        <p:spPr>
          <a:xfrm>
            <a:off x="4211960" y="1987984"/>
            <a:ext cx="4730268" cy="158417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02000" y="537487"/>
            <a:ext cx="7659488" cy="569387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</a:pPr>
            <a:br>
              <a:rPr lang="en-US" sz="2000" dirty="0"/>
            </a:br>
            <a:endParaRPr lang="en-US" sz="2000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10B49830-2C8D-4F8C-9288-2B4E809A7093}"/>
              </a:ext>
            </a:extLst>
          </p:cNvPr>
          <p:cNvSpPr/>
          <p:nvPr/>
        </p:nvSpPr>
        <p:spPr>
          <a:xfrm>
            <a:off x="1002000" y="260647"/>
            <a:ext cx="7242408" cy="9361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 Kan kjønnsskjeve vurderinger av kompetanse forklare kjønnsforskjellene?</a:t>
            </a:r>
          </a:p>
        </p:txBody>
      </p:sp>
    </p:spTree>
    <p:extLst>
      <p:ext uri="{BB962C8B-B14F-4D97-AF65-F5344CB8AC3E}">
        <p14:creationId xmlns:p14="http://schemas.microsoft.com/office/powerpoint/2010/main" val="2655555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720" y="138427"/>
            <a:ext cx="4896543" cy="6393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39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225" y="566737"/>
            <a:ext cx="8591550" cy="6246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0416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5DA9364C-83F9-05DB-1AEE-D99DDF84C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000" y="537487"/>
            <a:ext cx="7659488" cy="569387"/>
          </a:xfrm>
        </p:spPr>
        <p:txBody>
          <a:bodyPr vert="horz" wrap="square" lIns="0" tIns="0" rIns="0" bIns="0" rtlCol="0" anchor="b" anchorCtr="0">
            <a:normAutofit/>
          </a:bodyPr>
          <a:lstStyle/>
          <a:p>
            <a:pPr>
              <a:lnSpc>
                <a:spcPct val="90000"/>
              </a:lnSpc>
            </a:pPr>
            <a:r>
              <a:rPr lang="nb-NO" sz="2000" kern="1200">
                <a:latin typeface="+mj-lt"/>
                <a:ea typeface="+mj-ea"/>
                <a:cs typeface="+mj-cs"/>
              </a:rPr>
              <a:t> </a:t>
            </a:r>
            <a:br>
              <a:rPr lang="nb-NO" sz="2000" kern="1200">
                <a:latin typeface="+mj-lt"/>
                <a:ea typeface="+mj-ea"/>
                <a:cs typeface="+mj-cs"/>
              </a:rPr>
            </a:br>
            <a:endParaRPr lang="nb-NO" sz="2000" kern="1200">
              <a:latin typeface="+mj-lt"/>
              <a:ea typeface="+mj-ea"/>
              <a:cs typeface="+mj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8244408" y="6561667"/>
            <a:ext cx="417080" cy="12689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nb-NO" sz="200"/>
              <a:t>Kilde:</a:t>
            </a: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796" y="1219200"/>
            <a:ext cx="3334807" cy="4868333"/>
          </a:xfrm>
          <a:prstGeom prst="rect">
            <a:avLst/>
          </a:prstGeom>
          <a:noFill/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377F3BE4-2F36-4AE1-948F-4544175BCD2C}"/>
              </a:ext>
            </a:extLst>
          </p:cNvPr>
          <p:cNvSpPr/>
          <p:nvPr/>
        </p:nvSpPr>
        <p:spPr>
          <a:xfrm>
            <a:off x="5004048" y="1219200"/>
            <a:ext cx="3664790" cy="4876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0" tIns="0" rIns="0" bIns="0" rtlCol="0" anchor="t" anchorCtr="0">
            <a:normAutofit/>
          </a:bodyPr>
          <a:lstStyle/>
          <a:p>
            <a:pPr>
              <a:spcAft>
                <a:spcPts val="600"/>
              </a:spcAft>
              <a:buClr>
                <a:schemeClr val="accent3"/>
              </a:buClr>
            </a:pPr>
            <a:r>
              <a:rPr lang="nb-NO" sz="2800" dirty="0">
                <a:solidFill>
                  <a:schemeClr val="tx1"/>
                </a:solidFill>
                <a:latin typeface="Cambria"/>
              </a:rPr>
              <a:t>Hvordan former rekrutteringsprosessen standarder for akademisk kvalitet?</a:t>
            </a:r>
          </a:p>
          <a:p>
            <a:pPr>
              <a:spcAft>
                <a:spcPts val="600"/>
              </a:spcAft>
              <a:buClr>
                <a:schemeClr val="accent3"/>
              </a:buClr>
            </a:pPr>
            <a:r>
              <a:rPr lang="nb-NO" sz="2800" dirty="0">
                <a:solidFill>
                  <a:schemeClr val="tx1"/>
                </a:solidFill>
                <a:latin typeface="Cambria"/>
              </a:rPr>
              <a:t>Hensyn til kjønn og mangfold i vurderingen av kandidatene?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30DE961A-296C-46DA-A192-4386BAE0D685}"/>
              </a:ext>
            </a:extLst>
          </p:cNvPr>
          <p:cNvSpPr/>
          <p:nvPr/>
        </p:nvSpPr>
        <p:spPr>
          <a:xfrm>
            <a:off x="1002000" y="260647"/>
            <a:ext cx="7242408" cy="93610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 Relevansen av kjønn og mangfold i akademias rekrutteringsprosesser?</a:t>
            </a:r>
          </a:p>
        </p:txBody>
      </p:sp>
    </p:spTree>
    <p:extLst>
      <p:ext uri="{BB962C8B-B14F-4D97-AF65-F5344CB8AC3E}">
        <p14:creationId xmlns:p14="http://schemas.microsoft.com/office/powerpoint/2010/main" val="10360632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078C2852-15CA-BE33-90A7-D0B504EFC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000" y="537487"/>
            <a:ext cx="7659488" cy="569387"/>
          </a:xfrm>
        </p:spPr>
        <p:txBody>
          <a:bodyPr/>
          <a:lstStyle/>
          <a:p>
            <a:r>
              <a:rPr lang="nb-NO" dirty="0"/>
              <a:t>Om undersøkelsen</a:t>
            </a:r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8244408" y="6561667"/>
            <a:ext cx="417080" cy="126897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nb-NO" sz="200"/>
              <a:t>Kilde:</a:t>
            </a:r>
          </a:p>
        </p:txBody>
      </p:sp>
      <p:pic>
        <p:nvPicPr>
          <p:cNvPr id="10" name="Bilde 9" descr="Et bilde som inneholder tekst, Menneskeansikt, skjermbilde, grafisk design&#10;&#10;Automatisk generert beskrivels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796" y="1219200"/>
            <a:ext cx="3334807" cy="4868333"/>
          </a:xfrm>
          <a:prstGeom prst="rect">
            <a:avLst/>
          </a:prstGeom>
          <a:noFill/>
        </p:spPr>
      </p:pic>
      <p:sp>
        <p:nvSpPr>
          <p:cNvPr id="16" name="Plassholder for innhold 15"/>
          <p:cNvSpPr>
            <a:spLocks noGrp="1"/>
          </p:cNvSpPr>
          <p:nvPr>
            <p:ph idx="13"/>
          </p:nvPr>
        </p:nvSpPr>
        <p:spPr>
          <a:xfrm>
            <a:off x="4821638" y="1219200"/>
            <a:ext cx="3847200" cy="4876800"/>
          </a:xfrm>
        </p:spPr>
        <p:txBody>
          <a:bodyPr anchor="t">
            <a:normAutofit/>
          </a:bodyPr>
          <a:lstStyle/>
          <a:p>
            <a:pPr lvl="1"/>
            <a:r>
              <a:rPr lang="nb-NO" sz="2800" dirty="0"/>
              <a:t>Intervjuer med 52 «</a:t>
            </a:r>
            <a:r>
              <a:rPr lang="nb-NO" sz="2800" dirty="0" err="1"/>
              <a:t>rekrutterere</a:t>
            </a:r>
            <a:r>
              <a:rPr lang="nb-NO" sz="2800" dirty="0"/>
              <a:t>»</a:t>
            </a:r>
          </a:p>
          <a:p>
            <a:pPr marL="287972" lvl="1" indent="0">
              <a:buNone/>
            </a:pPr>
            <a:endParaRPr lang="nb-NO" sz="2800" dirty="0"/>
          </a:p>
          <a:p>
            <a:pPr lvl="1"/>
            <a:r>
              <a:rPr lang="nb-NO" sz="2800" dirty="0"/>
              <a:t>Studie av 48 rekrutteringssaker:</a:t>
            </a:r>
          </a:p>
          <a:p>
            <a:pPr lvl="2"/>
            <a:r>
              <a:rPr lang="nb-NO" sz="2800" dirty="0"/>
              <a:t>Historie</a:t>
            </a:r>
          </a:p>
          <a:p>
            <a:pPr lvl="2"/>
            <a:r>
              <a:rPr lang="nb-NO" sz="2800" dirty="0"/>
              <a:t>Statsvitenskap</a:t>
            </a:r>
          </a:p>
          <a:p>
            <a:pPr lvl="2"/>
            <a:r>
              <a:rPr lang="nb-NO" sz="2800" dirty="0"/>
              <a:t>Biologi</a:t>
            </a:r>
          </a:p>
        </p:txBody>
      </p:sp>
    </p:spTree>
    <p:extLst>
      <p:ext uri="{BB962C8B-B14F-4D97-AF65-F5344CB8AC3E}">
        <p14:creationId xmlns:p14="http://schemas.microsoft.com/office/powerpoint/2010/main" val="17189828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16</a:t>
            </a:fld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337" y="764704"/>
            <a:ext cx="6791325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9851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ctrTitle"/>
          </p:nvPr>
        </p:nvSpPr>
        <p:spPr>
          <a:xfrm>
            <a:off x="1923750" y="1484784"/>
            <a:ext cx="5310432" cy="3168352"/>
          </a:xfrm>
        </p:spPr>
        <p:txBody>
          <a:bodyPr>
            <a:normAutofit/>
          </a:bodyPr>
          <a:lstStyle/>
          <a:p>
            <a:r>
              <a:rPr lang="nb-NO" dirty="0"/>
              <a:t>Balansen mellom arbeids- og familieliv</a:t>
            </a:r>
            <a:br>
              <a:rPr lang="nb-NO" dirty="0"/>
            </a:br>
            <a:endParaRPr lang="nb-NO" dirty="0"/>
          </a:p>
        </p:txBody>
      </p:sp>
      <p:sp>
        <p:nvSpPr>
          <p:cNvPr id="6" name="Undertittel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4294967295"/>
          </p:nvPr>
        </p:nvSpPr>
        <p:spPr>
          <a:xfrm>
            <a:off x="8726488" y="6561138"/>
            <a:ext cx="417512" cy="127000"/>
          </a:xfrm>
        </p:spPr>
        <p:txBody>
          <a:bodyPr/>
          <a:lstStyle/>
          <a:p>
            <a:fld id="{7B736B3F-DD3A-4638-BDE7-E2E0EC9584C9}" type="slidenum">
              <a:rPr lang="nb-NO" smtClean="0"/>
              <a:pPr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73844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illustrasjon, Tegnefilm, clip art, tegnefilm&#10;&#10;Automatisk generert beskrivelse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916" y="1227667"/>
            <a:ext cx="3595368" cy="4826000"/>
          </a:xfrm>
          <a:prstGeom prst="rect">
            <a:avLst/>
          </a:prstGeom>
          <a:noFill/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02000" y="537487"/>
            <a:ext cx="7659488" cy="569387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nb-NO" sz="2600"/>
              <a:t>Balansen arbeid-familie i “grådige” institusjoner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13220658-2036-70AE-F4E0-173B8FF84FC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244408" y="6561667"/>
            <a:ext cx="417080" cy="126897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7B736B3F-DD3A-4638-BDE7-E2E0EC9584C9}" type="slidenum">
              <a:rPr lang="nb-NO" sz="200" smtClean="0"/>
              <a:pPr>
                <a:lnSpc>
                  <a:spcPct val="90000"/>
                </a:lnSpc>
                <a:spcAft>
                  <a:spcPts val="600"/>
                </a:spcAft>
              </a:pPr>
              <a:t>18</a:t>
            </a:fld>
            <a:endParaRPr lang="nb-NO" sz="200"/>
          </a:p>
        </p:txBody>
      </p:sp>
    </p:spTree>
    <p:extLst>
      <p:ext uri="{BB962C8B-B14F-4D97-AF65-F5344CB8AC3E}">
        <p14:creationId xmlns:p14="http://schemas.microsoft.com/office/powerpoint/2010/main" val="5699732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ctrTitle"/>
          </p:nvPr>
        </p:nvSpPr>
        <p:spPr>
          <a:xfrm>
            <a:off x="1923750" y="1840702"/>
            <a:ext cx="5310432" cy="2303140"/>
          </a:xfrm>
        </p:spPr>
        <p:txBody>
          <a:bodyPr>
            <a:normAutofit/>
          </a:bodyPr>
          <a:lstStyle/>
          <a:p>
            <a:r>
              <a:rPr lang="nb-NO" dirty="0"/>
              <a:t>Ett nullfunn, to problemer og </a:t>
            </a:r>
            <a:r>
              <a:rPr lang="nb-NO"/>
              <a:t>en løsning</a:t>
            </a:r>
            <a:endParaRPr lang="nb-NO" dirty="0"/>
          </a:p>
        </p:txBody>
      </p:sp>
      <p:sp>
        <p:nvSpPr>
          <p:cNvPr id="7" name="Undertit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4294967295"/>
          </p:nvPr>
        </p:nvSpPr>
        <p:spPr>
          <a:xfrm>
            <a:off x="8701088" y="6567488"/>
            <a:ext cx="442912" cy="122237"/>
          </a:xfrm>
        </p:spPr>
        <p:txBody>
          <a:bodyPr/>
          <a:lstStyle/>
          <a:p>
            <a:r>
              <a:rPr lang="nb-NO"/>
              <a:t>Kilde: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78563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2621B82F-2E12-4A7C-93DE-35E2D304B9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188" y="423180"/>
            <a:ext cx="7237228" cy="462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3077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ctrTitle"/>
          </p:nvPr>
        </p:nvSpPr>
        <p:spPr>
          <a:xfrm>
            <a:off x="1923750" y="1840702"/>
            <a:ext cx="5310432" cy="2303140"/>
          </a:xfrm>
        </p:spPr>
        <p:txBody>
          <a:bodyPr>
            <a:normAutofit/>
          </a:bodyPr>
          <a:lstStyle/>
          <a:p>
            <a:r>
              <a:rPr lang="nb-NO" dirty="0"/>
              <a:t>Betydningen av aktivt likestillingsarbeid for å fremme likestilling og mangfold i akademia</a:t>
            </a:r>
          </a:p>
        </p:txBody>
      </p:sp>
      <p:sp>
        <p:nvSpPr>
          <p:cNvPr id="7" name="Undertit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4294967295"/>
          </p:nvPr>
        </p:nvSpPr>
        <p:spPr>
          <a:xfrm>
            <a:off x="8701088" y="6567488"/>
            <a:ext cx="442912" cy="122237"/>
          </a:xfrm>
        </p:spPr>
        <p:txBody>
          <a:bodyPr/>
          <a:lstStyle/>
          <a:p>
            <a:r>
              <a:rPr lang="nb-NO"/>
              <a:t>Kilde: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737893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E292D87-A9B5-4301-9450-4C09AA878B18}"/>
              </a:ext>
            </a:extLst>
          </p:cNvPr>
          <p:cNvSpPr/>
          <p:nvPr/>
        </p:nvSpPr>
        <p:spPr>
          <a:xfrm>
            <a:off x="2483768" y="1196752"/>
            <a:ext cx="4968552" cy="136815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TAKK!</a:t>
            </a:r>
          </a:p>
        </p:txBody>
      </p:sp>
    </p:spTree>
    <p:extLst>
      <p:ext uri="{BB962C8B-B14F-4D97-AF65-F5344CB8AC3E}">
        <p14:creationId xmlns:p14="http://schemas.microsoft.com/office/powerpoint/2010/main" val="1572399215"/>
      </p:ext>
    </p:extLst>
  </p:cSld>
  <p:clrMapOvr>
    <a:masterClrMapping/>
  </p:clrMapOvr>
</p:sld>
</file>

<file path=ppt/theme/theme1.xml><?xml version="1.0" encoding="utf-8"?>
<a:theme xmlns:a="http://schemas.openxmlformats.org/drawingml/2006/main" name="CORE_mal_norsk_NY">
  <a:themeElements>
    <a:clrScheme name="Institutt for samfunnsforskning">
      <a:dk1>
        <a:sysClr val="windowText" lastClr="000000"/>
      </a:dk1>
      <a:lt1>
        <a:sysClr val="window" lastClr="FFFFFF"/>
      </a:lt1>
      <a:dk2>
        <a:srgbClr val="373C82"/>
      </a:dk2>
      <a:lt2>
        <a:srgbClr val="808080"/>
      </a:lt2>
      <a:accent1>
        <a:srgbClr val="373C82"/>
      </a:accent1>
      <a:accent2>
        <a:srgbClr val="BEBEBE"/>
      </a:accent2>
      <a:accent3>
        <a:srgbClr val="3CA09D"/>
      </a:accent3>
      <a:accent4>
        <a:srgbClr val="7D558C"/>
      </a:accent4>
      <a:accent5>
        <a:srgbClr val="D7873C"/>
      </a:accent5>
      <a:accent6>
        <a:srgbClr val="808080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>
            <a:latin typeface="Times New Roman" pitchFamily="18" charset="0"/>
            <a:cs typeface="Times New Roman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CORE_mal_norsk_NY</Template>
  <TotalTime>2524</TotalTime>
  <Words>531</Words>
  <Application>Microsoft Office PowerPoint</Application>
  <PresentationFormat>On-screen Show (4:3)</PresentationFormat>
  <Paragraphs>91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Cambria</vt:lpstr>
      <vt:lpstr>Lucida Grande</vt:lpstr>
      <vt:lpstr>Times New Roman</vt:lpstr>
      <vt:lpstr>CORE_mal_norsk_NY</vt:lpstr>
      <vt:lpstr>PowerPoint Presentation</vt:lpstr>
      <vt:lpstr>Betydningen av aktivt likestillingsarbeid for å fremme likestilling og mangfold i akademia</vt:lpstr>
      <vt:lpstr>NORDICORE</vt:lpstr>
      <vt:lpstr>NORDICOREs to formål</vt:lpstr>
      <vt:lpstr>NORDICORE</vt:lpstr>
      <vt:lpstr>Andel kvinner blant professorene i Norge 1995-2021</vt:lpstr>
      <vt:lpstr>Andel kvinnelige professorer per fagområde</vt:lpstr>
      <vt:lpstr>Kvinneandel på toppen i ulike deler av arbeidsmarkedet</vt:lpstr>
      <vt:lpstr>Utvikling i Norden i andel kvinnelige professorer i naturvitenskap, 2004, 2016, 2021</vt:lpstr>
      <vt:lpstr>NORDICORE  - hva viser forskningen? </vt:lpstr>
      <vt:lpstr> </vt:lpstr>
      <vt:lpstr>PowerPoint Presentation</vt:lpstr>
      <vt:lpstr>PowerPoint Presentation</vt:lpstr>
      <vt:lpstr>  </vt:lpstr>
      <vt:lpstr>Om undersøkelsen</vt:lpstr>
      <vt:lpstr>PowerPoint Presentation</vt:lpstr>
      <vt:lpstr>Balansen mellom arbeids- og familieliv </vt:lpstr>
      <vt:lpstr>Balansen arbeid-familie i “grådige” institusjoner</vt:lpstr>
      <vt:lpstr>Ett nullfunn, to problemer og en løsning</vt:lpstr>
      <vt:lpstr>PowerPoint Presentation</vt:lpstr>
      <vt:lpstr>Betydningen av aktivt likestillingsarbeid for å fremme likestilling og mangfold i akademia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Christina Hoelgaard Stoltenberg</dc:creator>
  <dc:description>Template by addpoint.no</dc:description>
  <cp:lastModifiedBy>Marthe Amundsen</cp:lastModifiedBy>
  <cp:revision>149</cp:revision>
  <cp:lastPrinted>2022-10-19T14:52:09Z</cp:lastPrinted>
  <dcterms:created xsi:type="dcterms:W3CDTF">2017-06-19T13:27:18Z</dcterms:created>
  <dcterms:modified xsi:type="dcterms:W3CDTF">2023-06-20T09:03:32Z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 ">
    <vt:lpwstr>addpoint.no</vt:lpwstr>
  </property>
</Properties>
</file>