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7" r:id="rId5"/>
    <p:sldId id="258" r:id="rId6"/>
    <p:sldId id="259" r:id="rId7"/>
    <p:sldId id="260" r:id="rId8"/>
    <p:sldId id="261" r:id="rId9"/>
    <p:sldId id="262" r:id="rId10"/>
    <p:sldId id="269" r:id="rId11"/>
    <p:sldId id="263" r:id="rId12"/>
    <p:sldId id="264" r:id="rId13"/>
    <p:sldId id="265" r:id="rId14"/>
    <p:sldId id="266" r:id="rId15"/>
    <p:sldId id="267" r:id="rId16"/>
    <p:sldId id="268" r:id="rId17"/>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an Brochmann" initials="CB" lastIdx="2" clrIdx="0">
    <p:extLst>
      <p:ext uri="{19B8F6BF-5375-455C-9EA6-DF929625EA0E}">
        <p15:presenceInfo xmlns:p15="http://schemas.microsoft.com/office/powerpoint/2012/main" userId="S-1-5-21-1927809936-1189766144-1318725885-30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423ECA-16BC-572D-36AC-E3E753F88B39}" v="38" dt="2022-07-04T11:58:25.572"/>
    <p1510:client id="{3D415887-04D2-4E2F-9D8E-7C0CC9EF1C7C}" v="9" dt="2022-07-04T11:14:17.258"/>
    <p1510:client id="{43854CA1-700D-44AA-82CB-E0C2875054F4}" v="10" dt="2020-12-02T13:42:20.865"/>
    <p1510:client id="{4ED5DC13-08DA-4E95-9966-9E60D7A90C38}" v="5" dt="2020-12-02T12:43:01.463"/>
    <p1510:client id="{5A90B7FD-076C-4B5B-8B6A-4102F9836338}" v="120" dt="2020-12-02T12:38:58.978"/>
    <p1510:client id="{A2F7351C-CE1F-41D9-8AA2-5C5E08961E88}" v="1" dt="2020-12-02T13:12:25.349"/>
    <p1510:client id="{B3CA07AD-F0BE-494E-828A-2BC1F51610CA}" v="55" dt="2020-12-02T12:56:23.275"/>
    <p1510:client id="{BD2E2AF3-8368-91FC-991D-EB1329927AEE}" v="80" dt="2022-07-05T07:57:44.269"/>
    <p1510:client id="{E49D2742-00E2-9565-2A57-CBE883AEDE81}" v="13" dt="2022-07-05T08:35:28.972"/>
    <p1510:client id="{EE4A42FA-AE8A-BE6A-4BEE-EC24C9645AE6}" v="14" dt="2022-07-05T08:06:39.260"/>
    <p1510:client id="{EF0A21CE-919B-42EE-B939-41E750AC2A12}" v="9" dt="2020-12-02T13:48:15.198"/>
    <p1510:client id="{F1255AB8-8D6A-4ABA-8C5C-E7427D6661ED}" v="118" dt="2020-12-02T13:26:41.713"/>
    <p1510:client id="{FA80BDFD-557E-43EC-937A-2C56416B7A1D}" v="7" dt="2020-12-02T12:20:49.706"/>
    <p1510:client id="{FDC95A11-138B-45F2-BA73-10CB9AA9D91D}" v="1079" dt="2020-12-02T10:56:14.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79" autoAdjust="0"/>
  </p:normalViewPr>
  <p:slideViewPr>
    <p:cSldViewPr snapToGrid="0">
      <p:cViewPr varScale="1">
        <p:scale>
          <a:sx n="69" d="100"/>
          <a:sy n="69" d="100"/>
        </p:scale>
        <p:origin x="540" y="44"/>
      </p:cViewPr>
      <p:guideLst/>
    </p:cSldViewPr>
  </p:slideViewPr>
  <p:notesTextViewPr>
    <p:cViewPr>
      <p:scale>
        <a:sx n="200" d="100"/>
        <a:sy n="2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459A8690-2C7C-4484-B5DD-DF180E83D378}" type="datetimeFigureOut">
              <a:rPr lang="nb-NO" smtClean="0"/>
              <a:t>05.07.2022</a:t>
            </a:fld>
            <a:endParaRPr lang="nb-NO"/>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BD193EE0-886E-4244-B0A8-BC4608F289FE}" type="slidenum">
              <a:rPr lang="nb-NO" smtClean="0"/>
              <a:t>‹#›</a:t>
            </a:fld>
            <a:endParaRPr lang="nb-NO"/>
          </a:p>
        </p:txBody>
      </p:sp>
    </p:spTree>
    <p:extLst>
      <p:ext uri="{BB962C8B-B14F-4D97-AF65-F5344CB8AC3E}">
        <p14:creationId xmlns:p14="http://schemas.microsoft.com/office/powerpoint/2010/main" val="1829664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6</a:t>
            </a:fld>
            <a:endParaRPr lang="nb-NO"/>
          </a:p>
        </p:txBody>
      </p:sp>
    </p:spTree>
    <p:extLst>
      <p:ext uri="{BB962C8B-B14F-4D97-AF65-F5344CB8AC3E}">
        <p14:creationId xmlns:p14="http://schemas.microsoft.com/office/powerpoint/2010/main" val="2008314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7</a:t>
            </a:fld>
            <a:endParaRPr lang="nb-NO"/>
          </a:p>
        </p:txBody>
      </p:sp>
    </p:spTree>
    <p:extLst>
      <p:ext uri="{BB962C8B-B14F-4D97-AF65-F5344CB8AC3E}">
        <p14:creationId xmlns:p14="http://schemas.microsoft.com/office/powerpoint/2010/main" val="462101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8</a:t>
            </a:fld>
            <a:endParaRPr lang="nb-NO"/>
          </a:p>
        </p:txBody>
      </p:sp>
    </p:spTree>
    <p:extLst>
      <p:ext uri="{BB962C8B-B14F-4D97-AF65-F5344CB8AC3E}">
        <p14:creationId xmlns:p14="http://schemas.microsoft.com/office/powerpoint/2010/main" val="3255277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10</a:t>
            </a:fld>
            <a:endParaRPr lang="nb-NO"/>
          </a:p>
        </p:txBody>
      </p:sp>
    </p:spTree>
    <p:extLst>
      <p:ext uri="{BB962C8B-B14F-4D97-AF65-F5344CB8AC3E}">
        <p14:creationId xmlns:p14="http://schemas.microsoft.com/office/powerpoint/2010/main" val="2044425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11</a:t>
            </a:fld>
            <a:endParaRPr lang="nb-NO"/>
          </a:p>
        </p:txBody>
      </p:sp>
    </p:spTree>
    <p:extLst>
      <p:ext uri="{BB962C8B-B14F-4D97-AF65-F5344CB8AC3E}">
        <p14:creationId xmlns:p14="http://schemas.microsoft.com/office/powerpoint/2010/main" val="216689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BD193EE0-886E-4244-B0A8-BC4608F289FE}" type="slidenum">
              <a:rPr lang="nb-NO" smtClean="0"/>
              <a:t>13</a:t>
            </a:fld>
            <a:endParaRPr lang="nb-NO"/>
          </a:p>
        </p:txBody>
      </p:sp>
    </p:spTree>
    <p:extLst>
      <p:ext uri="{BB962C8B-B14F-4D97-AF65-F5344CB8AC3E}">
        <p14:creationId xmlns:p14="http://schemas.microsoft.com/office/powerpoint/2010/main" val="349306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9E59015D-F7F5-423A-A76F-D9B8B70E1F94}" type="datetimeFigureOut">
              <a:rPr lang="nb-NO" smtClean="0"/>
              <a:t>05.07.2022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174359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9E59015D-F7F5-423A-A76F-D9B8B70E1F94}" type="datetimeFigureOut">
              <a:rPr lang="nb-NO" smtClean="0"/>
              <a:t>05.07.2022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84171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59015D-F7F5-423A-A76F-D9B8B70E1F94}" type="datetimeFigureOut">
              <a:rPr lang="nb-NO" smtClean="0"/>
              <a:t>05.07.2022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321181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9E59015D-F7F5-423A-A76F-D9B8B70E1F94}" type="datetimeFigureOut">
              <a:rPr lang="nb-NO" smtClean="0"/>
              <a:t>05.07.2022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3854530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9E59015D-F7F5-423A-A76F-D9B8B70E1F94}" type="datetimeFigureOut">
              <a:rPr lang="nb-NO" smtClean="0"/>
              <a:t>05.07.2022</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208510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9E59015D-F7F5-423A-A76F-D9B8B70E1F94}" type="datetimeFigureOut">
              <a:rPr lang="nb-NO" smtClean="0"/>
              <a:t>05.07.2022</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280703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9015D-F7F5-423A-A76F-D9B8B70E1F94}" type="datetimeFigureOut">
              <a:rPr lang="nb-NO" smtClean="0"/>
              <a:t>05.07.2022</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3657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59015D-F7F5-423A-A76F-D9B8B70E1F94}" type="datetimeFigureOut">
              <a:rPr lang="nb-NO" smtClean="0"/>
              <a:t>05.07.2022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80009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59015D-F7F5-423A-A76F-D9B8B70E1F94}" type="datetimeFigureOut">
              <a:rPr lang="nb-NO" smtClean="0"/>
              <a:t>05.07.2022</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400451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9E59015D-F7F5-423A-A76F-D9B8B70E1F94}" type="datetimeFigureOut">
              <a:rPr lang="nb-NO" smtClean="0"/>
              <a:t>05.07.2022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1746164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9E59015D-F7F5-423A-A76F-D9B8B70E1F94}" type="datetimeFigureOut">
              <a:rPr lang="nb-NO" smtClean="0"/>
              <a:t>05.07.2022</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C9C07EE-54A6-4243-86AD-C0B03534A644}" type="slidenum">
              <a:rPr lang="nb-NO" smtClean="0"/>
              <a:t>‹#›</a:t>
            </a:fld>
            <a:endParaRPr lang="nb-NO"/>
          </a:p>
        </p:txBody>
      </p:sp>
    </p:spTree>
    <p:extLst>
      <p:ext uri="{BB962C8B-B14F-4D97-AF65-F5344CB8AC3E}">
        <p14:creationId xmlns:p14="http://schemas.microsoft.com/office/powerpoint/2010/main" val="3572114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9015D-F7F5-423A-A76F-D9B8B70E1F94}" type="datetimeFigureOut">
              <a:rPr lang="nb-NO" smtClean="0"/>
              <a:t>05.07.2022</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9C07EE-54A6-4243-86AD-C0B03534A644}" type="slidenum">
              <a:rPr lang="nb-NO" smtClean="0"/>
              <a:t>‹#›</a:t>
            </a:fld>
            <a:endParaRPr lang="nb-NO"/>
          </a:p>
        </p:txBody>
      </p:sp>
    </p:spTree>
    <p:extLst>
      <p:ext uri="{BB962C8B-B14F-4D97-AF65-F5344CB8AC3E}">
        <p14:creationId xmlns:p14="http://schemas.microsoft.com/office/powerpoint/2010/main" val="3522846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uio.no/om/regelverk/personal/vitenskapelig/regler-ansettelse-professor-forsteamanuensis.html#toc3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ender.cerca.cat/en/bias-in-recruitmen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hyperlink" Target="https://www.ldo.no/forebygg/i-arbeidslivet/god-rekruttering-er-likestilt-rekrutteri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uio.no/for-ansatte/arbeidsstotte/personal/rekruttering/orientering-tilsetting-vitenskapelig-stilling.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flickr.com/photos/noraddir/42637000980/" TargetMode="External"/><Relationship Id="rId3" Type="http://schemas.openxmlformats.org/officeDocument/2006/relationships/hyperlink" Target="https://lovdata.no/dokument/SF/forskrift/2006-02-09-129" TargetMode="External"/><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uio.no/om/strategi/likestilling/tiltaksplaner/handlingsplan-mangfold-likestilling-inkludering-2021-2024.pdf" TargetMode="External"/><Relationship Id="rId5" Type="http://schemas.openxmlformats.org/officeDocument/2006/relationships/hyperlink" Target="http://www.uio.no/om/regelverk/personal/vitenskapelig/veilsokeremedlbedommelse.html" TargetMode="External"/><Relationship Id="rId4" Type="http://schemas.openxmlformats.org/officeDocument/2006/relationships/hyperlink" Target="http://www.uio.no/om/regelverk/personal/vitenskapelig/tilsettingprof.html" TargetMode="External"/><Relationship Id="rId9" Type="http://schemas.openxmlformats.org/officeDocument/2006/relationships/hyperlink" Target="https://creativecommons.org/licenses/by-nc-nd/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6"/>
          <p:cNvSpPr>
            <a:spLocks noGrp="1"/>
          </p:cNvSpPr>
          <p:nvPr>
            <p:ph idx="1"/>
          </p:nvPr>
        </p:nvSpPr>
        <p:spPr bwMode="auto">
          <a:xfrm>
            <a:off x="1371599" y="2318197"/>
            <a:ext cx="9724031" cy="3683358"/>
          </a:xfrm>
          <a:prstGeom prst="rect">
            <a:avLst/>
          </a:prstGeom>
        </p:spPr>
        <p:txBody>
          <a:bodyPr vert="horz" lIns="91440" tIns="45720" rIns="91440" bIns="45720" numCol="1" rtlCol="0" anchor="ctr" anchorCtr="0" compatLnSpc="1">
            <a:prstTxWarp prst="textNoShape">
              <a:avLst/>
            </a:prstTxWarp>
            <a:normAutofit/>
          </a:bodyPr>
          <a:lstStyle/>
          <a:p>
            <a:pPr marL="0" marR="0" indent="0" defTabSz="914400" rtl="0" eaLnBrk="0" fontAlgn="base" latinLnBrk="0" hangingPunct="0">
              <a:spcBef>
                <a:spcPct val="0"/>
              </a:spcBef>
              <a:spcAft>
                <a:spcPts val="600"/>
              </a:spcAft>
              <a:buClrTx/>
              <a:buSzTx/>
              <a:buFontTx/>
              <a:buNone/>
              <a:tabLst/>
            </a:pPr>
            <a:r>
              <a:rPr lang="nb-NO" sz="2000">
                <a:latin typeface="Arial" charset="0"/>
                <a:ea typeface="ヒラギノ角ゴ Pro W3" charset="-128"/>
                <a:cs typeface="ヒラギノ角ゴ Pro W3" charset="-128"/>
              </a:rPr>
              <a:t>Oppstartsmøte</a:t>
            </a:r>
            <a:r>
              <a:rPr kumimoji="0" lang="nb-NO" sz="2000" b="0" i="0" u="none" strike="noStrike" cap="none" normalizeH="0">
                <a:ln>
                  <a:noFill/>
                </a:ln>
                <a:effectLst/>
                <a:latin typeface="Arial" charset="0"/>
                <a:ea typeface="ヒラギノ角ゴ Pro W3" charset="-128"/>
                <a:cs typeface="ヒラギノ角ゴ Pro W3" charset="-128"/>
              </a:rPr>
              <a:t> med leder for sakkyndig komité </a:t>
            </a:r>
            <a:endParaRPr kumimoji="0" lang="nb-NO" sz="2000" b="0" i="0" u="none" strike="noStrike" cap="none" normalizeH="0" baseline="0">
              <a:ln>
                <a:noFill/>
              </a:ln>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565348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1371599" y="294538"/>
            <a:ext cx="9895951" cy="1033669"/>
          </a:xfrm>
        </p:spPr>
        <p:txBody>
          <a:bodyPr>
            <a:normAutofit/>
          </a:bodyPr>
          <a:lstStyle/>
          <a:p>
            <a:r>
              <a:rPr lang="nb-NO" sz="4000">
                <a:solidFill>
                  <a:srgbClr val="FFFFFF"/>
                </a:solidFill>
              </a:rPr>
              <a:t>Formålet med møtet</a:t>
            </a:r>
            <a:endParaRPr lang="en-US" sz="4000">
              <a:solidFill>
                <a:srgbClr val="FFFFFF"/>
              </a:solidFill>
            </a:endParaRPr>
          </a:p>
        </p:txBody>
      </p:sp>
      <p:sp>
        <p:nvSpPr>
          <p:cNvPr id="3" name="Plassholder for innhold 2"/>
          <p:cNvSpPr>
            <a:spLocks noGrp="1"/>
          </p:cNvSpPr>
          <p:nvPr>
            <p:ph idx="1"/>
          </p:nvPr>
        </p:nvSpPr>
        <p:spPr>
          <a:xfrm>
            <a:off x="1371599" y="2318197"/>
            <a:ext cx="9724031" cy="3683358"/>
          </a:xfrm>
        </p:spPr>
        <p:txBody>
          <a:bodyPr anchor="ctr">
            <a:normAutofit lnSpcReduction="10000"/>
          </a:bodyPr>
          <a:lstStyle/>
          <a:p>
            <a:pPr marL="0" indent="0">
              <a:buNone/>
            </a:pPr>
            <a:r>
              <a:rPr lang="nb-NO" sz="2000" dirty="0"/>
              <a:t>Avklare spørsmål så tidlig som mulig i prosessen, og på den måten bidra til å avverge potensielle problemer</a:t>
            </a:r>
            <a:endParaRPr lang="en-US" dirty="0"/>
          </a:p>
          <a:p>
            <a:pPr marL="0" indent="0">
              <a:buNone/>
            </a:pPr>
            <a:endParaRPr lang="nb-NO" sz="2000"/>
          </a:p>
          <a:p>
            <a:pPr marL="0" indent="0">
              <a:buNone/>
            </a:pPr>
            <a:r>
              <a:rPr lang="nb-NO" sz="2000" dirty="0"/>
              <a:t>Bidra til en god, likestilt rekrutteringsprosess</a:t>
            </a:r>
            <a:endParaRPr lang="nb-NO" sz="2000" dirty="0">
              <a:cs typeface="Calibri" panose="020F0502020204030204"/>
            </a:endParaRPr>
          </a:p>
          <a:p>
            <a:pPr lvl="1"/>
            <a:r>
              <a:rPr lang="nb-NO" sz="2000" dirty="0"/>
              <a:t>Kjønnsnøytral og fordomsfri rekrutteringsprosess	</a:t>
            </a:r>
            <a:endParaRPr lang="nb-NO" sz="2000" dirty="0">
              <a:cs typeface="Calibri"/>
            </a:endParaRPr>
          </a:p>
          <a:p>
            <a:pPr lvl="1"/>
            <a:r>
              <a:rPr lang="nb-NO" sz="2000" dirty="0"/>
              <a:t>Introduksjon til </a:t>
            </a:r>
            <a:r>
              <a:rPr lang="nb-NO" sz="2000" b="1" dirty="0"/>
              <a:t>hovedpunktene</a:t>
            </a:r>
            <a:r>
              <a:rPr lang="nb-NO" sz="2000" dirty="0"/>
              <a:t> i regelverket</a:t>
            </a:r>
          </a:p>
          <a:p>
            <a:pPr lvl="1"/>
            <a:r>
              <a:rPr lang="nb-NO" sz="2000" dirty="0"/>
              <a:t>Senke terskelen for å ta kontakt ved å etablere en kommunikasjonskanal mellom personal og komité</a:t>
            </a:r>
            <a:endParaRPr lang="nb-NO" sz="2000" dirty="0">
              <a:cs typeface="Calibri"/>
            </a:endParaRPr>
          </a:p>
          <a:p>
            <a:pPr lvl="1"/>
            <a:r>
              <a:rPr lang="nb-NO" sz="2000" dirty="0"/>
              <a:t>Være behjelpelig med å finne svar fra andre:</a:t>
            </a:r>
            <a:endParaRPr lang="nb-NO" sz="2000" dirty="0">
              <a:cs typeface="Calibri"/>
            </a:endParaRPr>
          </a:p>
          <a:p>
            <a:pPr marL="914400" lvl="2" indent="0">
              <a:buNone/>
            </a:pPr>
            <a:r>
              <a:rPr lang="nb-NO" dirty="0"/>
              <a:t>F.eks. jurister for vanskelige habilitetsvurderinger</a:t>
            </a:r>
            <a:endParaRPr lang="nb-NO" dirty="0">
              <a:cs typeface="Calibri"/>
            </a:endParaRPr>
          </a:p>
          <a:p>
            <a:pPr marL="914400" lvl="2" indent="0">
              <a:buNone/>
            </a:pPr>
            <a:r>
              <a:rPr lang="nb-NO" dirty="0"/>
              <a:t>Andre ledere for vurdering av relevante fagområder</a:t>
            </a:r>
            <a:endParaRPr lang="nb-NO">
              <a:cs typeface="Calibri" panose="020F0502020204030204"/>
            </a:endParaRPr>
          </a:p>
          <a:p>
            <a:endParaRPr lang="en-US" sz="2000"/>
          </a:p>
        </p:txBody>
      </p:sp>
    </p:spTree>
    <p:extLst>
      <p:ext uri="{BB962C8B-B14F-4D97-AF65-F5344CB8AC3E}">
        <p14:creationId xmlns:p14="http://schemas.microsoft.com/office/powerpoint/2010/main" val="4180615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Background Wallpaper Free Stock Photo - Public Domain Pictures">
            <a:extLst>
              <a:ext uri="{FF2B5EF4-FFF2-40B4-BE49-F238E27FC236}">
                <a16:creationId xmlns:a16="http://schemas.microsoft.com/office/drawing/2014/main" id="{4BD19AB8-432A-53F4-46D9-54D2D3020DF8}"/>
              </a:ext>
            </a:extLst>
          </p:cNvPr>
          <p:cNvPicPr>
            <a:picLocks noChangeAspect="1"/>
          </p:cNvPicPr>
          <p:nvPr/>
        </p:nvPicPr>
        <p:blipFill rotWithShape="1">
          <a:blip r:embed="rId2"/>
          <a:srcRect r="9091" b="23391"/>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86C7B4A1-154A-4DF0-AC46-F88D75A2E0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594804" y="640263"/>
            <a:ext cx="6619811" cy="1344975"/>
          </a:xfrm>
        </p:spPr>
        <p:txBody>
          <a:bodyPr>
            <a:normAutofit/>
          </a:bodyPr>
          <a:lstStyle/>
          <a:p>
            <a:r>
              <a:rPr lang="nb-NO" sz="4000"/>
              <a:t>Rollen og ansvaret  til sakkyndig komite</a:t>
            </a:r>
            <a:endParaRPr lang="en-US" sz="4000"/>
          </a:p>
        </p:txBody>
      </p:sp>
      <p:sp>
        <p:nvSpPr>
          <p:cNvPr id="3" name="Plassholder for innhold 2"/>
          <p:cNvSpPr>
            <a:spLocks noGrp="1"/>
          </p:cNvSpPr>
          <p:nvPr>
            <p:ph idx="1"/>
          </p:nvPr>
        </p:nvSpPr>
        <p:spPr>
          <a:xfrm>
            <a:off x="594109" y="2121763"/>
            <a:ext cx="6620505" cy="3773010"/>
          </a:xfrm>
        </p:spPr>
        <p:txBody>
          <a:bodyPr>
            <a:normAutofit/>
          </a:bodyPr>
          <a:lstStyle/>
          <a:p>
            <a:r>
              <a:rPr lang="nb-NO" sz="1500"/>
              <a:t>Ordningen med særskilt sakkyndig vurdering er begrunnet i behov for </a:t>
            </a:r>
            <a:r>
              <a:rPr lang="nb-NO" sz="1500" b="1"/>
              <a:t>uavhengig faglig kvalitetssikring</a:t>
            </a:r>
            <a:r>
              <a:rPr lang="nb-NO" sz="1500"/>
              <a:t>, samtidig som det understreker </a:t>
            </a:r>
            <a:r>
              <a:rPr lang="nb-NO" sz="1500" b="1"/>
              <a:t>faglig autonomi</a:t>
            </a:r>
            <a:r>
              <a:rPr lang="nb-NO" sz="1500"/>
              <a:t> som fundament i forskning og undervisning</a:t>
            </a:r>
          </a:p>
          <a:p>
            <a:pPr marL="0" indent="0">
              <a:buNone/>
            </a:pPr>
            <a:r>
              <a:rPr lang="nb-NO" sz="1500"/>
              <a:t> </a:t>
            </a:r>
          </a:p>
          <a:p>
            <a:r>
              <a:rPr lang="nb-NO" sz="1500"/>
              <a:t>Den sakkyndige komiteen skal, i kraft av sin </a:t>
            </a:r>
            <a:r>
              <a:rPr lang="nb-NO" sz="1500" b="1"/>
              <a:t>faglige kompetanse</a:t>
            </a:r>
            <a:r>
              <a:rPr lang="nb-NO" sz="1500"/>
              <a:t>, gi en </a:t>
            </a:r>
            <a:r>
              <a:rPr lang="nb-NO" sz="1500" b="1"/>
              <a:t>veiledende vurdering </a:t>
            </a:r>
            <a:r>
              <a:rPr lang="nb-NO" sz="1500"/>
              <a:t>som danner grunnlag for videre behandling i UiOs innstillings- og ansettelsesorganer</a:t>
            </a:r>
            <a:br>
              <a:rPr lang="nb-NO" sz="1500"/>
            </a:br>
            <a:endParaRPr lang="nb-NO" sz="1500"/>
          </a:p>
          <a:p>
            <a:pPr marL="285750" indent="-285750"/>
            <a:r>
              <a:rPr lang="nb-NO" sz="1500"/>
              <a:t>Den sakkyndige vurderingen er </a:t>
            </a:r>
            <a:r>
              <a:rPr lang="nb-NO" sz="1500" b="1"/>
              <a:t>ett grunnlagsdokument </a:t>
            </a:r>
            <a:r>
              <a:rPr lang="nb-NO" sz="1500"/>
              <a:t>som sammen med andre dokumenter i saken legges fram for ansettelsesmyndigheten</a:t>
            </a:r>
            <a:br>
              <a:rPr lang="nb-NO" sz="1500"/>
            </a:br>
            <a:r>
              <a:rPr lang="nb-NO" sz="1500"/>
              <a:t> </a:t>
            </a:r>
          </a:p>
          <a:p>
            <a:pPr marL="285750" indent="-285750"/>
            <a:r>
              <a:rPr lang="nb-NO" sz="1500"/>
              <a:t>Den sakkyndige vurderingen tillegges stor vekt og det stiller derfor krav til sakkyndiges </a:t>
            </a:r>
            <a:r>
              <a:rPr lang="nb-NO" sz="1500" b="1"/>
              <a:t>kompetanse og legitimitet</a:t>
            </a:r>
          </a:p>
          <a:p>
            <a:endParaRPr lang="en-US" sz="1500"/>
          </a:p>
        </p:txBody>
      </p:sp>
    </p:spTree>
    <p:extLst>
      <p:ext uri="{BB962C8B-B14F-4D97-AF65-F5344CB8AC3E}">
        <p14:creationId xmlns:p14="http://schemas.microsoft.com/office/powerpoint/2010/main" val="3829325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1371599" y="294538"/>
            <a:ext cx="9895951" cy="1033669"/>
          </a:xfrm>
        </p:spPr>
        <p:txBody>
          <a:bodyPr>
            <a:normAutofit/>
          </a:bodyPr>
          <a:lstStyle/>
          <a:p>
            <a:r>
              <a:rPr lang="nb-NO" sz="4000">
                <a:solidFill>
                  <a:srgbClr val="FFFFFF"/>
                </a:solidFill>
              </a:rPr>
              <a:t>Arbeidsmåte for sakkyndig komite</a:t>
            </a:r>
            <a:endParaRPr lang="en-US" sz="4000">
              <a:solidFill>
                <a:srgbClr val="FFFFFF"/>
              </a:solidFill>
            </a:endParaRPr>
          </a:p>
        </p:txBody>
      </p:sp>
      <p:sp>
        <p:nvSpPr>
          <p:cNvPr id="23" name="Plassholder for innhold 2"/>
          <p:cNvSpPr>
            <a:spLocks noGrp="1"/>
          </p:cNvSpPr>
          <p:nvPr>
            <p:ph idx="1"/>
          </p:nvPr>
        </p:nvSpPr>
        <p:spPr>
          <a:xfrm>
            <a:off x="1371599" y="2318197"/>
            <a:ext cx="9724031" cy="3683358"/>
          </a:xfrm>
        </p:spPr>
        <p:txBody>
          <a:bodyPr anchor="ctr">
            <a:normAutofit/>
          </a:bodyPr>
          <a:lstStyle/>
          <a:p>
            <a:pPr marL="0" lvl="0" indent="0">
              <a:buNone/>
            </a:pPr>
            <a:r>
              <a:rPr lang="nb-NO" sz="1600" dirty="0"/>
              <a:t>De sakkyndige skal normalt arbeide som </a:t>
            </a:r>
            <a:r>
              <a:rPr lang="nb-NO" sz="1600" b="1" dirty="0"/>
              <a:t>utvalg</a:t>
            </a:r>
            <a:r>
              <a:rPr lang="nb-NO" sz="1600" dirty="0"/>
              <a:t>. Det betyr at alle medlemmenes meninger vektes likt </a:t>
            </a:r>
            <a:r>
              <a:rPr lang="nb-NO" sz="1600" b="1" dirty="0"/>
              <a:t/>
            </a:r>
            <a:br>
              <a:rPr lang="nb-NO" sz="1600" b="1" dirty="0"/>
            </a:br>
            <a:endParaRPr lang="nb-NO" sz="1600">
              <a:cs typeface="Calibri" panose="020F0502020204030204"/>
            </a:endParaRPr>
          </a:p>
          <a:p>
            <a:pPr marL="0" lvl="0" indent="0">
              <a:buNone/>
            </a:pPr>
            <a:r>
              <a:rPr lang="nb-NO" sz="1600" dirty="0"/>
              <a:t>Sakkyndig komite skal ha en </a:t>
            </a:r>
            <a:r>
              <a:rPr lang="nb-NO" sz="1600" b="1" dirty="0"/>
              <a:t>administrativ leder</a:t>
            </a:r>
            <a:endParaRPr lang="nb-NO" sz="1600">
              <a:cs typeface="Calibri" panose="020F0502020204030204"/>
            </a:endParaRPr>
          </a:p>
          <a:p>
            <a:pPr lvl="1"/>
            <a:r>
              <a:rPr lang="nb-NO" sz="1600" dirty="0"/>
              <a:t>Lederen har ansvar for å sammenkalle utvalget og administrere arbeidet</a:t>
            </a:r>
            <a:br>
              <a:rPr lang="nb-NO" sz="1600" dirty="0"/>
            </a:br>
            <a:endParaRPr lang="nb-NO" sz="1600"/>
          </a:p>
          <a:p>
            <a:pPr marL="0" indent="0">
              <a:buNone/>
            </a:pPr>
            <a:r>
              <a:rPr lang="nb-NO" sz="1600" dirty="0"/>
              <a:t>Komiteen avgir i utgangspunktet en enstemmig</a:t>
            </a:r>
            <a:r>
              <a:rPr lang="nb-NO" sz="1600" b="1" dirty="0"/>
              <a:t> vurdering</a:t>
            </a:r>
            <a:r>
              <a:rPr lang="nb-NO" sz="1600" dirty="0"/>
              <a:t> </a:t>
            </a:r>
            <a:endParaRPr lang="nb-NO" sz="1600">
              <a:cs typeface="Calibri" panose="020F0502020204030204"/>
            </a:endParaRPr>
          </a:p>
          <a:p>
            <a:pPr lvl="1"/>
            <a:r>
              <a:rPr lang="nb-NO" sz="1600" dirty="0"/>
              <a:t>Ved dissens skal begrunnelsen for de forskjellige standpunktene fremkomme i dokumentets konklusjon</a:t>
            </a:r>
            <a:br>
              <a:rPr lang="nb-NO" sz="1600" dirty="0"/>
            </a:br>
            <a:endParaRPr lang="nb-NO" sz="1600"/>
          </a:p>
          <a:p>
            <a:pPr marL="0" indent="0">
              <a:buNone/>
            </a:pPr>
            <a:r>
              <a:rPr lang="nb-NO" sz="1600" dirty="0"/>
              <a:t>Utgangspunktet for vurdering er </a:t>
            </a:r>
            <a:r>
              <a:rPr lang="nb-NO" sz="1600" b="1" dirty="0"/>
              <a:t>kvalifikasjonskravene</a:t>
            </a:r>
            <a:r>
              <a:rPr lang="nb-NO" sz="1600" dirty="0"/>
              <a:t> og beskrivelsen av </a:t>
            </a:r>
            <a:r>
              <a:rPr lang="nb-NO" sz="1600" b="1" dirty="0"/>
              <a:t>ønsket kompetanse </a:t>
            </a:r>
            <a:r>
              <a:rPr lang="nb-NO" sz="1600" dirty="0"/>
              <a:t>i kunngjøringsteksten</a:t>
            </a:r>
            <a:br>
              <a:rPr lang="nb-NO" sz="1600" dirty="0"/>
            </a:br>
            <a:r>
              <a:rPr lang="nb-NO" sz="1600" dirty="0"/>
              <a:t> </a:t>
            </a:r>
            <a:endParaRPr lang="nb-NO" sz="1600">
              <a:cs typeface="Calibri" panose="020F0502020204030204"/>
            </a:endParaRPr>
          </a:p>
          <a:p>
            <a:pPr marL="0" indent="0">
              <a:buNone/>
            </a:pPr>
            <a:r>
              <a:rPr lang="nb-NO" sz="1600" dirty="0"/>
              <a:t>Grønt UiO: UiO har ambisjoner om å være et grønt universitet bl.a. ved å redusere reiser. Komitéer anbefales derfor å gjennomføre </a:t>
            </a:r>
            <a:r>
              <a:rPr lang="nb-NO" sz="1600" b="1" dirty="0"/>
              <a:t>digitale møter</a:t>
            </a:r>
            <a:endParaRPr lang="nb-NO" sz="1600">
              <a:cs typeface="Calibri" panose="020F0502020204030204"/>
            </a:endParaRPr>
          </a:p>
          <a:p>
            <a:endParaRPr lang="en-US" sz="1600"/>
          </a:p>
        </p:txBody>
      </p:sp>
    </p:spTree>
    <p:extLst>
      <p:ext uri="{BB962C8B-B14F-4D97-AF65-F5344CB8AC3E}">
        <p14:creationId xmlns:p14="http://schemas.microsoft.com/office/powerpoint/2010/main" val="152612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49">
            <a:extLst>
              <a:ext uri="{FF2B5EF4-FFF2-40B4-BE49-F238E27FC236}">
                <a16:creationId xmlns:a16="http://schemas.microsoft.com/office/drawing/2014/main" id="{4F7EBAE4-9945-4473-9E34-B2C66EA0F0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tel 1"/>
          <p:cNvSpPr>
            <a:spLocks noGrp="1"/>
          </p:cNvSpPr>
          <p:nvPr>
            <p:ph type="title"/>
          </p:nvPr>
        </p:nvSpPr>
        <p:spPr>
          <a:xfrm>
            <a:off x="838200" y="365125"/>
            <a:ext cx="5393361" cy="1325563"/>
          </a:xfrm>
        </p:spPr>
        <p:txBody>
          <a:bodyPr>
            <a:normAutofit/>
          </a:bodyPr>
          <a:lstStyle/>
          <a:p>
            <a:r>
              <a:rPr lang="nb-NO"/>
              <a:t>Vurderingskriterier</a:t>
            </a:r>
            <a:endParaRPr lang="en-US"/>
          </a:p>
        </p:txBody>
      </p:sp>
      <p:sp>
        <p:nvSpPr>
          <p:cNvPr id="25" name="Plassholder for innhold 2"/>
          <p:cNvSpPr>
            <a:spLocks noGrp="1"/>
          </p:cNvSpPr>
          <p:nvPr>
            <p:ph idx="1"/>
          </p:nvPr>
        </p:nvSpPr>
        <p:spPr>
          <a:xfrm>
            <a:off x="838200" y="1825625"/>
            <a:ext cx="5393361" cy="4351338"/>
          </a:xfrm>
        </p:spPr>
        <p:txBody>
          <a:bodyPr>
            <a:normAutofit/>
          </a:bodyPr>
          <a:lstStyle/>
          <a:p>
            <a:pPr marL="514350" indent="-514350">
              <a:buFont typeface="+mj-lt"/>
              <a:buAutoNum type="arabicPeriod"/>
            </a:pPr>
            <a:r>
              <a:rPr lang="nb-NO" sz="1500"/>
              <a:t>Vitenskapelige kvalifikasjoner</a:t>
            </a:r>
            <a:br>
              <a:rPr lang="nb-NO" sz="1500"/>
            </a:br>
            <a:endParaRPr lang="nb-NO" sz="1500"/>
          </a:p>
          <a:p>
            <a:pPr marL="514350" indent="-514350">
              <a:buFont typeface="+mj-lt"/>
              <a:buAutoNum type="arabicPeriod"/>
            </a:pPr>
            <a:r>
              <a:rPr lang="nb-NO" sz="1500"/>
              <a:t>Andre faglige kvalifikasjoner</a:t>
            </a:r>
            <a:br>
              <a:rPr lang="nb-NO" sz="1500"/>
            </a:br>
            <a:endParaRPr lang="nb-NO" sz="1500"/>
          </a:p>
          <a:p>
            <a:pPr marL="514350" indent="-514350">
              <a:buFont typeface="+mj-lt"/>
              <a:buAutoNum type="arabicPeriod"/>
            </a:pPr>
            <a:r>
              <a:rPr lang="nb-NO" sz="1500"/>
              <a:t>Utdanningsfaglige kvalifikasjoner </a:t>
            </a:r>
            <a:br>
              <a:rPr lang="nb-NO" sz="1500"/>
            </a:br>
            <a:endParaRPr lang="nb-NO" sz="1500"/>
          </a:p>
          <a:p>
            <a:pPr marL="514350" indent="-514350">
              <a:buFont typeface="+mj-lt"/>
              <a:buAutoNum type="arabicPeriod"/>
            </a:pPr>
            <a:r>
              <a:rPr lang="nb-NO" sz="1500"/>
              <a:t>Formidlingskvalifikasjoner  </a:t>
            </a:r>
            <a:br>
              <a:rPr lang="nb-NO" sz="1500"/>
            </a:br>
            <a:endParaRPr lang="nb-NO" sz="1500"/>
          </a:p>
          <a:p>
            <a:pPr marL="514350" indent="-514350">
              <a:buFont typeface="+mj-lt"/>
              <a:buAutoNum type="arabicPeriod"/>
            </a:pPr>
            <a:r>
              <a:rPr lang="nb-NO" sz="1500"/>
              <a:t>Kvalifikasjoner for ledelse og administrasjon</a:t>
            </a:r>
          </a:p>
          <a:p>
            <a:pPr marL="514350" indent="-514350">
              <a:buFont typeface="+mj-lt"/>
              <a:buAutoNum type="arabicPeriod"/>
            </a:pPr>
            <a:endParaRPr lang="nb-NO" sz="1500"/>
          </a:p>
          <a:p>
            <a:pPr marL="514350" indent="-514350">
              <a:buFont typeface="+mj-lt"/>
              <a:buAutoNum type="arabicPeriod"/>
            </a:pPr>
            <a:r>
              <a:rPr lang="nb-NO" sz="1500"/>
              <a:t>Personlige kvalifikasjoner</a:t>
            </a:r>
          </a:p>
          <a:p>
            <a:pPr marL="0" indent="0">
              <a:buNone/>
            </a:pPr>
            <a:endParaRPr lang="nb-NO" sz="1500"/>
          </a:p>
          <a:p>
            <a:pPr marL="0" indent="0">
              <a:buNone/>
            </a:pPr>
            <a:r>
              <a:rPr lang="nb-NO" sz="1500">
                <a:hlinkClick r:id="rId2"/>
              </a:rPr>
              <a:t>Regler for ansettelse i professorater og førsteamanuensisstillinger ved UiO - Universitetet i Oslo</a:t>
            </a:r>
            <a:r>
              <a:rPr lang="nb-NO" sz="1500"/>
              <a:t> (særlig § 9)</a:t>
            </a:r>
          </a:p>
          <a:p>
            <a:endParaRPr lang="en-US" sz="1500"/>
          </a:p>
        </p:txBody>
      </p:sp>
      <p:pic>
        <p:nvPicPr>
          <p:cNvPr id="3" name="Picture 3" descr="Free Images : beach, architecture, structure, bridge, building, arch ...">
            <a:extLst>
              <a:ext uri="{FF2B5EF4-FFF2-40B4-BE49-F238E27FC236}">
                <a16:creationId xmlns:a16="http://schemas.microsoft.com/office/drawing/2014/main" id="{9FA91C1C-DBEA-CCBB-B0FF-A17532DC97D5}"/>
              </a:ext>
            </a:extLst>
          </p:cNvPr>
          <p:cNvPicPr>
            <a:picLocks noChangeAspect="1"/>
          </p:cNvPicPr>
          <p:nvPr/>
        </p:nvPicPr>
        <p:blipFill rotWithShape="1">
          <a:blip r:embed="rId3"/>
          <a:srcRect l="31779" r="1470" b="-2"/>
          <a:stretch/>
        </p:blipFill>
        <p:spPr>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5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4021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1371599" y="294538"/>
            <a:ext cx="9895951" cy="1033669"/>
          </a:xfrm>
        </p:spPr>
        <p:txBody>
          <a:bodyPr>
            <a:normAutofit/>
          </a:bodyPr>
          <a:lstStyle/>
          <a:p>
            <a:r>
              <a:rPr lang="nb-NO" sz="3700">
                <a:solidFill>
                  <a:srgbClr val="FFFFFF"/>
                </a:solidFill>
              </a:rPr>
              <a:t>Hvilke utfordringer kan sakkyndig komite støte på? </a:t>
            </a:r>
            <a:endParaRPr lang="en-US" sz="3700">
              <a:solidFill>
                <a:srgbClr val="FFFFFF"/>
              </a:solidFill>
            </a:endParaRPr>
          </a:p>
        </p:txBody>
      </p:sp>
      <p:sp>
        <p:nvSpPr>
          <p:cNvPr id="15" name="Plassholder for innhold 2"/>
          <p:cNvSpPr>
            <a:spLocks noGrp="1"/>
          </p:cNvSpPr>
          <p:nvPr>
            <p:ph idx="1"/>
          </p:nvPr>
        </p:nvSpPr>
        <p:spPr>
          <a:xfrm>
            <a:off x="860501" y="1974368"/>
            <a:ext cx="10885616" cy="4659089"/>
          </a:xfrm>
        </p:spPr>
        <p:txBody>
          <a:bodyPr vert="horz" lIns="91440" tIns="45720" rIns="91440" bIns="45720" rtlCol="0" anchor="ctr">
            <a:normAutofit/>
          </a:bodyPr>
          <a:lstStyle/>
          <a:p>
            <a:pPr marL="0" indent="0">
              <a:buNone/>
            </a:pPr>
            <a:r>
              <a:rPr lang="nb-NO" sz="1400" b="1" dirty="0"/>
              <a:t>Sortering av kandidater innledningsvis </a:t>
            </a:r>
            <a:endParaRPr lang="en-US" sz="1400"/>
          </a:p>
          <a:p>
            <a:pPr lvl="1"/>
            <a:r>
              <a:rPr lang="nb-NO" sz="1400" dirty="0"/>
              <a:t>Det må komme klart fram hva som </a:t>
            </a:r>
            <a:r>
              <a:rPr lang="nb-NO" sz="1400" b="1" dirty="0"/>
              <a:t>skiller </a:t>
            </a:r>
            <a:r>
              <a:rPr lang="nb-NO" sz="1400" dirty="0"/>
              <a:t>de utvalgte søkerne fra de øvrige, hvilke kandider som er ukvalifiserte etter kriteriene, hvilke som vurderes som mindre kvalifisert og de som kortlistes. Omtalen av de ukvalifiserte kandidatene kan være veldig kort og av de som vurderes som mindre kvalifisert ganske kort dersom det er godt forklart hva som skiller kategoriene</a:t>
            </a:r>
            <a:endParaRPr lang="nb-NO" sz="1400" dirty="0">
              <a:cs typeface="Calibri"/>
            </a:endParaRPr>
          </a:p>
          <a:p>
            <a:pPr lvl="1"/>
            <a:endParaRPr lang="nb-NO" sz="1400"/>
          </a:p>
          <a:p>
            <a:pPr marL="0" indent="0">
              <a:buNone/>
            </a:pPr>
            <a:r>
              <a:rPr lang="nb-NO" sz="1400" b="1" dirty="0"/>
              <a:t>Samkjøring av komitemedlemmenes vurderinger når man deler kandidatene mellom seg</a:t>
            </a:r>
            <a:endParaRPr lang="nb-NO" sz="1400" b="1" dirty="0">
              <a:cs typeface="Calibri" panose="020F0502020204030204"/>
            </a:endParaRPr>
          </a:p>
          <a:p>
            <a:pPr lvl="1"/>
            <a:r>
              <a:rPr lang="nb-NO" sz="1400" dirty="0"/>
              <a:t>Komitemedlemmene må vurdere alle søkere oppimot </a:t>
            </a:r>
            <a:r>
              <a:rPr lang="nb-NO" sz="1400" b="1" dirty="0"/>
              <a:t>de samme kravene </a:t>
            </a:r>
            <a:r>
              <a:rPr lang="nb-NO" sz="1400" dirty="0"/>
              <a:t>til kompetanse og ønsker, jf. utlysningsteksten</a:t>
            </a:r>
            <a:endParaRPr lang="nb-NO" sz="1400" dirty="0">
              <a:cs typeface="Calibri"/>
            </a:endParaRPr>
          </a:p>
          <a:p>
            <a:pPr lvl="1"/>
            <a:r>
              <a:rPr lang="nb-NO" sz="1400" dirty="0"/>
              <a:t>Noen forskjeller i stil og språk i omtalen av søkerne kan aksepteres</a:t>
            </a:r>
            <a:br>
              <a:rPr lang="nb-NO" sz="1400" dirty="0"/>
            </a:br>
            <a:endParaRPr lang="nb-NO" sz="1400"/>
          </a:p>
          <a:p>
            <a:pPr marL="0" indent="0">
              <a:buNone/>
            </a:pPr>
            <a:r>
              <a:rPr lang="nb-NO" sz="1400" b="1" dirty="0"/>
              <a:t>Begrunne ut fra de samme kriteriene for alle søkerne</a:t>
            </a:r>
            <a:endParaRPr lang="nb-NO" sz="1400" b="1" dirty="0">
              <a:cs typeface="Calibri" panose="020F0502020204030204"/>
            </a:endParaRPr>
          </a:p>
          <a:p>
            <a:pPr lvl="1"/>
            <a:r>
              <a:rPr lang="nb-NO" sz="1400" dirty="0"/>
              <a:t>Ulik vektlegging av kriterier for ulike kandidater gir grunnlag for merknader fra søkerne</a:t>
            </a:r>
          </a:p>
          <a:p>
            <a:pPr lvl="1"/>
            <a:r>
              <a:rPr lang="nb-NO" sz="1400" dirty="0"/>
              <a:t>F.eks. en upublisert artikkel tillegges samme vekt som en publisert artikkel</a:t>
            </a:r>
            <a:endParaRPr lang="en-US" sz="1400" dirty="0"/>
          </a:p>
        </p:txBody>
      </p:sp>
    </p:spTree>
    <p:extLst>
      <p:ext uri="{BB962C8B-B14F-4D97-AF65-F5344CB8AC3E}">
        <p14:creationId xmlns:p14="http://schemas.microsoft.com/office/powerpoint/2010/main" val="3180691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136428" y="627564"/>
            <a:ext cx="8700806" cy="1325563"/>
          </a:xfrm>
        </p:spPr>
        <p:txBody>
          <a:bodyPr>
            <a:normAutofit/>
          </a:bodyPr>
          <a:lstStyle/>
          <a:p>
            <a:r>
              <a:rPr lang="nb-NO" dirty="0"/>
              <a:t>Motvirkning av implisitte fordommer </a:t>
            </a:r>
            <a:endParaRPr lang="en-US" dirty="0"/>
          </a:p>
        </p:txBody>
      </p:sp>
      <p:sp>
        <p:nvSpPr>
          <p:cNvPr id="3" name="Plassholder for innhold 2"/>
          <p:cNvSpPr>
            <a:spLocks noGrp="1"/>
          </p:cNvSpPr>
          <p:nvPr>
            <p:ph idx="1"/>
          </p:nvPr>
        </p:nvSpPr>
        <p:spPr>
          <a:xfrm>
            <a:off x="1136429" y="2854319"/>
            <a:ext cx="6467867" cy="3450613"/>
          </a:xfrm>
        </p:spPr>
        <p:txBody>
          <a:bodyPr vert="horz" lIns="91440" tIns="45720" rIns="91440" bIns="45720" rtlCol="0" anchor="ctr">
            <a:noAutofit/>
          </a:bodyPr>
          <a:lstStyle/>
          <a:p>
            <a:pPr marL="0" indent="0">
              <a:buNone/>
            </a:pPr>
            <a:r>
              <a:rPr lang="nb-NO" sz="1600" dirty="0"/>
              <a:t>Meritokrati og rettferdig vurdering er viktige verdier i universitetssamfunnet. I vurderingsprosesser er det viktig å være oppmerksom på og motvirke skjevvurderinger.</a:t>
            </a:r>
            <a:endParaRPr lang="nb-NO" sz="1600" dirty="0">
              <a:cs typeface="Calibri"/>
            </a:endParaRPr>
          </a:p>
          <a:p>
            <a:pPr marL="0" indent="0">
              <a:buNone/>
            </a:pPr>
            <a:endParaRPr lang="nb-NO" sz="1600" dirty="0">
              <a:cs typeface="Calibri"/>
            </a:endParaRPr>
          </a:p>
          <a:p>
            <a:r>
              <a:rPr lang="nb-NO" sz="1600" dirty="0"/>
              <a:t>Alle har forutinntatte holdninger og stereotypier – de er nødvendige. Vi skal være bevisst dem, slik at vi kan justere handlinger og valg til den konkrete situasjon, hvis det trengs</a:t>
            </a:r>
            <a:endParaRPr lang="nb-NO" sz="1600">
              <a:cs typeface="Calibri"/>
            </a:endParaRPr>
          </a:p>
          <a:p>
            <a:r>
              <a:rPr lang="nb-NO" sz="1600" dirty="0"/>
              <a:t>I arbeid med rekruttering er det viktig å være best mulig i stand til å rekruttere den beste søkeren, da bør ubevisste fordommer få lite spillerom</a:t>
            </a:r>
            <a:endParaRPr lang="nb-NO" sz="1600">
              <a:cs typeface="Calibri"/>
            </a:endParaRPr>
          </a:p>
          <a:p>
            <a:pPr marL="0" indent="0">
              <a:buNone/>
            </a:pPr>
            <a:endParaRPr lang="nb-NO" sz="1600" dirty="0">
              <a:cs typeface="Calibri"/>
            </a:endParaRPr>
          </a:p>
          <a:p>
            <a:pPr marL="0" indent="0">
              <a:buNone/>
            </a:pPr>
            <a:r>
              <a:rPr lang="nb-NO" sz="1600" dirty="0">
                <a:hlinkClick r:id="rId3"/>
              </a:rPr>
              <a:t>Om bias i akademisk rekruttering (Cerca) </a:t>
            </a:r>
            <a:endParaRPr lang="nb-NO" sz="1600" dirty="0">
              <a:cs typeface="Calibri"/>
            </a:endParaRPr>
          </a:p>
          <a:p>
            <a:pPr marL="0" indent="0">
              <a:buNone/>
            </a:pPr>
            <a:endParaRPr lang="nb-NO" sz="1600" dirty="0">
              <a:cs typeface="Calibri"/>
            </a:endParaRPr>
          </a:p>
          <a:p>
            <a:pPr marL="0" indent="0">
              <a:buNone/>
            </a:pPr>
            <a:r>
              <a:rPr lang="nb-NO" sz="1600" dirty="0">
                <a:hlinkClick r:id="rId4"/>
              </a:rPr>
              <a:t>God rekruttering er likestilt rekruttering (LDO)</a:t>
            </a:r>
            <a:endParaRPr lang="nb-NO" sz="1600" dirty="0">
              <a:cs typeface="Calibri"/>
            </a:endParaRPr>
          </a:p>
          <a:p>
            <a:pPr marL="0" lvl="0" indent="0">
              <a:buNone/>
            </a:pPr>
            <a:endParaRPr lang="nb-NO" sz="1300"/>
          </a:p>
          <a:p>
            <a:pPr marL="0" indent="0">
              <a:buNone/>
            </a:pPr>
            <a:endParaRPr lang="nb-NO" sz="130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heckmark">
            <a:extLst>
              <a:ext uri="{FF2B5EF4-FFF2-40B4-BE49-F238E27FC236}">
                <a16:creationId xmlns:a16="http://schemas.microsoft.com/office/drawing/2014/main" id="{53C59E8D-3151-9CFD-F05D-205B655A1B6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1617820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643467" y="321734"/>
            <a:ext cx="10905066" cy="1135737"/>
          </a:xfrm>
        </p:spPr>
        <p:txBody>
          <a:bodyPr>
            <a:normAutofit/>
          </a:bodyPr>
          <a:lstStyle/>
          <a:p>
            <a:r>
              <a:rPr lang="nb-NO" sz="3600"/>
              <a:t>Ofte stilte spørsmål</a:t>
            </a:r>
            <a:endParaRPr lang="en-US" sz="3600"/>
          </a:p>
        </p:txBody>
      </p:sp>
      <p:sp>
        <p:nvSpPr>
          <p:cNvPr id="3" name="Plassholder for innhold 2"/>
          <p:cNvSpPr>
            <a:spLocks noGrp="1"/>
          </p:cNvSpPr>
          <p:nvPr>
            <p:ph idx="1"/>
          </p:nvPr>
        </p:nvSpPr>
        <p:spPr>
          <a:xfrm>
            <a:off x="643467" y="1782981"/>
            <a:ext cx="10905066" cy="4393982"/>
          </a:xfrm>
        </p:spPr>
        <p:txBody>
          <a:bodyPr vert="horz" lIns="91440" tIns="45720" rIns="91440" bIns="45720" rtlCol="0" anchor="t">
            <a:normAutofit/>
          </a:bodyPr>
          <a:lstStyle/>
          <a:p>
            <a:pPr marL="0" indent="0">
              <a:buNone/>
            </a:pPr>
            <a:r>
              <a:rPr lang="nb-NO" sz="2000" b="1" dirty="0"/>
              <a:t>Er jeg, eller noen i komiteen, inhabil(e)?</a:t>
            </a:r>
            <a:endParaRPr lang="en-US" dirty="0"/>
          </a:p>
          <a:p>
            <a:pPr lvl="1"/>
            <a:r>
              <a:rPr lang="nb-NO" sz="2000" dirty="0"/>
              <a:t>Dette vurderes alltid i det prosessen starter</a:t>
            </a:r>
          </a:p>
          <a:p>
            <a:pPr lvl="1"/>
            <a:r>
              <a:rPr lang="nb-NO" sz="2000" dirty="0"/>
              <a:t>Utgangspunkt er forvaltningslovens kapittel II «Om ugildhet»</a:t>
            </a:r>
            <a:endParaRPr lang="nb-NO" sz="2000" dirty="0">
              <a:cs typeface="Calibri"/>
            </a:endParaRPr>
          </a:p>
          <a:p>
            <a:pPr lvl="1"/>
            <a:r>
              <a:rPr lang="nb-NO" sz="2000" dirty="0"/>
              <a:t>Habilitetsveileder finnes, spør personal</a:t>
            </a:r>
          </a:p>
          <a:p>
            <a:pPr lvl="1"/>
            <a:r>
              <a:rPr lang="nb-NO" sz="2000" dirty="0"/>
              <a:t>Har du spørsmål, eller ved uklarheter: kontakt personal</a:t>
            </a:r>
          </a:p>
          <a:p>
            <a:pPr lvl="1"/>
            <a:endParaRPr lang="nb-NO" sz="2000"/>
          </a:p>
          <a:p>
            <a:pPr marL="0" indent="0">
              <a:buNone/>
            </a:pPr>
            <a:r>
              <a:rPr lang="nb-NO" sz="2000" b="1" dirty="0"/>
              <a:t>Hvor mange kandidater må man rangere? Må alle vurderes like grundig?</a:t>
            </a:r>
            <a:endParaRPr lang="nb-NO" sz="2000" b="1" dirty="0">
              <a:cs typeface="Calibri" panose="020F0502020204030204"/>
            </a:endParaRPr>
          </a:p>
          <a:p>
            <a:pPr lvl="1"/>
            <a:r>
              <a:rPr lang="nb-NO" sz="2000" dirty="0"/>
              <a:t>Minst tre søkere skal rangeres hvis det er så mange kvalifiserte</a:t>
            </a:r>
          </a:p>
          <a:p>
            <a:pPr lvl="1"/>
            <a:r>
              <a:rPr lang="nb-NO" sz="2000" dirty="0"/>
              <a:t>De søkerne som er uaktuelle gis kortere omtale (se veiledning for bedømmelseskomiteer)</a:t>
            </a:r>
            <a:endParaRPr lang="nb-NO" sz="2000" dirty="0">
              <a:cs typeface="Calibri" panose="020F0502020204030204"/>
            </a:endParaRPr>
          </a:p>
          <a:p>
            <a:pPr lvl="1"/>
            <a:endParaRPr lang="nb-NO" sz="2000"/>
          </a:p>
          <a:p>
            <a:pPr marL="0" indent="0">
              <a:buNone/>
            </a:pPr>
            <a:r>
              <a:rPr lang="nb-NO" sz="2000" b="1" dirty="0"/>
              <a:t>Må hele vurderingen skrives på engelsk?</a:t>
            </a:r>
            <a:endParaRPr lang="nb-NO" sz="2000" b="1" dirty="0">
              <a:cs typeface="Calibri" panose="020F0502020204030204"/>
            </a:endParaRPr>
          </a:p>
          <a:p>
            <a:pPr lvl="1"/>
            <a:r>
              <a:rPr lang="nb-NO" sz="2000" dirty="0"/>
              <a:t>Kun omtalen og vurderingen av engelskspråklige søkere må skrives på engelsk</a:t>
            </a:r>
          </a:p>
          <a:p>
            <a:pPr lvl="1"/>
            <a:endParaRPr lang="nb-NO" sz="2000"/>
          </a:p>
          <a:p>
            <a:pPr lvl="1"/>
            <a:endParaRPr lang="nb-NO" sz="200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65773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643467" y="321734"/>
            <a:ext cx="10905066" cy="1135737"/>
          </a:xfrm>
        </p:spPr>
        <p:txBody>
          <a:bodyPr>
            <a:normAutofit/>
          </a:bodyPr>
          <a:lstStyle/>
          <a:p>
            <a:r>
              <a:rPr lang="nb-NO" sz="3600"/>
              <a:t>Ofte stilte spørsmål</a:t>
            </a:r>
            <a:endParaRPr lang="en-US" sz="3600"/>
          </a:p>
        </p:txBody>
      </p:sp>
      <p:sp>
        <p:nvSpPr>
          <p:cNvPr id="3" name="Plassholder for innhold 2"/>
          <p:cNvSpPr>
            <a:spLocks noGrp="1"/>
          </p:cNvSpPr>
          <p:nvPr>
            <p:ph idx="1"/>
          </p:nvPr>
        </p:nvSpPr>
        <p:spPr>
          <a:xfrm>
            <a:off x="643467" y="1782981"/>
            <a:ext cx="10905066" cy="4393982"/>
          </a:xfrm>
        </p:spPr>
        <p:txBody>
          <a:bodyPr vert="horz" lIns="91440" tIns="45720" rIns="91440" bIns="45720" rtlCol="0" anchor="t">
            <a:normAutofit/>
          </a:bodyPr>
          <a:lstStyle/>
          <a:p>
            <a:pPr marL="0" indent="0">
              <a:buNone/>
            </a:pPr>
            <a:r>
              <a:rPr lang="nb-NO" sz="2000" b="1" dirty="0"/>
              <a:t>Finnes det en mal eller et eksempel på en god sakkyndig vurdering?</a:t>
            </a:r>
            <a:endParaRPr lang="en-US" sz="2000"/>
          </a:p>
          <a:p>
            <a:pPr lvl="1"/>
            <a:r>
              <a:rPr lang="nb-NO" sz="2000" dirty="0"/>
              <a:t>Brosjyren med </a:t>
            </a:r>
            <a:r>
              <a:rPr lang="nb-NO" sz="2000" dirty="0">
                <a:hlinkClick r:id="rId2"/>
              </a:rPr>
              <a:t>‘veiledning til bedømmelseskomitéer’ </a:t>
            </a:r>
            <a:r>
              <a:rPr lang="nb-NO" sz="2000" dirty="0"/>
              <a:t> er det beste vi har inntil UiO lager en mal/ eksempelvurdering</a:t>
            </a:r>
            <a:endParaRPr lang="nb-NO" sz="2000"/>
          </a:p>
          <a:p>
            <a:pPr marL="0" indent="0">
              <a:buNone/>
            </a:pPr>
            <a:r>
              <a:rPr lang="nb-NO" sz="2000" b="1" dirty="0"/>
              <a:t>Hva gjør jeg når det mangler dokumentasjon i grunnlaget for søknadene?</a:t>
            </a:r>
            <a:endParaRPr lang="nb-NO" sz="2000" b="1">
              <a:cs typeface="Calibri" panose="020F0502020204030204"/>
            </a:endParaRPr>
          </a:p>
          <a:p>
            <a:pPr lvl="1"/>
            <a:r>
              <a:rPr lang="nb-NO" sz="2000" dirty="0"/>
              <a:t>Kontakt personal. Søkere har ikke anledning til å supplere søknaden med nye publiseringer etter søknadsfristen</a:t>
            </a:r>
          </a:p>
          <a:p>
            <a:pPr marL="0" indent="0">
              <a:buNone/>
            </a:pPr>
            <a:r>
              <a:rPr lang="nb-NO" sz="2000" b="1" dirty="0"/>
              <a:t>Innsyn – hvem har rett til å se hva?</a:t>
            </a:r>
            <a:endParaRPr lang="nb-NO" sz="2000" b="1">
              <a:cs typeface="Calibri" panose="020F0502020204030204"/>
            </a:endParaRPr>
          </a:p>
          <a:p>
            <a:pPr lvl="1"/>
            <a:r>
              <a:rPr lang="nb-NO" sz="2000" dirty="0"/>
              <a:t>Søkere og de som er part i saken har rett til innsyn</a:t>
            </a:r>
          </a:p>
          <a:p>
            <a:pPr lvl="1"/>
            <a:r>
              <a:rPr lang="nb-NO" sz="2000" dirty="0"/>
              <a:t>Andre som ber om innsyn (først etter utløpt merknadsfrist) </a:t>
            </a:r>
            <a:endParaRPr lang="nb-NO" sz="2000" dirty="0">
              <a:cs typeface="Calibri"/>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13692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p:cNvSpPr>
            <a:spLocks noGrp="1"/>
          </p:cNvSpPr>
          <p:nvPr>
            <p:ph type="title"/>
          </p:nvPr>
        </p:nvSpPr>
        <p:spPr>
          <a:xfrm>
            <a:off x="643467" y="321734"/>
            <a:ext cx="10905066" cy="1135737"/>
          </a:xfrm>
        </p:spPr>
        <p:txBody>
          <a:bodyPr>
            <a:normAutofit/>
          </a:bodyPr>
          <a:lstStyle/>
          <a:p>
            <a:r>
              <a:rPr lang="nb-NO" sz="3600"/>
              <a:t>Innsyn og kommentarer	</a:t>
            </a:r>
            <a:endParaRPr lang="en-US" sz="3600"/>
          </a:p>
        </p:txBody>
      </p:sp>
      <p:sp>
        <p:nvSpPr>
          <p:cNvPr id="3" name="Plassholder for innhold 2"/>
          <p:cNvSpPr>
            <a:spLocks noGrp="1"/>
          </p:cNvSpPr>
          <p:nvPr>
            <p:ph idx="1"/>
          </p:nvPr>
        </p:nvSpPr>
        <p:spPr>
          <a:xfrm>
            <a:off x="643467" y="1782981"/>
            <a:ext cx="10905066" cy="4393982"/>
          </a:xfrm>
        </p:spPr>
        <p:txBody>
          <a:bodyPr vert="horz" lIns="91440" tIns="45720" rIns="91440" bIns="45720" rtlCol="0">
            <a:normAutofit/>
          </a:bodyPr>
          <a:lstStyle/>
          <a:p>
            <a:pPr marL="457200" lvl="1" indent="0">
              <a:buNone/>
            </a:pPr>
            <a:r>
              <a:rPr lang="nb-NO" sz="2000"/>
              <a:t>Ulike enheter gjør ulike vedtak om innsyn. Det kan variere</a:t>
            </a:r>
          </a:p>
          <a:p>
            <a:pPr lvl="1"/>
            <a:r>
              <a:rPr lang="nb-NO" sz="2000"/>
              <a:t>fra: </a:t>
            </a:r>
            <a:r>
              <a:rPr lang="nb-NO" sz="2000" b="1"/>
              <a:t>kun søkere </a:t>
            </a:r>
            <a:r>
              <a:rPr lang="nb-NO" sz="2000"/>
              <a:t>har rett til innsyn i den sakkyndige bedømmelsen </a:t>
            </a:r>
          </a:p>
          <a:p>
            <a:pPr lvl="1"/>
            <a:r>
              <a:rPr lang="nb-NO" sz="2000"/>
              <a:t>til: </a:t>
            </a:r>
            <a:r>
              <a:rPr lang="nb-NO" sz="2000" b="1"/>
              <a:t>også andre </a:t>
            </a:r>
            <a:r>
              <a:rPr lang="nb-NO" sz="2000"/>
              <a:t>enn de som er part i saken kan få tilsendt den sakkyndige bedømmelsen etter merknadsfristen (meroffentlighet)</a:t>
            </a:r>
          </a:p>
          <a:p>
            <a:pPr marL="457200" lvl="1" indent="0">
              <a:buNone/>
            </a:pPr>
            <a:endParaRPr lang="nb-NO" sz="2000"/>
          </a:p>
          <a:p>
            <a:pPr marL="457200" lvl="1" indent="0">
              <a:buNone/>
            </a:pPr>
            <a:r>
              <a:rPr lang="nb-NO" sz="2000"/>
              <a:t>Eventuelle kommentarer fra søkerne går til innstillingsmyndigheten og følger saken til ansettelsesmyndigheten</a:t>
            </a:r>
            <a:endParaRPr lang="nb-NO" sz="2000">
              <a:cs typeface="Calibri" panose="020F0502020204030204"/>
            </a:endParaRPr>
          </a:p>
          <a:p>
            <a:pPr lvl="2"/>
            <a:r>
              <a:rPr lang="nb-NO"/>
              <a:t>Innstillingsmyndighet vurderer kommentarer og bestemmer om de vil sende saken tilbake til sakkyndig komite når merknadsfristen er ute</a:t>
            </a:r>
          </a:p>
          <a:p>
            <a:pPr marL="457200" lvl="1" indent="0">
              <a:buNone/>
            </a:pPr>
            <a:endParaRPr lang="nb-NO" sz="2000"/>
          </a:p>
        </p:txBody>
      </p:sp>
      <p:sp>
        <p:nvSpPr>
          <p:cNvPr id="31"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01810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38200" y="365125"/>
            <a:ext cx="10515600" cy="1325563"/>
          </a:xfrm>
        </p:spPr>
        <p:txBody>
          <a:bodyPr>
            <a:normAutofit/>
          </a:bodyPr>
          <a:lstStyle/>
          <a:p>
            <a:r>
              <a:rPr lang="nb-NO" sz="4600" dirty="0">
                <a:solidFill>
                  <a:srgbClr val="FFFFFF"/>
                </a:solidFill>
              </a:rPr>
              <a:t>Disposisjon av sakkyndig vurdering</a:t>
            </a:r>
            <a:endParaRPr lang="en-US" sz="4600" dirty="0">
              <a:solidFill>
                <a:srgbClr val="FFFFFF"/>
              </a:solidFill>
            </a:endParaRPr>
          </a:p>
        </p:txBody>
      </p:sp>
      <p:sp>
        <p:nvSpPr>
          <p:cNvPr id="3" name="Plassholder for innhold 2"/>
          <p:cNvSpPr>
            <a:spLocks noGrp="1"/>
          </p:cNvSpPr>
          <p:nvPr>
            <p:ph idx="1"/>
          </p:nvPr>
        </p:nvSpPr>
        <p:spPr>
          <a:xfrm>
            <a:off x="726688" y="2085278"/>
            <a:ext cx="10515600" cy="3738562"/>
          </a:xfrm>
        </p:spPr>
        <p:txBody>
          <a:bodyPr vert="horz" lIns="91440" tIns="45720" rIns="91440" bIns="45720" rtlCol="0" anchor="t">
            <a:noAutofit/>
          </a:bodyPr>
          <a:lstStyle/>
          <a:p>
            <a:pPr marL="0" indent="0">
              <a:buNone/>
            </a:pPr>
            <a:r>
              <a:rPr lang="nb-NO" sz="1300" dirty="0"/>
              <a:t>All vurdering av kandidater skal være direkte relatert til stillingsutlysningen og kvalifikasjonskravene og ønskene som er angitt i kunngjøringsteksten for den aktuelle stillingen</a:t>
            </a:r>
            <a:br>
              <a:rPr lang="nb-NO" sz="1300" dirty="0"/>
            </a:br>
            <a:endParaRPr lang="nb-NO" sz="1300">
              <a:cs typeface="Calibri"/>
            </a:endParaRPr>
          </a:p>
          <a:p>
            <a:pPr>
              <a:buFont typeface="+mj-lt"/>
              <a:buAutoNum type="arabicPeriod"/>
            </a:pPr>
            <a:r>
              <a:rPr lang="nb-NO" sz="1300" b="1" dirty="0"/>
              <a:t>Utdyping</a:t>
            </a:r>
            <a:r>
              <a:rPr lang="nb-NO" sz="1300" dirty="0"/>
              <a:t> av vurderingskriteriene - tydeliggjør vektleg­ging av ulike kvalifikasjonskrav eller andre spesielle krav som er nedfelt i kunngjøringsteksten</a:t>
            </a:r>
            <a:br>
              <a:rPr lang="nb-NO" sz="1300" dirty="0"/>
            </a:br>
            <a:endParaRPr lang="nb-NO" sz="1300">
              <a:cs typeface="Calibri"/>
            </a:endParaRPr>
          </a:p>
          <a:p>
            <a:pPr>
              <a:buFont typeface="+mj-lt"/>
              <a:buAutoNum type="arabicPeriod"/>
            </a:pPr>
            <a:r>
              <a:rPr lang="nb-NO" sz="1300" b="1" dirty="0"/>
              <a:t>Utvalg</a:t>
            </a:r>
            <a:r>
              <a:rPr lang="nb-NO" sz="1300" dirty="0"/>
              <a:t> av søkere som skal vurderes nærmere </a:t>
            </a:r>
            <a:endParaRPr lang="nb-NO" sz="1300">
              <a:cs typeface="Calibri"/>
            </a:endParaRPr>
          </a:p>
          <a:p>
            <a:pPr>
              <a:buFont typeface="+mj-lt"/>
              <a:buAutoNum type="arabicPeriod"/>
            </a:pPr>
            <a:r>
              <a:rPr lang="nb-NO" sz="1300" dirty="0"/>
              <a:t>Finne fram til et </a:t>
            </a:r>
            <a:r>
              <a:rPr lang="nb-NO" sz="1300" b="1" dirty="0"/>
              <a:t>begrenset antall søkere </a:t>
            </a:r>
            <a:r>
              <a:rPr lang="nb-NO" sz="1300" dirty="0"/>
              <a:t>som betraktes som kvalifiserte framfor de andre (minst tre, hvis det er så mange kvalifiserte). Omtalen av dem som ikke inngår i utvalget, kan være mer summarisk. </a:t>
            </a:r>
            <a:endParaRPr lang="nb-NO" sz="1300">
              <a:cs typeface="Calibri"/>
            </a:endParaRPr>
          </a:p>
          <a:p>
            <a:pPr marL="628650" lvl="1"/>
            <a:r>
              <a:rPr lang="nb-NO" sz="1300" dirty="0"/>
              <a:t>Eksempel på formulering kan være: “Søkerne (liste av navn) har liten vitenskapelig produksjon ut over doktorgraden og blir derfor ikke vurdert nærmere.” </a:t>
            </a:r>
            <a:br>
              <a:rPr lang="nb-NO" sz="1300" dirty="0"/>
            </a:br>
            <a:r>
              <a:rPr lang="nb-NO" sz="1300" dirty="0"/>
              <a:t>Ev.: “Søkerne (liste av navn) har lite eller ingen forskning innenfor det spesifiserte fagområdet og blir derfor ikke vurdert nærmere.”</a:t>
            </a:r>
            <a:br>
              <a:rPr lang="nb-NO" sz="1300" dirty="0"/>
            </a:br>
            <a:endParaRPr lang="nb-NO" sz="1300">
              <a:cs typeface="Calibri"/>
            </a:endParaRPr>
          </a:p>
          <a:p>
            <a:pPr>
              <a:buFont typeface="+mj-lt"/>
              <a:buAutoNum type="arabicPeriod"/>
            </a:pPr>
            <a:r>
              <a:rPr lang="nb-NO" sz="1300" dirty="0"/>
              <a:t>I vurderingen av utvalgte søkere om­tales </a:t>
            </a:r>
            <a:r>
              <a:rPr lang="nb-NO" sz="1300" b="1" dirty="0"/>
              <a:t>vitenskapelige/faglige og øvrige kvalifikasjoner i særskilte avsnitt</a:t>
            </a:r>
            <a:r>
              <a:rPr lang="nb-NO" sz="1300" dirty="0"/>
              <a:t>. Også de andre kvalifikasjonene som kreves og/eller anses kvalifiserende i henhold til stillingsbeskrivelsen, om­tales</a:t>
            </a:r>
            <a:br>
              <a:rPr lang="nb-NO" sz="1300" dirty="0"/>
            </a:br>
            <a:endParaRPr lang="nb-NO" sz="1300">
              <a:cs typeface="Calibri"/>
            </a:endParaRPr>
          </a:p>
          <a:p>
            <a:pPr>
              <a:buFont typeface="+mj-lt"/>
              <a:buAutoNum type="arabicPeriod"/>
            </a:pPr>
            <a:r>
              <a:rPr lang="nb-NO" sz="1300" b="1" dirty="0"/>
              <a:t>Sammenlignende vurdering og ranger­ing </a:t>
            </a:r>
            <a:r>
              <a:rPr lang="nb-NO" sz="1300" dirty="0"/>
              <a:t>av aktuelle kandidater. Komiteen skal gi uttrykk for om forskjellen i kvalifikasjoner mellom de rangerte er stor eller liten, for å lette innstill­ings- og tilsettingsmyndighetens senere vurderinger</a:t>
            </a:r>
            <a:br>
              <a:rPr lang="nb-NO" sz="1300" dirty="0"/>
            </a:br>
            <a:endParaRPr lang="nb-NO" sz="1300">
              <a:cs typeface="Calibri"/>
            </a:endParaRPr>
          </a:p>
          <a:p>
            <a:pPr>
              <a:buFont typeface="+mj-lt"/>
              <a:buAutoNum type="arabicPeriod"/>
            </a:pPr>
            <a:r>
              <a:rPr lang="nb-NO" sz="1300" dirty="0"/>
              <a:t>Vurdering av om </a:t>
            </a:r>
            <a:r>
              <a:rPr lang="nb-NO" sz="1300" b="1" dirty="0"/>
              <a:t>kvoteringsreglene</a:t>
            </a:r>
            <a:r>
              <a:rPr lang="nb-NO" sz="1300" dirty="0"/>
              <a:t> (jf. Hovedavtalen i Staten) kan komme til anvendelse. Dersom flere søkere anses å ha tilnærmet like kvalifikasjoner, skal en kvinnelig søker stilles foran en mannlig. Kontakt personal  hvis det er behov for avklaring på dette punktet</a:t>
            </a:r>
            <a:endParaRPr lang="nb-NO" sz="1300">
              <a:cs typeface="Calibri"/>
            </a:endParaRPr>
          </a:p>
          <a:p>
            <a:pPr marL="0" indent="0">
              <a:buNone/>
            </a:pPr>
            <a:endParaRPr lang="nb-NO" sz="1300" i="1" dirty="0">
              <a:cs typeface="Calibri"/>
            </a:endParaRPr>
          </a:p>
        </p:txBody>
      </p:sp>
    </p:spTree>
    <p:extLst>
      <p:ext uri="{BB962C8B-B14F-4D97-AF65-F5344CB8AC3E}">
        <p14:creationId xmlns:p14="http://schemas.microsoft.com/office/powerpoint/2010/main" val="3760942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38200" y="365125"/>
            <a:ext cx="10515600" cy="1325563"/>
          </a:xfrm>
        </p:spPr>
        <p:txBody>
          <a:bodyPr>
            <a:normAutofit/>
          </a:bodyPr>
          <a:lstStyle/>
          <a:p>
            <a:r>
              <a:rPr lang="nb-NO" sz="4600">
                <a:solidFill>
                  <a:srgbClr val="FFFFFF"/>
                </a:solidFill>
              </a:rPr>
              <a:t>Relevante rammer for komiteens arbeid</a:t>
            </a:r>
            <a:endParaRPr lang="en-US" sz="4600">
              <a:solidFill>
                <a:srgbClr val="FFFFFF"/>
              </a:solidFill>
            </a:endParaRPr>
          </a:p>
        </p:txBody>
      </p:sp>
      <p:sp>
        <p:nvSpPr>
          <p:cNvPr id="3" name="Plassholder for innhold 2"/>
          <p:cNvSpPr>
            <a:spLocks noGrp="1"/>
          </p:cNvSpPr>
          <p:nvPr>
            <p:ph idx="1"/>
          </p:nvPr>
        </p:nvSpPr>
        <p:spPr>
          <a:xfrm>
            <a:off x="838200" y="2438400"/>
            <a:ext cx="10515600" cy="3738562"/>
          </a:xfrm>
        </p:spPr>
        <p:txBody>
          <a:bodyPr vert="horz" lIns="91440" tIns="45720" rIns="91440" bIns="45720" rtlCol="0" anchor="t">
            <a:normAutofit/>
          </a:bodyPr>
          <a:lstStyle/>
          <a:p>
            <a:pPr marL="0" indent="0">
              <a:buNone/>
            </a:pPr>
            <a:r>
              <a:rPr lang="nb-NO" sz="1800" dirty="0"/>
              <a:t>Handlingsplan for likestilling, kjønnsbalanse og mangfold</a:t>
            </a:r>
            <a:endParaRPr lang="en-US" sz="1800" dirty="0"/>
          </a:p>
          <a:p>
            <a:pPr lvl="1"/>
            <a:r>
              <a:rPr lang="nb-NO" sz="1800" dirty="0"/>
              <a:t>UiOs ambisjon er å i større grad benytte muligheten for </a:t>
            </a:r>
            <a:r>
              <a:rPr lang="nb-NO" sz="1800" b="1" dirty="0"/>
              <a:t>moderat kjønnskvotering</a:t>
            </a:r>
            <a:r>
              <a:rPr lang="nb-NO" sz="1800" dirty="0"/>
              <a:t> når to kandidater er likt eller tilnærmet likt kvalifisert (dette krever 40 % underrepresentasjon)</a:t>
            </a:r>
            <a:endParaRPr lang="nb-NO" sz="1800" dirty="0">
              <a:cs typeface="Calibri"/>
            </a:endParaRPr>
          </a:p>
          <a:p>
            <a:pPr marL="0" indent="0">
              <a:buNone/>
            </a:pPr>
            <a:r>
              <a:rPr lang="nb-NO" sz="1800" dirty="0"/>
              <a:t>Rekrutteringspolicy</a:t>
            </a:r>
            <a:endParaRPr lang="nb-NO" sz="1800" dirty="0">
              <a:cs typeface="Calibri" panose="020F0502020204030204"/>
            </a:endParaRPr>
          </a:p>
          <a:p>
            <a:pPr lvl="1"/>
            <a:r>
              <a:rPr lang="nb-NO" sz="1800" dirty="0"/>
              <a:t>Rekrutteringsprosessene skal gjennomføres </a:t>
            </a:r>
            <a:r>
              <a:rPr lang="nb-NO" sz="1800" b="1" dirty="0"/>
              <a:t>effektivt</a:t>
            </a:r>
            <a:r>
              <a:rPr lang="nb-NO" sz="1800" dirty="0"/>
              <a:t> og </a:t>
            </a:r>
            <a:r>
              <a:rPr lang="nb-NO" sz="1800" b="1" dirty="0"/>
              <a:t>i tråd med gjeldende lov- og avtaleverk</a:t>
            </a:r>
            <a:endParaRPr lang="nb-NO" sz="1800" dirty="0"/>
          </a:p>
          <a:p>
            <a:pPr lvl="1"/>
            <a:r>
              <a:rPr lang="nb-NO" sz="1800" dirty="0"/>
              <a:t>Som søker på ledige stillinger skal man oppleve </a:t>
            </a:r>
            <a:r>
              <a:rPr lang="nb-NO" sz="1800" b="1" dirty="0"/>
              <a:t>god og forsvarlig behandling</a:t>
            </a:r>
            <a:r>
              <a:rPr lang="nb-NO" sz="1800" dirty="0"/>
              <a:t> av søknaden og rekrutteringsprosessen skal være </a:t>
            </a:r>
            <a:r>
              <a:rPr lang="nb-NO" sz="1800" b="1" dirty="0"/>
              <a:t>ryddig og effektiv</a:t>
            </a:r>
            <a:endParaRPr lang="nb-NO" sz="1800" dirty="0"/>
          </a:p>
          <a:p>
            <a:pPr marL="0" indent="0">
              <a:buNone/>
            </a:pPr>
            <a:r>
              <a:rPr lang="nb-NO" sz="1800" dirty="0"/>
              <a:t>Strategi 2030 </a:t>
            </a:r>
            <a:endParaRPr lang="nb-NO" sz="1800">
              <a:cs typeface="Calibri" panose="020F0502020204030204"/>
            </a:endParaRPr>
          </a:p>
          <a:p>
            <a:pPr lvl="1"/>
            <a:r>
              <a:rPr lang="nb-NO" sz="1800" dirty="0"/>
              <a:t>«På UiO skal alle inkluderes i stimulerende fagmiljø og ta del i et engasjerende, godt og trygt arbeids- og læringsmiljø som henter fram det beste hos den enkelte. Dette innebærer en aktiv politikk for likestilling og en rekrutteringspraksis som skaper mangfold og sikrer like rettigheter.»</a:t>
            </a:r>
            <a:endParaRPr lang="en-US" sz="1800" dirty="0"/>
          </a:p>
        </p:txBody>
      </p:sp>
    </p:spTree>
    <p:extLst>
      <p:ext uri="{BB962C8B-B14F-4D97-AF65-F5344CB8AC3E}">
        <p14:creationId xmlns:p14="http://schemas.microsoft.com/office/powerpoint/2010/main" val="1129287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640080" y="325369"/>
            <a:ext cx="4368602" cy="1956841"/>
          </a:xfrm>
        </p:spPr>
        <p:txBody>
          <a:bodyPr anchor="b">
            <a:normAutofit/>
          </a:bodyPr>
          <a:lstStyle/>
          <a:p>
            <a:r>
              <a:rPr lang="nb-NO" sz="2600" b="1"/>
              <a:t>Regelverk og retningslinjer som regulerer tilsetting i professor- og førstamanuensisstillinger ved UiO</a:t>
            </a:r>
            <a:endParaRPr lang="en-US" sz="2600" b="1"/>
          </a:p>
        </p:txBody>
      </p:sp>
      <p:sp>
        <p:nvSpPr>
          <p:cNvPr id="2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nb-NO" sz="1400" u="sng">
                <a:hlinkClick r:id="rId3"/>
              </a:rPr>
              <a:t>Forskrift om ansettelse og opprykk i undervisnings- og forskerstillinger</a:t>
            </a:r>
            <a:r>
              <a:rPr lang="nb-NO" sz="1400" u="sng"/>
              <a:t/>
            </a:r>
            <a:br>
              <a:rPr lang="nb-NO" sz="1400" u="sng"/>
            </a:br>
            <a:endParaRPr lang="nb-NO" sz="1400">
              <a:cs typeface="Calibri" panose="020F0502020204030204"/>
            </a:endParaRPr>
          </a:p>
          <a:p>
            <a:pPr marL="0" indent="0">
              <a:buNone/>
            </a:pPr>
            <a:r>
              <a:rPr lang="nb-NO" sz="1400" u="sng">
                <a:hlinkClick r:id="rId4"/>
              </a:rPr>
              <a:t>Regler for tilsetting i professorater og førsteamanuensisstillinger ved UiO</a:t>
            </a:r>
            <a:r>
              <a:rPr lang="nb-NO" sz="1400" u="sng"/>
              <a:t/>
            </a:r>
            <a:br>
              <a:rPr lang="nb-NO" sz="1400" u="sng"/>
            </a:br>
            <a:endParaRPr lang="nb-NO" sz="1400">
              <a:cs typeface="Calibri" panose="020F0502020204030204"/>
            </a:endParaRPr>
          </a:p>
          <a:p>
            <a:pPr marL="0" indent="0">
              <a:buNone/>
            </a:pPr>
            <a:r>
              <a:rPr lang="nb-NO" sz="1400" u="sng">
                <a:hlinkClick r:id="rId5"/>
              </a:rPr>
              <a:t>Veiledning for søkere og medlemmer av bedømmelseskomiteer om dokumentasjon, vurdering og vektlegging av kvalifikasjoner ved tilsetting / opprykk i faste vitenskapelige stillinger ved Universitetet i Oslo</a:t>
            </a:r>
            <a:r>
              <a:rPr lang="nb-NO" sz="1400" u="sng"/>
              <a:t/>
            </a:r>
            <a:br>
              <a:rPr lang="nb-NO" sz="1400" u="sng"/>
            </a:br>
            <a:endParaRPr lang="nb-NO" sz="1400">
              <a:cs typeface="Calibri" panose="020F0502020204030204"/>
            </a:endParaRPr>
          </a:p>
          <a:p>
            <a:pPr marL="0" indent="0">
              <a:buNone/>
            </a:pPr>
            <a:r>
              <a:rPr lang="en-US" sz="1400">
                <a:cs typeface="Calibri"/>
                <a:hlinkClick r:id="rId6"/>
              </a:rPr>
              <a:t>Tiltaksplan for mangfold, likestilling og inkludering 2021-2024</a:t>
            </a:r>
          </a:p>
        </p:txBody>
      </p:sp>
      <p:pic>
        <p:nvPicPr>
          <p:cNvPr id="4" name="Picture 4">
            <a:extLst>
              <a:ext uri="{FF2B5EF4-FFF2-40B4-BE49-F238E27FC236}">
                <a16:creationId xmlns:a16="http://schemas.microsoft.com/office/drawing/2014/main" id="{16608864-95A7-4331-EACE-7F4E974FADED}"/>
              </a:ext>
            </a:extLst>
          </p:cNvPr>
          <p:cNvPicPr>
            <a:picLocks noChangeAspect="1"/>
          </p:cNvPicPr>
          <p:nvPr/>
        </p:nvPicPr>
        <p:blipFill rotWithShape="1">
          <a:blip r:embed="rId7">
            <a:extLst>
              <a:ext uri="{837473B0-CC2E-450A-ABE3-18F120FF3D39}">
                <a1611:picAttrSrcUrl xmlns:a1611="http://schemas.microsoft.com/office/drawing/2016/11/main" xmlns="" r:id="rId8"/>
              </a:ext>
            </a:extLst>
          </a:blip>
          <a:srcRect l="9597" r="2345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2044BDC7-C742-6958-5C17-62DFEC6E840C}"/>
              </a:ext>
            </a:extLst>
          </p:cNvPr>
          <p:cNvSpPr txBox="1"/>
          <p:nvPr/>
        </p:nvSpPr>
        <p:spPr>
          <a:xfrm>
            <a:off x="9718246" y="6657945"/>
            <a:ext cx="24737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8">
                  <a:extLst>
                    <a:ext uri="{A12FA001-AC4F-418D-AE19-62706E023703}">
                      <ahyp:hlinkClr xmlns:ahyp="http://schemas.microsoft.com/office/drawing/2018/hyperlinkcolor" xmlns="" val="tx"/>
                    </a:ext>
                  </a:extLst>
                </a:hlinkClick>
              </a:rPr>
              <a:t>This Photo</a:t>
            </a:r>
            <a:r>
              <a:rPr lang="en-US" sz="700">
                <a:solidFill>
                  <a:srgbClr val="FFFFFF"/>
                </a:solidFill>
              </a:rPr>
              <a:t> by Unknown author is licensed under </a:t>
            </a:r>
            <a:r>
              <a:rPr lang="en-US" sz="700">
                <a:solidFill>
                  <a:srgbClr val="FFFFFF"/>
                </a:solidFill>
                <a:hlinkClick r:id="rId9">
                  <a:extLst>
                    <a:ext uri="{A12FA001-AC4F-418D-AE19-62706E023703}">
                      <ahyp:hlinkClr xmlns:ahyp="http://schemas.microsoft.com/office/drawing/2018/hyperlinkcolor" xmlns="" val="tx"/>
                    </a:ext>
                  </a:extLst>
                </a:hlinkClick>
              </a:rPr>
              <a:t>CC BY-NC-ND</a:t>
            </a:r>
            <a:r>
              <a:rPr lang="en-US" sz="700">
                <a:solidFill>
                  <a:srgbClr val="FFFFFF"/>
                </a:solidFill>
              </a:rPr>
              <a:t>.</a:t>
            </a:r>
          </a:p>
        </p:txBody>
      </p:sp>
    </p:spTree>
    <p:extLst>
      <p:ext uri="{BB962C8B-B14F-4D97-AF65-F5344CB8AC3E}">
        <p14:creationId xmlns:p14="http://schemas.microsoft.com/office/powerpoint/2010/main" val="4260952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09300A757F7F44F8169E4D8A8B6B8B5" ma:contentTypeVersion="2" ma:contentTypeDescription="Opprett et nytt dokument." ma:contentTypeScope="" ma:versionID="3174f08f8ef8cf96d1d9e5e2f9c63d9d">
  <xsd:schema xmlns:xsd="http://www.w3.org/2001/XMLSchema" xmlns:xs="http://www.w3.org/2001/XMLSchema" xmlns:p="http://schemas.microsoft.com/office/2006/metadata/properties" xmlns:ns2="79ea4ae9-b0f7-4e41-9b85-33c4e79862b0" targetNamespace="http://schemas.microsoft.com/office/2006/metadata/properties" ma:root="true" ma:fieldsID="8c413d068a930b45a52375866b8b29a2" ns2:_="">
    <xsd:import namespace="79ea4ae9-b0f7-4e41-9b85-33c4e79862b0"/>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a4ae9-b0f7-4e41-9b85-33c4e7986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BD36BD-41D3-407D-B053-5A90167AB34F}">
  <ds:schemaRefs>
    <ds:schemaRef ds:uri="http://schemas.microsoft.com/sharepoint/v3/contenttype/forms"/>
  </ds:schemaRefs>
</ds:datastoreItem>
</file>

<file path=customXml/itemProps2.xml><?xml version="1.0" encoding="utf-8"?>
<ds:datastoreItem xmlns:ds="http://schemas.openxmlformats.org/officeDocument/2006/customXml" ds:itemID="{95AEBBC7-4AD6-47DA-A772-B139A20F5C72}">
  <ds:schemaRefs>
    <ds:schemaRef ds:uri="http://purl.org/dc/term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79ea4ae9-b0f7-4e41-9b85-33c4e79862b0"/>
    <ds:schemaRef ds:uri="http://www.w3.org/XML/1998/namespace"/>
    <ds:schemaRef ds:uri="http://purl.org/dc/dcmitype/"/>
  </ds:schemaRefs>
</ds:datastoreItem>
</file>

<file path=customXml/itemProps3.xml><?xml version="1.0" encoding="utf-8"?>
<ds:datastoreItem xmlns:ds="http://schemas.openxmlformats.org/officeDocument/2006/customXml" ds:itemID="{A12AC49D-F292-4C42-B76E-06BBD9F4B8F3}">
  <ds:schemaRefs>
    <ds:schemaRef ds:uri="79ea4ae9-b0f7-4e41-9b85-33c4e79862b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430</TotalTime>
  <Words>1318</Words>
  <Application>Microsoft Office PowerPoint</Application>
  <PresentationFormat>Widescreen</PresentationFormat>
  <Paragraphs>111</Paragraphs>
  <Slides>13</Slides>
  <Notes>6</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13</vt:i4>
      </vt:variant>
    </vt:vector>
  </HeadingPairs>
  <TitlesOfParts>
    <vt:vector size="18" baseType="lpstr">
      <vt:lpstr>Arial</vt:lpstr>
      <vt:lpstr>Calibri</vt:lpstr>
      <vt:lpstr>Calibri Light</vt:lpstr>
      <vt:lpstr>ヒラギノ角ゴ Pro W3</vt:lpstr>
      <vt:lpstr>Office Theme</vt:lpstr>
      <vt:lpstr>PowerPoint-presentasjon</vt:lpstr>
      <vt:lpstr>Formålet med møtet</vt:lpstr>
      <vt:lpstr>Rollen og ansvaret  til sakkyndig komite</vt:lpstr>
      <vt:lpstr>Arbeidsmåte for sakkyndig komite</vt:lpstr>
      <vt:lpstr>Vurderingskriterier</vt:lpstr>
      <vt:lpstr>Hvilke utfordringer kan sakkyndig komite støte på? </vt:lpstr>
      <vt:lpstr>Motvirkning av implisitte fordommer </vt:lpstr>
      <vt:lpstr>Ofte stilte spørsmål</vt:lpstr>
      <vt:lpstr>Ofte stilte spørsmål</vt:lpstr>
      <vt:lpstr>Innsyn og kommentarer </vt:lpstr>
      <vt:lpstr>Disposisjon av sakkyndig vurdering</vt:lpstr>
      <vt:lpstr>Relevante rammer for komiteens arbeid</vt:lpstr>
      <vt:lpstr>Regelverk og retningslinjer som regulerer tilsetting i professor- og førstamanuensisstillinger ved UiO</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Bente Follestad Bakken</dc:creator>
  <cp:lastModifiedBy>Marthe Amundsen</cp:lastModifiedBy>
  <cp:revision>139</cp:revision>
  <cp:lastPrinted>2021-08-27T07:24:17Z</cp:lastPrinted>
  <dcterms:created xsi:type="dcterms:W3CDTF">2020-11-15T09:30:42Z</dcterms:created>
  <dcterms:modified xsi:type="dcterms:W3CDTF">2022-07-05T08:37:01Z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0x010100A09300A757F7F44F8169E4D8A8B6B8B5</vt:lpwstr>
  </property>
</Properties>
</file>