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73" r:id="rId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606" y="-10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2" d="100"/>
        <a:sy n="22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hape 12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5" name="Shape 12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867643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13169900" y="3238500"/>
            <a:ext cx="9525000" cy="9207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>
            <a:spLocks noGrp="1"/>
          </p:cNvSpPr>
          <p:nvPr>
            <p:ph type="body" sz="half" idx="1"/>
          </p:nvPr>
        </p:nvSpPr>
        <p:spPr>
          <a:xfrm>
            <a:off x="1689100" y="3238500"/>
            <a:ext cx="10007600" cy="92075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4500"/>
            </a:lvl1pPr>
            <a:lvl2pPr marL="1117600" indent="-558800">
              <a:spcBef>
                <a:spcPts val="4500"/>
              </a:spcBef>
              <a:defRPr sz="4500"/>
            </a:lvl2pPr>
            <a:lvl3pPr marL="1676400" indent="-558800">
              <a:spcBef>
                <a:spcPts val="4500"/>
              </a:spcBef>
              <a:defRPr sz="4500"/>
            </a:lvl3pPr>
            <a:lvl4pPr marL="2235200" indent="-558800">
              <a:spcBef>
                <a:spcPts val="4500"/>
              </a:spcBef>
              <a:defRPr sz="4500"/>
            </a:lvl4pPr>
            <a:lvl5pPr marL="2794000" indent="-558800">
              <a:spcBef>
                <a:spcPts val="4500"/>
              </a:spcBef>
              <a:defRPr sz="45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473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5760700" y="70485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5760700" y="1130300"/>
            <a:ext cx="740410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1206500" y="1130300"/>
            <a:ext cx="141732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685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>
            <a:spLocks noGrp="1"/>
          </p:cNvSpPr>
          <p:nvPr>
            <p:ph type="body" sz="quarter" idx="14"/>
          </p:nvPr>
        </p:nvSpPr>
        <p:spPr>
          <a:xfrm>
            <a:off x="2387600" y="6045200"/>
            <a:ext cx="19621500" cy="889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24384000" cy="13716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381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444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508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571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75000"/>
        <a:buFontTx/>
        <a:buChar char="•"/>
        <a:tabLst/>
        <a:defRPr sz="5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" name="Table 2"/>
          <p:cNvGraphicFramePr/>
          <p:nvPr>
            <p:extLst>
              <p:ext uri="{D42A27DB-BD31-4B8C-83A1-F6EECF244321}">
                <p14:modId xmlns:p14="http://schemas.microsoft.com/office/powerpoint/2010/main" val="571855311"/>
              </p:ext>
            </p:extLst>
          </p:nvPr>
        </p:nvGraphicFramePr>
        <p:xfrm>
          <a:off x="310680" y="233264"/>
          <a:ext cx="23762640" cy="1243584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4608511"/>
                <a:gridCol w="13321481"/>
                <a:gridCol w="5832648"/>
              </a:tblGrid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4400" dirty="0" err="1"/>
                        <a:t>Komponent</a:t>
                      </a:r>
                      <a:r>
                        <a:rPr sz="4400" dirty="0"/>
                        <a:t> </a:t>
                      </a:r>
                      <a:r>
                        <a:rPr sz="4400" dirty="0" err="1"/>
                        <a:t>fra</a:t>
                      </a:r>
                      <a:r>
                        <a:rPr sz="4400" dirty="0"/>
                        <a:t> PCK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nb-NO" sz="4400" dirty="0" smtClean="0"/>
                        <a:t>Mitt</a:t>
                      </a:r>
                      <a:r>
                        <a:rPr lang="nb-NO" sz="4400" baseline="0" dirty="0" smtClean="0"/>
                        <a:t> emne:</a:t>
                      </a:r>
                      <a:endParaRPr sz="4400"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4400" dirty="0" err="1"/>
                        <a:t>Kommentar</a:t>
                      </a:r>
                      <a:endParaRPr sz="4400"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4400"/>
                        <a:t>Studentenes forkunnskaper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4400"/>
                      </a:pPr>
                      <a:endParaRPr lang="nb-NO" dirty="0" smtClean="0"/>
                    </a:p>
                    <a:p>
                      <a:pPr algn="l">
                        <a:defRPr sz="4400"/>
                      </a:pPr>
                      <a:endParaRPr lang="nb-NO" dirty="0" smtClean="0"/>
                    </a:p>
                    <a:p>
                      <a:pPr algn="l">
                        <a:defRPr sz="4400"/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24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Undersøk hva studentene kan fra før enten ved å lese lærebøker fra </a:t>
                      </a:r>
                      <a:r>
                        <a:rPr lang="nb-NO" sz="2400" b="0" i="0" u="none" strike="noStrike" cap="none" spc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vgs</a:t>
                      </a:r>
                      <a:r>
                        <a:rPr lang="nb-NO" sz="24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 eller tidligere kurs eller (mye lettere) spørre noen som kan det. 	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4400"/>
                        <a:t>Sentralt læringsinnhold 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4400"/>
                      </a:pPr>
                      <a:endParaRPr lang="nb-NO" dirty="0" smtClean="0"/>
                    </a:p>
                    <a:p>
                      <a:pPr algn="l">
                        <a:defRPr sz="4400"/>
                      </a:pPr>
                      <a:endParaRPr lang="nb-NO" dirty="0" smtClean="0"/>
                    </a:p>
                    <a:p>
                      <a:pPr algn="l">
                        <a:defRPr sz="4400"/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24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Hva er hovedbudskapet mitt? Og i hvilken rekkefølge bør det komme? OG HVA MÅ STUDENTENE KUNNE FRA FØR? 	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4400" dirty="0" err="1"/>
                        <a:t>Hva</a:t>
                      </a:r>
                      <a:r>
                        <a:rPr sz="4400" dirty="0"/>
                        <a:t> </a:t>
                      </a:r>
                      <a:r>
                        <a:rPr sz="4400" dirty="0" err="1"/>
                        <a:t>er</a:t>
                      </a:r>
                      <a:r>
                        <a:rPr sz="4400" dirty="0"/>
                        <a:t> </a:t>
                      </a:r>
                      <a:r>
                        <a:rPr sz="4400" dirty="0" err="1"/>
                        <a:t>vanskelig</a:t>
                      </a:r>
                      <a:r>
                        <a:rPr sz="4400" dirty="0"/>
                        <a:t> å </a:t>
                      </a:r>
                      <a:r>
                        <a:rPr sz="4400" dirty="0" err="1"/>
                        <a:t>forstå</a:t>
                      </a:r>
                      <a:r>
                        <a:rPr sz="4400" dirty="0"/>
                        <a:t>?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4400"/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24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Hva er vanskelig? Dette skal vi kanskje bruke litt ekstra tid til på forelesning og gruppetimer – av betydning for siste punkt om undervisningsstrategier 	</a:t>
                      </a:r>
                    </a:p>
                    <a:p>
                      <a:pPr algn="l">
                        <a:defRPr sz="4400"/>
                      </a:pPr>
                      <a:endParaRPr sz="2400" b="0" i="0" u="none" strike="noStrike" cap="none" spc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uFillTx/>
                        <a:latin typeface="+mn-lt"/>
                        <a:ea typeface="+mn-ea"/>
                        <a:cs typeface="+mn-cs"/>
                        <a:sym typeface="Helvetica Light"/>
                      </a:endParaRP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4400" dirty="0" err="1"/>
                        <a:t>Representasjoner</a:t>
                      </a:r>
                      <a:endParaRPr sz="4400"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4400"/>
                      </a:pPr>
                      <a:endParaRPr lang="nb-NO" dirty="0" smtClean="0"/>
                    </a:p>
                    <a:p>
                      <a:pPr algn="l">
                        <a:defRPr sz="4400"/>
                      </a:pPr>
                      <a:endParaRPr lang="nb-NO" dirty="0" smtClean="0"/>
                    </a:p>
                    <a:p>
                      <a:pPr algn="l">
                        <a:defRPr sz="4400"/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24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Velges med kløkt og omhu. Husk mangfold i studentmassen – folk har ulik måte å forstå på. Noe av dette kan gjøres på egen hånd (eksempler, programmering) 	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sz="4400"/>
                        <a:t>Undervisnings-strategier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defRPr sz="4400"/>
                      </a:pPr>
                      <a:endParaRPr lang="nb-NO" dirty="0" smtClean="0"/>
                    </a:p>
                    <a:p>
                      <a:pPr algn="l">
                        <a:defRPr sz="4400"/>
                      </a:pPr>
                      <a:endParaRPr lang="nb-NO" dirty="0" smtClean="0"/>
                    </a:p>
                    <a:p>
                      <a:pPr algn="l">
                        <a:defRPr sz="4400"/>
                      </a:pPr>
                      <a:endParaRPr lang="nb-NO" dirty="0" smtClean="0"/>
                    </a:p>
                    <a:p>
                      <a:pPr algn="l">
                        <a:defRPr sz="4400"/>
                      </a:pPr>
                      <a:endParaRPr dirty="0"/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nb-NO" sz="2400" b="0" i="0" u="none" strike="noStrike" cap="none" spc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uFillTx/>
                          <a:latin typeface="+mn-lt"/>
                          <a:ea typeface="+mn-ea"/>
                          <a:cs typeface="+mn-cs"/>
                          <a:sym typeface="Helvetica Light"/>
                        </a:rPr>
                        <a:t>Hvis du ikke har erfaring med emnet – snakk med en som har hatt det før deg. Tenk grundig gjennom hva som bør være på forelesning, gruppetimer og på egenhånd. Kommuniser dette veldig tydelig til studentene – særlig hva du forventer at de gjør selv. 	</a:t>
                      </a:r>
                    </a:p>
                  </a:txBody>
                  <a:tcPr marL="45720" marR="45720" horzOverflow="overflow">
                    <a:lnL w="12700">
                      <a:solidFill>
                        <a:srgbClr val="000000"/>
                      </a:solidFill>
                    </a:lnL>
                    <a:lnR w="12700">
                      <a:solidFill>
                        <a:srgbClr val="000000"/>
                      </a:solidFill>
                    </a:lnR>
                    <a:lnT w="12700">
                      <a:solidFill>
                        <a:srgbClr val="000000"/>
                      </a:solidFill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dissolv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173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White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REAL undervisning ved MN Integrert, profesjonell kompetanse</dc:title>
  <dc:creator>Cathrine Wahlstrøm Tellefsen</dc:creator>
  <cp:lastModifiedBy>Cathrine Wahlstrøm Tellefsen</cp:lastModifiedBy>
  <cp:revision>6</cp:revision>
  <dcterms:modified xsi:type="dcterms:W3CDTF">2017-06-13T12:21:50Z</dcterms:modified>
</cp:coreProperties>
</file>