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70" r:id="rId2"/>
    <p:sldId id="307" r:id="rId3"/>
    <p:sldId id="297" r:id="rId4"/>
    <p:sldId id="324" r:id="rId5"/>
    <p:sldId id="325" r:id="rId6"/>
    <p:sldId id="328" r:id="rId7"/>
    <p:sldId id="337" r:id="rId8"/>
    <p:sldId id="319" r:id="rId9"/>
    <p:sldId id="320" r:id="rId10"/>
    <p:sldId id="329" r:id="rId11"/>
    <p:sldId id="330" r:id="rId12"/>
    <p:sldId id="317" r:id="rId13"/>
    <p:sldId id="276" r:id="rId14"/>
    <p:sldId id="275" r:id="rId15"/>
    <p:sldId id="332" r:id="rId16"/>
    <p:sldId id="333" r:id="rId17"/>
    <p:sldId id="334" r:id="rId18"/>
    <p:sldId id="335" r:id="rId19"/>
  </p:sldIdLst>
  <p:sldSz cx="9144000" cy="5715000" type="screen16x1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indent="9525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indent="18891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indent="284163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indent="377825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16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ddels stil 2 - aks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91" autoAdjust="0"/>
    <p:restoredTop sz="90400" autoAdjust="0"/>
  </p:normalViewPr>
  <p:slideViewPr>
    <p:cSldViewPr>
      <p:cViewPr>
        <p:scale>
          <a:sx n="80" d="100"/>
          <a:sy n="80" d="100"/>
        </p:scale>
        <p:origin x="-2658" y="-930"/>
      </p:cViewPr>
      <p:guideLst>
        <p:guide orient="horz" pos="180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12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106FBF-854F-46A7-AA37-4F03D9F8C035}" type="doc">
      <dgm:prSet loTypeId="urn:microsoft.com/office/officeart/2005/8/layout/cycle2" loCatId="cycle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32390751-DCF0-4CB4-854E-2D9B4EB93FEA}">
      <dgm:prSet phldrT="[Text]"/>
      <dgm:spPr/>
      <dgm:t>
        <a:bodyPr/>
        <a:lstStyle/>
        <a:p>
          <a:r>
            <a:rPr lang="en-US" dirty="0" smtClean="0"/>
            <a:t>KURT</a:t>
          </a:r>
          <a:endParaRPr lang="en-US" dirty="0"/>
        </a:p>
      </dgm:t>
    </dgm:pt>
    <dgm:pt modelId="{639CDAE5-A299-455D-B081-0E3BAC902403}" type="parTrans" cxnId="{5FF9AA93-B889-41FA-B4D2-F0A89B029099}">
      <dgm:prSet/>
      <dgm:spPr/>
      <dgm:t>
        <a:bodyPr/>
        <a:lstStyle/>
        <a:p>
          <a:endParaRPr lang="en-US"/>
        </a:p>
      </dgm:t>
    </dgm:pt>
    <dgm:pt modelId="{FB049C11-FBD7-45CB-B845-E3299D80036E}" type="sibTrans" cxnId="{5FF9AA93-B889-41FA-B4D2-F0A89B029099}">
      <dgm:prSet/>
      <dgm:spPr/>
      <dgm:t>
        <a:bodyPr/>
        <a:lstStyle/>
        <a:p>
          <a:endParaRPr lang="en-US"/>
        </a:p>
      </dgm:t>
    </dgm:pt>
    <dgm:pt modelId="{3CA7AAC6-4DBB-4675-86C0-6610C0E307F6}">
      <dgm:prSet phldrT="[Text]"/>
      <dgm:spPr/>
      <dgm:t>
        <a:bodyPr/>
        <a:lstStyle/>
        <a:p>
          <a:r>
            <a:rPr lang="en-US" dirty="0" err="1" smtClean="0"/>
            <a:t>LeP</a:t>
          </a:r>
          <a:endParaRPr lang="en-US" dirty="0"/>
        </a:p>
      </dgm:t>
    </dgm:pt>
    <dgm:pt modelId="{97FDBD75-4E3F-46E5-B6E5-B3012A649F04}" type="parTrans" cxnId="{FDAE1854-8B4C-4219-894A-9FFAD4AD2EEB}">
      <dgm:prSet/>
      <dgm:spPr/>
      <dgm:t>
        <a:bodyPr/>
        <a:lstStyle/>
        <a:p>
          <a:endParaRPr lang="en-US"/>
        </a:p>
      </dgm:t>
    </dgm:pt>
    <dgm:pt modelId="{F7B2F14B-9090-4BAB-A262-3719B4B1D85D}" type="sibTrans" cxnId="{FDAE1854-8B4C-4219-894A-9FFAD4AD2EEB}">
      <dgm:prSet/>
      <dgm:spPr/>
      <dgm:t>
        <a:bodyPr/>
        <a:lstStyle/>
        <a:p>
          <a:endParaRPr lang="en-US"/>
        </a:p>
      </dgm:t>
    </dgm:pt>
    <dgm:pt modelId="{17FF1B92-9A6D-4898-BFAE-D4B2D9342498}" type="pres">
      <dgm:prSet presAssocID="{94106FBF-854F-46A7-AA37-4F03D9F8C03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18433EE-9D23-41E9-8F99-F528560B441C}" type="pres">
      <dgm:prSet presAssocID="{32390751-DCF0-4CB4-854E-2D9B4EB93FEA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5A9A3AE-FF10-4120-AFA2-EE49173CF552}" type="pres">
      <dgm:prSet presAssocID="{FB049C11-FBD7-45CB-B845-E3299D80036E}" presName="sibTrans" presStyleLbl="sibTrans2D1" presStyleIdx="0" presStyleCnt="2"/>
      <dgm:spPr/>
      <dgm:t>
        <a:bodyPr/>
        <a:lstStyle/>
        <a:p>
          <a:endParaRPr lang="en-US"/>
        </a:p>
      </dgm:t>
    </dgm:pt>
    <dgm:pt modelId="{69956BED-C696-40C4-A110-6D2CF8B29888}" type="pres">
      <dgm:prSet presAssocID="{FB049C11-FBD7-45CB-B845-E3299D80036E}" presName="connectorText" presStyleLbl="sibTrans2D1" presStyleIdx="0" presStyleCnt="2"/>
      <dgm:spPr/>
      <dgm:t>
        <a:bodyPr/>
        <a:lstStyle/>
        <a:p>
          <a:endParaRPr lang="en-US"/>
        </a:p>
      </dgm:t>
    </dgm:pt>
    <dgm:pt modelId="{B2BF836C-4EED-487D-876B-BE7251BE9DF5}" type="pres">
      <dgm:prSet presAssocID="{3CA7AAC6-4DBB-4675-86C0-6610C0E307F6}" presName="node" presStyleLbl="node1" presStyleIdx="1" presStyleCnt="2" custRadScaleRad="94174" custRadScaleInc="266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27864B-CFF4-4F25-9E91-54B8D8A0BA86}" type="pres">
      <dgm:prSet presAssocID="{F7B2F14B-9090-4BAB-A262-3719B4B1D85D}" presName="sibTrans" presStyleLbl="sibTrans2D1" presStyleIdx="1" presStyleCnt="2"/>
      <dgm:spPr/>
      <dgm:t>
        <a:bodyPr/>
        <a:lstStyle/>
        <a:p>
          <a:endParaRPr lang="en-US"/>
        </a:p>
      </dgm:t>
    </dgm:pt>
    <dgm:pt modelId="{67C1C773-26DC-47C1-AC6E-D5C77C597D58}" type="pres">
      <dgm:prSet presAssocID="{F7B2F14B-9090-4BAB-A262-3719B4B1D85D}" presName="connectorText" presStyleLbl="sibTrans2D1" presStyleIdx="1" presStyleCnt="2"/>
      <dgm:spPr/>
      <dgm:t>
        <a:bodyPr/>
        <a:lstStyle/>
        <a:p>
          <a:endParaRPr lang="en-US"/>
        </a:p>
      </dgm:t>
    </dgm:pt>
  </dgm:ptLst>
  <dgm:cxnLst>
    <dgm:cxn modelId="{D361A4F0-2B7E-42E7-8CF2-E0DDBE747B1C}" type="presOf" srcId="{FB049C11-FBD7-45CB-B845-E3299D80036E}" destId="{F5A9A3AE-FF10-4120-AFA2-EE49173CF552}" srcOrd="0" destOrd="0" presId="urn:microsoft.com/office/officeart/2005/8/layout/cycle2"/>
    <dgm:cxn modelId="{FDAE1854-8B4C-4219-894A-9FFAD4AD2EEB}" srcId="{94106FBF-854F-46A7-AA37-4F03D9F8C035}" destId="{3CA7AAC6-4DBB-4675-86C0-6610C0E307F6}" srcOrd="1" destOrd="0" parTransId="{97FDBD75-4E3F-46E5-B6E5-B3012A649F04}" sibTransId="{F7B2F14B-9090-4BAB-A262-3719B4B1D85D}"/>
    <dgm:cxn modelId="{C86E88CB-E5A6-45F9-869F-94C312E8E81A}" type="presOf" srcId="{3CA7AAC6-4DBB-4675-86C0-6610C0E307F6}" destId="{B2BF836C-4EED-487D-876B-BE7251BE9DF5}" srcOrd="0" destOrd="0" presId="urn:microsoft.com/office/officeart/2005/8/layout/cycle2"/>
    <dgm:cxn modelId="{107EEC44-1217-4059-96B3-6A40B355ED73}" type="presOf" srcId="{FB049C11-FBD7-45CB-B845-E3299D80036E}" destId="{69956BED-C696-40C4-A110-6D2CF8B29888}" srcOrd="1" destOrd="0" presId="urn:microsoft.com/office/officeart/2005/8/layout/cycle2"/>
    <dgm:cxn modelId="{B0D90968-DA83-4119-9E30-A919B9D0EA54}" type="presOf" srcId="{94106FBF-854F-46A7-AA37-4F03D9F8C035}" destId="{17FF1B92-9A6D-4898-BFAE-D4B2D9342498}" srcOrd="0" destOrd="0" presId="urn:microsoft.com/office/officeart/2005/8/layout/cycle2"/>
    <dgm:cxn modelId="{DB378110-D471-4D51-AB2B-F7956519CF3D}" type="presOf" srcId="{F7B2F14B-9090-4BAB-A262-3719B4B1D85D}" destId="{EF27864B-CFF4-4F25-9E91-54B8D8A0BA86}" srcOrd="0" destOrd="0" presId="urn:microsoft.com/office/officeart/2005/8/layout/cycle2"/>
    <dgm:cxn modelId="{D2FDC861-D9DB-4209-B463-DC419F701996}" type="presOf" srcId="{F7B2F14B-9090-4BAB-A262-3719B4B1D85D}" destId="{67C1C773-26DC-47C1-AC6E-D5C77C597D58}" srcOrd="1" destOrd="0" presId="urn:microsoft.com/office/officeart/2005/8/layout/cycle2"/>
    <dgm:cxn modelId="{4A3219CB-9091-4EAC-A058-9EC073DE109D}" type="presOf" srcId="{32390751-DCF0-4CB4-854E-2D9B4EB93FEA}" destId="{C18433EE-9D23-41E9-8F99-F528560B441C}" srcOrd="0" destOrd="0" presId="urn:microsoft.com/office/officeart/2005/8/layout/cycle2"/>
    <dgm:cxn modelId="{5FF9AA93-B889-41FA-B4D2-F0A89B029099}" srcId="{94106FBF-854F-46A7-AA37-4F03D9F8C035}" destId="{32390751-DCF0-4CB4-854E-2D9B4EB93FEA}" srcOrd="0" destOrd="0" parTransId="{639CDAE5-A299-455D-B081-0E3BAC902403}" sibTransId="{FB049C11-FBD7-45CB-B845-E3299D80036E}"/>
    <dgm:cxn modelId="{B531F9E2-91E6-42D2-932E-B6BCD43EDB60}" type="presParOf" srcId="{17FF1B92-9A6D-4898-BFAE-D4B2D9342498}" destId="{C18433EE-9D23-41E9-8F99-F528560B441C}" srcOrd="0" destOrd="0" presId="urn:microsoft.com/office/officeart/2005/8/layout/cycle2"/>
    <dgm:cxn modelId="{CB6E7D92-99B8-4B61-BC4A-FEF140CD60A5}" type="presParOf" srcId="{17FF1B92-9A6D-4898-BFAE-D4B2D9342498}" destId="{F5A9A3AE-FF10-4120-AFA2-EE49173CF552}" srcOrd="1" destOrd="0" presId="urn:microsoft.com/office/officeart/2005/8/layout/cycle2"/>
    <dgm:cxn modelId="{AC28A622-10D4-4B9B-A522-D6E1BE75DFCE}" type="presParOf" srcId="{F5A9A3AE-FF10-4120-AFA2-EE49173CF552}" destId="{69956BED-C696-40C4-A110-6D2CF8B29888}" srcOrd="0" destOrd="0" presId="urn:microsoft.com/office/officeart/2005/8/layout/cycle2"/>
    <dgm:cxn modelId="{DDC7DE8E-DAD7-4D98-98FA-7A44ECDACE2F}" type="presParOf" srcId="{17FF1B92-9A6D-4898-BFAE-D4B2D9342498}" destId="{B2BF836C-4EED-487D-876B-BE7251BE9DF5}" srcOrd="2" destOrd="0" presId="urn:microsoft.com/office/officeart/2005/8/layout/cycle2"/>
    <dgm:cxn modelId="{718155F8-C3AC-4E29-A2D0-64D9ECB7A6DA}" type="presParOf" srcId="{17FF1B92-9A6D-4898-BFAE-D4B2D9342498}" destId="{EF27864B-CFF4-4F25-9E91-54B8D8A0BA86}" srcOrd="3" destOrd="0" presId="urn:microsoft.com/office/officeart/2005/8/layout/cycle2"/>
    <dgm:cxn modelId="{1CD029B8-5CFB-4D61-8D13-1D8EB26642E2}" type="presParOf" srcId="{EF27864B-CFF4-4F25-9E91-54B8D8A0BA86}" destId="{67C1C773-26DC-47C1-AC6E-D5C77C597D58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159A0C-C690-4315-B595-7F193C80BEB5}" type="doc">
      <dgm:prSet loTypeId="urn:microsoft.com/office/officeart/2005/8/layout/cycle7" loCatId="cycle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nb-NO"/>
        </a:p>
      </dgm:t>
    </dgm:pt>
    <dgm:pt modelId="{F3CD331E-7E66-4986-A691-5722EF648C1C}">
      <dgm:prSet phldrT="[Tekst]"/>
      <dgm:spPr>
        <a:solidFill>
          <a:schemeClr val="accent6">
            <a:lumMod val="20000"/>
            <a:lumOff val="80000"/>
          </a:schemeClr>
        </a:solidFill>
      </dgm:spPr>
      <dgm:t>
        <a:bodyPr/>
        <a:lstStyle/>
        <a:p>
          <a:r>
            <a:rPr lang="en-US" dirty="0" smtClean="0"/>
            <a:t>Vise </a:t>
          </a:r>
          <a:r>
            <a:rPr lang="en-US" dirty="0" err="1" smtClean="0"/>
            <a:t>kompetanse</a:t>
          </a:r>
          <a:endParaRPr lang="nb-NO" dirty="0"/>
        </a:p>
      </dgm:t>
    </dgm:pt>
    <dgm:pt modelId="{A78CB909-3838-4EDB-B10C-243B67C827A2}" type="parTrans" cxnId="{558E9868-C3F4-40C8-8E5E-695A7674F0E2}">
      <dgm:prSet/>
      <dgm:spPr/>
      <dgm:t>
        <a:bodyPr/>
        <a:lstStyle/>
        <a:p>
          <a:endParaRPr lang="nb-NO"/>
        </a:p>
      </dgm:t>
    </dgm:pt>
    <dgm:pt modelId="{300F0FBA-B24F-480F-B550-AA6FA8036C74}" type="sibTrans" cxnId="{558E9868-C3F4-40C8-8E5E-695A7674F0E2}">
      <dgm:prSet/>
      <dgm:spPr/>
      <dgm:t>
        <a:bodyPr/>
        <a:lstStyle/>
        <a:p>
          <a:endParaRPr lang="nb-NO"/>
        </a:p>
      </dgm:t>
    </dgm:pt>
    <dgm:pt modelId="{D9B73E15-ED60-41F0-B955-231FB1E71F6B}">
      <dgm:prSet phldrT="[Tekst]"/>
      <dgm:spPr>
        <a:solidFill>
          <a:srgbClr val="FFFF99"/>
        </a:solidFill>
      </dgm:spPr>
      <dgm:t>
        <a:bodyPr/>
        <a:lstStyle/>
        <a:p>
          <a:r>
            <a:rPr lang="en-US" dirty="0" err="1" smtClean="0"/>
            <a:t>Meningsfylt</a:t>
          </a:r>
          <a:r>
            <a:rPr lang="en-US" dirty="0" smtClean="0"/>
            <a:t> </a:t>
          </a:r>
          <a:r>
            <a:rPr lang="en-US" dirty="0" err="1" smtClean="0"/>
            <a:t>samsvar</a:t>
          </a:r>
          <a:endParaRPr lang="nb-NO" dirty="0"/>
        </a:p>
      </dgm:t>
    </dgm:pt>
    <dgm:pt modelId="{5735F35E-3DA3-4AA4-8737-7BF94E15B6F5}" type="parTrans" cxnId="{482AFDCD-6853-44B2-B2AB-7C101638A7F9}">
      <dgm:prSet/>
      <dgm:spPr/>
      <dgm:t>
        <a:bodyPr/>
        <a:lstStyle/>
        <a:p>
          <a:endParaRPr lang="nb-NO"/>
        </a:p>
      </dgm:t>
    </dgm:pt>
    <dgm:pt modelId="{D7E185B6-FADB-4902-AA1B-87346F6CAA05}" type="sibTrans" cxnId="{482AFDCD-6853-44B2-B2AB-7C101638A7F9}">
      <dgm:prSet/>
      <dgm:spPr/>
      <dgm:t>
        <a:bodyPr/>
        <a:lstStyle/>
        <a:p>
          <a:endParaRPr lang="nb-NO"/>
        </a:p>
      </dgm:t>
    </dgm:pt>
    <dgm:pt modelId="{F3DBC8E5-E5D4-4F3C-BF8E-A8F8986B9C3C}">
      <dgm:prSet phldrT="[Tekst]"/>
      <dgm:spPr>
        <a:solidFill>
          <a:schemeClr val="accent1">
            <a:lumMod val="90000"/>
          </a:schemeClr>
        </a:solidFill>
      </dgm:spPr>
      <dgm:t>
        <a:bodyPr/>
        <a:lstStyle/>
        <a:p>
          <a:r>
            <a:rPr lang="nb-NO" dirty="0" smtClean="0"/>
            <a:t>Unngå </a:t>
          </a:r>
          <a:r>
            <a:rPr lang="nb-NO" dirty="0" err="1" smtClean="0"/>
            <a:t>taktikeri</a:t>
          </a:r>
          <a:endParaRPr lang="nb-NO" dirty="0"/>
        </a:p>
      </dgm:t>
    </dgm:pt>
    <dgm:pt modelId="{B0A5000A-6E27-41DF-A084-E40A37EFE3B9}" type="parTrans" cxnId="{34677D5B-DFD9-48F2-BFB7-CA469B690096}">
      <dgm:prSet/>
      <dgm:spPr/>
      <dgm:t>
        <a:bodyPr/>
        <a:lstStyle/>
        <a:p>
          <a:endParaRPr lang="nb-NO"/>
        </a:p>
      </dgm:t>
    </dgm:pt>
    <dgm:pt modelId="{8A1E79D1-8EEF-4468-838F-C45D74C0A505}" type="sibTrans" cxnId="{34677D5B-DFD9-48F2-BFB7-CA469B690096}">
      <dgm:prSet/>
      <dgm:spPr/>
      <dgm:t>
        <a:bodyPr/>
        <a:lstStyle/>
        <a:p>
          <a:endParaRPr lang="nb-NO"/>
        </a:p>
      </dgm:t>
    </dgm:pt>
    <dgm:pt modelId="{AA0519C7-E28A-484C-92A0-6EC1C6097287}" type="pres">
      <dgm:prSet presAssocID="{8B159A0C-C690-4315-B595-7F193C80BEB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nb-NO"/>
        </a:p>
      </dgm:t>
    </dgm:pt>
    <dgm:pt modelId="{4E326AF3-D64A-4C22-81F2-9EF1D7CDDC60}" type="pres">
      <dgm:prSet presAssocID="{F3CD331E-7E66-4986-A691-5722EF648C1C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87FA12C-66EA-43B1-A0E6-3EF89D3A9BC8}" type="pres">
      <dgm:prSet presAssocID="{300F0FBA-B24F-480F-B550-AA6FA8036C74}" presName="sibTrans" presStyleLbl="sibTrans2D1" presStyleIdx="0" presStyleCnt="3"/>
      <dgm:spPr/>
      <dgm:t>
        <a:bodyPr/>
        <a:lstStyle/>
        <a:p>
          <a:endParaRPr lang="nb-NO"/>
        </a:p>
      </dgm:t>
    </dgm:pt>
    <dgm:pt modelId="{BB0A16D7-B5DB-4EB1-85F8-AD8DFA95940B}" type="pres">
      <dgm:prSet presAssocID="{300F0FBA-B24F-480F-B550-AA6FA8036C74}" presName="connectorText" presStyleLbl="sibTrans2D1" presStyleIdx="0" presStyleCnt="3"/>
      <dgm:spPr/>
      <dgm:t>
        <a:bodyPr/>
        <a:lstStyle/>
        <a:p>
          <a:endParaRPr lang="nb-NO"/>
        </a:p>
      </dgm:t>
    </dgm:pt>
    <dgm:pt modelId="{D39B0C72-AFA1-40D7-AD91-7B11FE695864}" type="pres">
      <dgm:prSet presAssocID="{D9B73E15-ED60-41F0-B955-231FB1E71F6B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04F172F5-F453-4092-8BE8-C99E5E5F1712}" type="pres">
      <dgm:prSet presAssocID="{D7E185B6-FADB-4902-AA1B-87346F6CAA05}" presName="sibTrans" presStyleLbl="sibTrans2D1" presStyleIdx="1" presStyleCnt="3"/>
      <dgm:spPr/>
      <dgm:t>
        <a:bodyPr/>
        <a:lstStyle/>
        <a:p>
          <a:endParaRPr lang="nb-NO"/>
        </a:p>
      </dgm:t>
    </dgm:pt>
    <dgm:pt modelId="{C2F2B342-254D-4EA0-964B-A70B70FC5157}" type="pres">
      <dgm:prSet presAssocID="{D7E185B6-FADB-4902-AA1B-87346F6CAA05}" presName="connectorText" presStyleLbl="sibTrans2D1" presStyleIdx="1" presStyleCnt="3"/>
      <dgm:spPr/>
      <dgm:t>
        <a:bodyPr/>
        <a:lstStyle/>
        <a:p>
          <a:endParaRPr lang="nb-NO"/>
        </a:p>
      </dgm:t>
    </dgm:pt>
    <dgm:pt modelId="{44929D12-16CB-4140-924E-385446A854AC}" type="pres">
      <dgm:prSet presAssocID="{F3DBC8E5-E5D4-4F3C-BF8E-A8F8986B9C3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nb-NO"/>
        </a:p>
      </dgm:t>
    </dgm:pt>
    <dgm:pt modelId="{1CD0ADDC-A234-4981-A32B-32513DF1BB76}" type="pres">
      <dgm:prSet presAssocID="{8A1E79D1-8EEF-4468-838F-C45D74C0A505}" presName="sibTrans" presStyleLbl="sibTrans2D1" presStyleIdx="2" presStyleCnt="3"/>
      <dgm:spPr/>
      <dgm:t>
        <a:bodyPr/>
        <a:lstStyle/>
        <a:p>
          <a:endParaRPr lang="nb-NO"/>
        </a:p>
      </dgm:t>
    </dgm:pt>
    <dgm:pt modelId="{6B7C514B-581F-4BC3-881F-4CD5A588EADD}" type="pres">
      <dgm:prSet presAssocID="{8A1E79D1-8EEF-4468-838F-C45D74C0A505}" presName="connectorText" presStyleLbl="sibTrans2D1" presStyleIdx="2" presStyleCnt="3"/>
      <dgm:spPr/>
      <dgm:t>
        <a:bodyPr/>
        <a:lstStyle/>
        <a:p>
          <a:endParaRPr lang="nb-NO"/>
        </a:p>
      </dgm:t>
    </dgm:pt>
  </dgm:ptLst>
  <dgm:cxnLst>
    <dgm:cxn modelId="{558E9868-C3F4-40C8-8E5E-695A7674F0E2}" srcId="{8B159A0C-C690-4315-B595-7F193C80BEB5}" destId="{F3CD331E-7E66-4986-A691-5722EF648C1C}" srcOrd="0" destOrd="0" parTransId="{A78CB909-3838-4EDB-B10C-243B67C827A2}" sibTransId="{300F0FBA-B24F-480F-B550-AA6FA8036C74}"/>
    <dgm:cxn modelId="{EDE45AFF-706D-4A9F-9E7F-290F497AC3EA}" type="presOf" srcId="{8A1E79D1-8EEF-4468-838F-C45D74C0A505}" destId="{1CD0ADDC-A234-4981-A32B-32513DF1BB76}" srcOrd="0" destOrd="0" presId="urn:microsoft.com/office/officeart/2005/8/layout/cycle7"/>
    <dgm:cxn modelId="{483D8D48-4415-42D1-AC88-4BC5F47758CB}" type="presOf" srcId="{F3CD331E-7E66-4986-A691-5722EF648C1C}" destId="{4E326AF3-D64A-4C22-81F2-9EF1D7CDDC60}" srcOrd="0" destOrd="0" presId="urn:microsoft.com/office/officeart/2005/8/layout/cycle7"/>
    <dgm:cxn modelId="{4429ABA2-9B43-49D0-924D-020857464DE0}" type="presOf" srcId="{300F0FBA-B24F-480F-B550-AA6FA8036C74}" destId="{BB0A16D7-B5DB-4EB1-85F8-AD8DFA95940B}" srcOrd="1" destOrd="0" presId="urn:microsoft.com/office/officeart/2005/8/layout/cycle7"/>
    <dgm:cxn modelId="{8DC1C724-A742-4DF4-8020-6574C6DAB8E8}" type="presOf" srcId="{F3DBC8E5-E5D4-4F3C-BF8E-A8F8986B9C3C}" destId="{44929D12-16CB-4140-924E-385446A854AC}" srcOrd="0" destOrd="0" presId="urn:microsoft.com/office/officeart/2005/8/layout/cycle7"/>
    <dgm:cxn modelId="{F019A0BD-8608-4B55-8A34-62CF2C9093A1}" type="presOf" srcId="{D7E185B6-FADB-4902-AA1B-87346F6CAA05}" destId="{04F172F5-F453-4092-8BE8-C99E5E5F1712}" srcOrd="0" destOrd="0" presId="urn:microsoft.com/office/officeart/2005/8/layout/cycle7"/>
    <dgm:cxn modelId="{34677D5B-DFD9-48F2-BFB7-CA469B690096}" srcId="{8B159A0C-C690-4315-B595-7F193C80BEB5}" destId="{F3DBC8E5-E5D4-4F3C-BF8E-A8F8986B9C3C}" srcOrd="2" destOrd="0" parTransId="{B0A5000A-6E27-41DF-A084-E40A37EFE3B9}" sibTransId="{8A1E79D1-8EEF-4468-838F-C45D74C0A505}"/>
    <dgm:cxn modelId="{C64E310E-7CE6-425A-8571-4059D219DD7B}" type="presOf" srcId="{D7E185B6-FADB-4902-AA1B-87346F6CAA05}" destId="{C2F2B342-254D-4EA0-964B-A70B70FC5157}" srcOrd="1" destOrd="0" presId="urn:microsoft.com/office/officeart/2005/8/layout/cycle7"/>
    <dgm:cxn modelId="{45FA60D5-F8B9-49BE-A7D3-3DC57D34FB44}" type="presOf" srcId="{300F0FBA-B24F-480F-B550-AA6FA8036C74}" destId="{087FA12C-66EA-43B1-A0E6-3EF89D3A9BC8}" srcOrd="0" destOrd="0" presId="urn:microsoft.com/office/officeart/2005/8/layout/cycle7"/>
    <dgm:cxn modelId="{482AFDCD-6853-44B2-B2AB-7C101638A7F9}" srcId="{8B159A0C-C690-4315-B595-7F193C80BEB5}" destId="{D9B73E15-ED60-41F0-B955-231FB1E71F6B}" srcOrd="1" destOrd="0" parTransId="{5735F35E-3DA3-4AA4-8737-7BF94E15B6F5}" sibTransId="{D7E185B6-FADB-4902-AA1B-87346F6CAA05}"/>
    <dgm:cxn modelId="{2C8DD061-134D-43BF-9F90-FB41D6EB3EAB}" type="presOf" srcId="{8A1E79D1-8EEF-4468-838F-C45D74C0A505}" destId="{6B7C514B-581F-4BC3-881F-4CD5A588EADD}" srcOrd="1" destOrd="0" presId="urn:microsoft.com/office/officeart/2005/8/layout/cycle7"/>
    <dgm:cxn modelId="{C03AF55A-67D2-4EC6-AB85-62DAC0BE6891}" type="presOf" srcId="{D9B73E15-ED60-41F0-B955-231FB1E71F6B}" destId="{D39B0C72-AFA1-40D7-AD91-7B11FE695864}" srcOrd="0" destOrd="0" presId="urn:microsoft.com/office/officeart/2005/8/layout/cycle7"/>
    <dgm:cxn modelId="{13C445B5-8A8A-4A1A-950A-B54BDC9089D6}" type="presOf" srcId="{8B159A0C-C690-4315-B595-7F193C80BEB5}" destId="{AA0519C7-E28A-484C-92A0-6EC1C6097287}" srcOrd="0" destOrd="0" presId="urn:microsoft.com/office/officeart/2005/8/layout/cycle7"/>
    <dgm:cxn modelId="{63746208-840A-4255-B379-A2197536C710}" type="presParOf" srcId="{AA0519C7-E28A-484C-92A0-6EC1C6097287}" destId="{4E326AF3-D64A-4C22-81F2-9EF1D7CDDC60}" srcOrd="0" destOrd="0" presId="urn:microsoft.com/office/officeart/2005/8/layout/cycle7"/>
    <dgm:cxn modelId="{8110311A-6E4D-4ABB-9D5A-65C6FC06849B}" type="presParOf" srcId="{AA0519C7-E28A-484C-92A0-6EC1C6097287}" destId="{087FA12C-66EA-43B1-A0E6-3EF89D3A9BC8}" srcOrd="1" destOrd="0" presId="urn:microsoft.com/office/officeart/2005/8/layout/cycle7"/>
    <dgm:cxn modelId="{88C401E5-8147-45E2-BBF0-DA373691C3C4}" type="presParOf" srcId="{087FA12C-66EA-43B1-A0E6-3EF89D3A9BC8}" destId="{BB0A16D7-B5DB-4EB1-85F8-AD8DFA95940B}" srcOrd="0" destOrd="0" presId="urn:microsoft.com/office/officeart/2005/8/layout/cycle7"/>
    <dgm:cxn modelId="{922D1DFF-6E60-4C42-BC1A-87EE85DCE6C9}" type="presParOf" srcId="{AA0519C7-E28A-484C-92A0-6EC1C6097287}" destId="{D39B0C72-AFA1-40D7-AD91-7B11FE695864}" srcOrd="2" destOrd="0" presId="urn:microsoft.com/office/officeart/2005/8/layout/cycle7"/>
    <dgm:cxn modelId="{112F1C82-8F42-4E0C-965F-65324A168472}" type="presParOf" srcId="{AA0519C7-E28A-484C-92A0-6EC1C6097287}" destId="{04F172F5-F453-4092-8BE8-C99E5E5F1712}" srcOrd="3" destOrd="0" presId="urn:microsoft.com/office/officeart/2005/8/layout/cycle7"/>
    <dgm:cxn modelId="{F6D7C520-ADF1-47C6-AEE0-90703C6E0FB5}" type="presParOf" srcId="{04F172F5-F453-4092-8BE8-C99E5E5F1712}" destId="{C2F2B342-254D-4EA0-964B-A70B70FC5157}" srcOrd="0" destOrd="0" presId="urn:microsoft.com/office/officeart/2005/8/layout/cycle7"/>
    <dgm:cxn modelId="{36B8D00C-1AEA-4077-842E-E1FA120277D2}" type="presParOf" srcId="{AA0519C7-E28A-484C-92A0-6EC1C6097287}" destId="{44929D12-16CB-4140-924E-385446A854AC}" srcOrd="4" destOrd="0" presId="urn:microsoft.com/office/officeart/2005/8/layout/cycle7"/>
    <dgm:cxn modelId="{8C28B994-C3F2-48F8-B5E5-7CA7548B89E1}" type="presParOf" srcId="{AA0519C7-E28A-484C-92A0-6EC1C6097287}" destId="{1CD0ADDC-A234-4981-A32B-32513DF1BB76}" srcOrd="5" destOrd="0" presId="urn:microsoft.com/office/officeart/2005/8/layout/cycle7"/>
    <dgm:cxn modelId="{60A02304-6DCA-4AFD-BD2A-79F6B5219DD4}" type="presParOf" srcId="{1CD0ADDC-A234-4981-A32B-32513DF1BB76}" destId="{6B7C514B-581F-4BC3-881F-4CD5A588EADD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8433EE-9D23-41E9-8F99-F528560B441C}">
      <dsp:nvSpPr>
        <dsp:cNvPr id="0" name=""/>
        <dsp:cNvSpPr/>
      </dsp:nvSpPr>
      <dsp:spPr>
        <a:xfrm>
          <a:off x="1023" y="814585"/>
          <a:ext cx="2434828" cy="243482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KURT</a:t>
          </a:r>
          <a:endParaRPr lang="en-US" sz="4600" kern="1200" dirty="0"/>
        </a:p>
      </dsp:txBody>
      <dsp:txXfrm>
        <a:off x="357595" y="1171157"/>
        <a:ext cx="1721684" cy="1721684"/>
      </dsp:txXfrm>
    </dsp:sp>
    <dsp:sp modelId="{F5A9A3AE-FF10-4120-AFA2-EE49173CF552}">
      <dsp:nvSpPr>
        <dsp:cNvPr id="0" name=""/>
        <dsp:cNvSpPr/>
      </dsp:nvSpPr>
      <dsp:spPr>
        <a:xfrm rot="78899">
          <a:off x="2227521" y="501422"/>
          <a:ext cx="1473952" cy="8217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700" kern="1200"/>
        </a:p>
      </dsp:txBody>
      <dsp:txXfrm>
        <a:off x="2227553" y="662944"/>
        <a:ext cx="1227426" cy="493052"/>
      </dsp:txXfrm>
    </dsp:sp>
    <dsp:sp modelId="{B2BF836C-4EED-487D-876B-BE7251BE9DF5}">
      <dsp:nvSpPr>
        <dsp:cNvPr id="0" name=""/>
        <dsp:cNvSpPr/>
      </dsp:nvSpPr>
      <dsp:spPr>
        <a:xfrm>
          <a:off x="3552052" y="886583"/>
          <a:ext cx="2434828" cy="243482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8420" tIns="58420" rIns="58420" bIns="5842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err="1" smtClean="0"/>
            <a:t>LeP</a:t>
          </a:r>
          <a:endParaRPr lang="en-US" sz="4600" kern="1200" dirty="0"/>
        </a:p>
      </dsp:txBody>
      <dsp:txXfrm>
        <a:off x="3908624" y="1243155"/>
        <a:ext cx="1721684" cy="1721684"/>
      </dsp:txXfrm>
    </dsp:sp>
    <dsp:sp modelId="{EF27864B-CFF4-4F25-9E91-54B8D8A0BA86}">
      <dsp:nvSpPr>
        <dsp:cNvPr id="0" name=""/>
        <dsp:cNvSpPr/>
      </dsp:nvSpPr>
      <dsp:spPr>
        <a:xfrm rot="10857578">
          <a:off x="2287160" y="2794936"/>
          <a:ext cx="1423169" cy="821754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700" kern="1200"/>
        </a:p>
      </dsp:txBody>
      <dsp:txXfrm rot="10800000">
        <a:off x="2533669" y="2961351"/>
        <a:ext cx="1176643" cy="4930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294281F0-FACA-0845-840B-B3DE104CB5B5}" type="datetime1">
              <a:rPr lang="nb-NO"/>
              <a:pPr>
                <a:defRPr/>
              </a:pPr>
              <a:t>26.04.2018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0" hangingPunct="0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0" hangingPunct="0">
              <a:defRPr sz="1200"/>
            </a:lvl1pPr>
          </a:lstStyle>
          <a:p>
            <a:pPr>
              <a:defRPr/>
            </a:pPr>
            <a:fld id="{8D3D69E2-0A64-844D-9660-004251058A67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2680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85800" y="685800"/>
            <a:ext cx="54864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pPr>
              <a:defRPr/>
            </a:pPr>
            <a:fld id="{38E7D032-151A-EC4C-ACB3-B8F19569ED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210331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361950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72548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087438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450975" algn="l" rtl="0" eaLnBrk="0" fontAlgn="base" hangingPunct="0">
      <a:spcBef>
        <a:spcPct val="30000"/>
      </a:spcBef>
      <a:spcAft>
        <a:spcPct val="0"/>
      </a:spcAft>
      <a:defRPr sz="1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1814627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6pPr>
    <a:lvl7pPr marL="2177552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7pPr>
    <a:lvl8pPr marL="2540478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8pPr>
    <a:lvl9pPr marL="2903403" algn="l" defTabSz="362925" rtl="0" eaLnBrk="1" latinLnBrk="0" hangingPunct="1">
      <a:defRPr sz="1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InterAct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vårt</a:t>
            </a:r>
            <a:r>
              <a:rPr lang="en-US" dirty="0" smtClean="0"/>
              <a:t> </a:t>
            </a:r>
            <a:r>
              <a:rPr lang="en-US" dirty="0" err="1" smtClean="0"/>
              <a:t>overordnede</a:t>
            </a:r>
            <a:r>
              <a:rPr lang="en-US" dirty="0" smtClean="0"/>
              <a:t> </a:t>
            </a:r>
            <a:r>
              <a:rPr lang="en-US" dirty="0" err="1" smtClean="0"/>
              <a:t>prosjekt</a:t>
            </a:r>
            <a:r>
              <a:rPr lang="en-US" dirty="0" smtClean="0"/>
              <a:t> for </a:t>
            </a:r>
            <a:r>
              <a:rPr lang="en-US" dirty="0" err="1" smtClean="0"/>
              <a:t>utdanning</a:t>
            </a:r>
            <a:r>
              <a:rPr lang="en-US" dirty="0" smtClean="0"/>
              <a:t>. </a:t>
            </a:r>
            <a:r>
              <a:rPr lang="en-US" dirty="0" err="1" smtClean="0"/>
              <a:t>LeP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utdanning</a:t>
            </a:r>
            <a:r>
              <a:rPr lang="en-US" baseline="0" dirty="0" smtClean="0"/>
              <a:t>. KURT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dannet</a:t>
            </a:r>
            <a:r>
              <a:rPr lang="en-US" baseline="0" dirty="0" smtClean="0"/>
              <a:t> for å </a:t>
            </a:r>
            <a:r>
              <a:rPr lang="en-US" baseline="0" dirty="0" err="1" smtClean="0"/>
              <a:t>bidra</a:t>
            </a:r>
            <a:r>
              <a:rPr lang="en-US" baseline="0" dirty="0" smtClean="0"/>
              <a:t> inn mot </a:t>
            </a:r>
            <a:r>
              <a:rPr lang="en-US" baseline="0" dirty="0" err="1" smtClean="0"/>
              <a:t>undervisningsdelen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utdanningen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Både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undervisning</a:t>
            </a:r>
            <a:r>
              <a:rPr lang="en-US" baseline="0" dirty="0" smtClean="0"/>
              <a:t> I </a:t>
            </a:r>
            <a:r>
              <a:rPr lang="en-US" baseline="0" dirty="0" err="1" smtClean="0"/>
              <a:t>skole</a:t>
            </a:r>
            <a:r>
              <a:rPr lang="en-US" baseline="0" dirty="0" smtClean="0"/>
              <a:t> og </a:t>
            </a:r>
            <a:r>
              <a:rPr lang="en-US" baseline="0" dirty="0" err="1" smtClean="0"/>
              <a:t>ved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universitetet</a:t>
            </a:r>
            <a:r>
              <a:rPr lang="en-US" baseline="0" dirty="0" smtClean="0"/>
              <a:t>. </a:t>
            </a:r>
          </a:p>
          <a:p>
            <a:r>
              <a:rPr lang="en-US" baseline="0" dirty="0" err="1" smtClean="0"/>
              <a:t>Tradisjonelt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har</a:t>
            </a:r>
            <a:r>
              <a:rPr lang="en-US" baseline="0" dirty="0" smtClean="0"/>
              <a:t> MN </a:t>
            </a:r>
            <a:r>
              <a:rPr lang="en-US" baseline="0" dirty="0" err="1" smtClean="0"/>
              <a:t>vært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sterke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fagdidaktikk</a:t>
            </a:r>
            <a:r>
              <a:rPr lang="en-US" baseline="0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E7D032-151A-EC4C-ACB3-B8F19569EDD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345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baseline="0" dirty="0" smtClean="0"/>
              <a:t>Her snakker jeg om undervisningsrettede masteroppgaver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E76EF3-08DC-417B-BAE1-563BDF1A6F3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1649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Studentene</a:t>
            </a:r>
            <a:r>
              <a:rPr lang="en-US" dirty="0" smtClean="0"/>
              <a:t> </a:t>
            </a:r>
            <a:r>
              <a:rPr lang="en-US" dirty="0" err="1" smtClean="0"/>
              <a:t>må</a:t>
            </a:r>
            <a:r>
              <a:rPr lang="en-US" dirty="0" smtClean="0"/>
              <a:t> </a:t>
            </a:r>
            <a:r>
              <a:rPr lang="en-US" dirty="0" err="1" smtClean="0"/>
              <a:t>lære</a:t>
            </a:r>
            <a:r>
              <a:rPr lang="en-US" dirty="0" smtClean="0"/>
              <a:t> </a:t>
            </a:r>
            <a:r>
              <a:rPr lang="en-US" dirty="0" err="1" smtClean="0"/>
              <a:t>seg</a:t>
            </a:r>
            <a:r>
              <a:rPr lang="en-US" dirty="0" smtClean="0"/>
              <a:t> </a:t>
            </a:r>
            <a:r>
              <a:rPr lang="en-US" baseline="0" dirty="0" smtClean="0"/>
              <a:t> </a:t>
            </a:r>
            <a:r>
              <a:rPr lang="en-US" baseline="0" dirty="0" err="1" smtClean="0"/>
              <a:t>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bli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aktive</a:t>
            </a:r>
            <a:r>
              <a:rPr lang="en-US" baseline="0" dirty="0" smtClean="0"/>
              <a:t>, de </a:t>
            </a:r>
            <a:r>
              <a:rPr lang="en-US" baseline="0" dirty="0" err="1" smtClean="0"/>
              <a:t>må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få</a:t>
            </a:r>
            <a:r>
              <a:rPr lang="en-US" baseline="0" dirty="0" smtClean="0"/>
              <a:t> en </a:t>
            </a:r>
            <a:r>
              <a:rPr lang="en-US" baseline="0" dirty="0" err="1" smtClean="0"/>
              <a:t>forståelse</a:t>
            </a:r>
            <a:r>
              <a:rPr lang="en-US" baseline="0" dirty="0" smtClean="0"/>
              <a:t> for at </a:t>
            </a:r>
            <a:r>
              <a:rPr lang="en-US" baseline="0" dirty="0" err="1" smtClean="0"/>
              <a:t>aktivitet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gagner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dem.</a:t>
            </a:r>
            <a:endParaRPr lang="en-US" baseline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Derfor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begynte</a:t>
            </a:r>
            <a:r>
              <a:rPr lang="en-US" baseline="0" dirty="0" smtClean="0"/>
              <a:t> vi med </a:t>
            </a:r>
            <a:r>
              <a:rPr lang="en-US" baseline="0" dirty="0" err="1" smtClean="0"/>
              <a:t>lektorstudentgruppa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er</a:t>
            </a:r>
            <a:r>
              <a:rPr lang="en-US" baseline="0" dirty="0" smtClean="0"/>
              <a:t> over </a:t>
            </a:r>
            <a:r>
              <a:rPr lang="en-US" baseline="0" dirty="0" err="1" smtClean="0"/>
              <a:t>gjennomsnittet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opptatt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av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udnervisning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bør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kunne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D9B12C-BD22-5C42-8122-AF8C86E902FE}" type="slidenum">
              <a:rPr lang="nb-NO" smtClean="0"/>
              <a:pPr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82884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0" dirty="0" smtClean="0"/>
              <a:t>https://</a:t>
            </a:r>
            <a:r>
              <a:rPr lang="en-US" i="0" dirty="0" err="1" smtClean="0"/>
              <a:t>www.regjeringen.no</a:t>
            </a:r>
            <a:r>
              <a:rPr lang="en-US" i="0" dirty="0" smtClean="0"/>
              <a:t>/</a:t>
            </a:r>
            <a:r>
              <a:rPr lang="en-US" i="0" dirty="0" err="1" smtClean="0"/>
              <a:t>contentassets</a:t>
            </a:r>
            <a:r>
              <a:rPr lang="en-US" i="0" dirty="0" smtClean="0"/>
              <a:t>/aee30e4b7d3241d5bd89db69fe38f7ba/no/</a:t>
            </a:r>
            <a:r>
              <a:rPr lang="en-US" i="0" dirty="0" err="1" smtClean="0"/>
              <a:t>pdfs</a:t>
            </a:r>
            <a:r>
              <a:rPr lang="en-US" i="0" dirty="0" smtClean="0"/>
              <a:t>/stm201620170016000dddpdfs.pdf</a:t>
            </a:r>
          </a:p>
          <a:p>
            <a:endParaRPr lang="en-US" i="0" dirty="0" smtClean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i="0" dirty="0" smtClean="0">
                <a:cs typeface="ヒラギノ角ゴ Pro W3" charset="-128"/>
              </a:rPr>
              <a:t>Den </a:t>
            </a:r>
            <a:r>
              <a:rPr lang="en-US" sz="1000" i="0" dirty="0" err="1" smtClean="0">
                <a:cs typeface="ヒラギノ角ゴ Pro W3" charset="-128"/>
              </a:rPr>
              <a:t>siste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uthevede</a:t>
            </a:r>
            <a:r>
              <a:rPr lang="en-US" sz="1000" i="0" dirty="0" smtClean="0">
                <a:cs typeface="ヒラギノ角ゴ Pro W3" charset="-128"/>
              </a:rPr>
              <a:t>: </a:t>
            </a:r>
            <a:r>
              <a:rPr lang="en-US" sz="1000" i="0" dirty="0" err="1" smtClean="0">
                <a:cs typeface="ヒラギノ角ゴ Pro W3" charset="-128"/>
              </a:rPr>
              <a:t>det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er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dette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som</a:t>
            </a:r>
            <a:r>
              <a:rPr lang="en-US" sz="1000" i="0" dirty="0" smtClean="0">
                <a:cs typeface="ヒラギノ角ゴ Pro W3" charset="-128"/>
              </a:rPr>
              <a:t> ligger I </a:t>
            </a:r>
            <a:r>
              <a:rPr lang="en-US" sz="1000" i="0" dirty="0" err="1" smtClean="0">
                <a:cs typeface="ヒラギノ角ゴ Pro W3" charset="-128"/>
              </a:rPr>
              <a:t>lektorutdanningen</a:t>
            </a:r>
            <a:r>
              <a:rPr lang="en-US" sz="1000" i="0" dirty="0" smtClean="0">
                <a:cs typeface="ヒラギノ角ゴ Pro W3" charset="-128"/>
              </a:rPr>
              <a:t> og </a:t>
            </a:r>
            <a:r>
              <a:rPr lang="en-US" sz="1000" i="0" dirty="0" err="1" smtClean="0">
                <a:cs typeface="ヒラギノ角ゴ Pro W3" charset="-128"/>
              </a:rPr>
              <a:t>som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stortingsmeldingen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nå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mener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skal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ligge</a:t>
            </a:r>
            <a:r>
              <a:rPr lang="en-US" sz="1000" i="0" dirty="0" smtClean="0">
                <a:cs typeface="ヒラギノ角ゴ Pro W3" charset="-128"/>
              </a:rPr>
              <a:t> I </a:t>
            </a:r>
            <a:r>
              <a:rPr lang="en-US" sz="1000" i="0" dirty="0" err="1" smtClean="0">
                <a:cs typeface="ヒラギノ角ゴ Pro W3" charset="-128"/>
              </a:rPr>
              <a:t>alle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våre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utdanninger</a:t>
            </a:r>
            <a:r>
              <a:rPr lang="en-US" sz="1000" i="0" dirty="0" smtClean="0">
                <a:cs typeface="ヒラギノ角ゴ Pro W3" charset="-128"/>
              </a:rPr>
              <a:t>. </a:t>
            </a:r>
            <a:r>
              <a:rPr lang="en-US" sz="1000" i="0" dirty="0" err="1" smtClean="0">
                <a:cs typeface="ヒラギノ角ゴ Pro W3" charset="-128"/>
              </a:rPr>
              <a:t>Det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skal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altså</a:t>
            </a:r>
            <a:r>
              <a:rPr lang="en-US" sz="1000" i="0" dirty="0" smtClean="0">
                <a:cs typeface="ヒラギノ角ゴ Pro W3" charset="-128"/>
              </a:rPr>
              <a:t> </a:t>
            </a:r>
            <a:r>
              <a:rPr lang="en-US" sz="1000" i="0" dirty="0" err="1" smtClean="0">
                <a:cs typeface="ヒラギノ角ゴ Pro W3" charset="-128"/>
              </a:rPr>
              <a:t>ikke</a:t>
            </a:r>
            <a:r>
              <a:rPr lang="en-US" sz="1000" i="0" dirty="0" smtClean="0">
                <a:cs typeface="ヒラギノ角ゴ Pro W3" charset="-128"/>
              </a:rPr>
              <a:t> bare </a:t>
            </a:r>
            <a:r>
              <a:rPr lang="en-US" sz="1000" i="0" dirty="0" err="1" smtClean="0">
                <a:cs typeface="ヒラギノ角ゴ Pro W3" charset="-128"/>
              </a:rPr>
              <a:t>gjelde</a:t>
            </a:r>
            <a:r>
              <a:rPr lang="en-US" sz="1000" i="0" dirty="0" smtClean="0">
                <a:cs typeface="ヒラギノ角ゴ Pro W3" charset="-128"/>
              </a:rPr>
              <a:t> I </a:t>
            </a:r>
            <a:r>
              <a:rPr lang="en-US" sz="1000" i="0" dirty="0" err="1" smtClean="0">
                <a:cs typeface="ヒラギノ角ゴ Pro W3" charset="-128"/>
              </a:rPr>
              <a:t>skolen</a:t>
            </a:r>
            <a:r>
              <a:rPr lang="en-US" sz="1000" i="0" dirty="0" smtClean="0">
                <a:cs typeface="ヒラギノ角ゴ Pro W3" charset="-128"/>
              </a:rPr>
              <a:t> men </a:t>
            </a:r>
            <a:r>
              <a:rPr lang="en-US" sz="1000" i="0" dirty="0" err="1" smtClean="0">
                <a:cs typeface="ヒラギノ角ゴ Pro W3" charset="-128"/>
              </a:rPr>
              <a:t>også</a:t>
            </a:r>
            <a:r>
              <a:rPr lang="en-US" sz="1000" i="0" dirty="0" smtClean="0">
                <a:cs typeface="ヒラギノ角ゴ Pro W3" charset="-128"/>
              </a:rPr>
              <a:t> I</a:t>
            </a:r>
            <a:r>
              <a:rPr lang="en-US" sz="1000" i="0" baseline="0" dirty="0" smtClean="0">
                <a:cs typeface="ヒラギノ角ゴ Pro W3" charset="-128"/>
              </a:rPr>
              <a:t> UH-</a:t>
            </a:r>
            <a:r>
              <a:rPr lang="en-US" sz="1000" i="0" baseline="0" dirty="0" err="1" smtClean="0">
                <a:cs typeface="ヒラギノ角ゴ Pro W3" charset="-128"/>
              </a:rPr>
              <a:t>sektoren</a:t>
            </a:r>
            <a:r>
              <a:rPr lang="en-US" sz="1000" i="0" baseline="0" dirty="0" smtClean="0">
                <a:cs typeface="ヒラギノ角ゴ Pro W3" charset="-128"/>
              </a:rPr>
              <a:t>. Men </a:t>
            </a:r>
            <a:r>
              <a:rPr lang="en-US" sz="1000" i="0" baseline="0" dirty="0" err="1" smtClean="0">
                <a:cs typeface="ヒラギノ角ゴ Pro W3" charset="-128"/>
              </a:rPr>
              <a:t>når</a:t>
            </a:r>
            <a:r>
              <a:rPr lang="en-US" sz="1000" i="0" baseline="0" dirty="0" smtClean="0">
                <a:cs typeface="ヒラギノ角ゴ Pro W3" charset="-128"/>
              </a:rPr>
              <a:t> vi </a:t>
            </a:r>
            <a:r>
              <a:rPr lang="en-US" sz="1000" i="0" baseline="0" dirty="0" err="1" smtClean="0">
                <a:cs typeface="ヒラギノ角ゴ Pro W3" charset="-128"/>
              </a:rPr>
              <a:t>har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en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utdanningen</a:t>
            </a:r>
            <a:r>
              <a:rPr lang="en-US" sz="1000" i="0" baseline="0" dirty="0" smtClean="0">
                <a:cs typeface="ヒラギノ角ゴ Pro W3" charset="-128"/>
              </a:rPr>
              <a:t> (</a:t>
            </a:r>
            <a:r>
              <a:rPr lang="en-US" sz="1000" i="0" baseline="0" dirty="0" err="1" smtClean="0">
                <a:cs typeface="ヒラギノ角ゴ Pro W3" charset="-128"/>
              </a:rPr>
              <a:t>LeP</a:t>
            </a:r>
            <a:r>
              <a:rPr lang="en-US" sz="1000" i="0" baseline="0" dirty="0" smtClean="0">
                <a:cs typeface="ヒラギノ角ゴ Pro W3" charset="-128"/>
              </a:rPr>
              <a:t>) </a:t>
            </a:r>
            <a:r>
              <a:rPr lang="en-US" sz="1000" i="0" baseline="0" dirty="0" err="1" smtClean="0">
                <a:cs typeface="ヒラギノ角ゴ Pro W3" charset="-128"/>
              </a:rPr>
              <a:t>som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fokuserer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på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dette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så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må</a:t>
            </a:r>
            <a:r>
              <a:rPr lang="en-US" sz="1000" i="0" baseline="0" dirty="0" smtClean="0">
                <a:cs typeface="ヒラギノ角ゴ Pro W3" charset="-128"/>
              </a:rPr>
              <a:t> jo </a:t>
            </a:r>
            <a:r>
              <a:rPr lang="en-US" sz="1000" i="0" baseline="0" dirty="0" err="1" smtClean="0">
                <a:cs typeface="ヒラギノ角ゴ Pro W3" charset="-128"/>
              </a:rPr>
              <a:t>kompetansen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være</a:t>
            </a:r>
            <a:r>
              <a:rPr lang="en-US" sz="1000" i="0" baseline="0" dirty="0" smtClean="0">
                <a:cs typeface="ヒラギノ角ゴ Pro W3" charset="-128"/>
              </a:rPr>
              <a:t> her… </a:t>
            </a:r>
            <a:r>
              <a:rPr lang="en-US" sz="1000" i="0" baseline="0" dirty="0" err="1" smtClean="0">
                <a:cs typeface="ヒラギノ角ゴ Pro W3" charset="-128"/>
              </a:rPr>
              <a:t>Er</a:t>
            </a:r>
            <a:r>
              <a:rPr lang="en-US" sz="1000" i="0" baseline="0" dirty="0" smtClean="0">
                <a:cs typeface="ヒラギノ角ゴ Pro W3" charset="-128"/>
              </a:rPr>
              <a:t> den </a:t>
            </a:r>
            <a:r>
              <a:rPr lang="en-US" sz="1000" i="0" baseline="0" dirty="0" err="1" smtClean="0">
                <a:cs typeface="ヒラギノ角ゴ Pro W3" charset="-128"/>
              </a:rPr>
              <a:t>veldig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annerledes</a:t>
            </a:r>
            <a:r>
              <a:rPr lang="en-US" sz="1000" i="0" baseline="0" dirty="0" smtClean="0">
                <a:cs typeface="ヒラギノ角ゴ Pro W3" charset="-128"/>
              </a:rPr>
              <a:t> for UH? </a:t>
            </a:r>
            <a:r>
              <a:rPr lang="en-US" sz="1000" i="0" baseline="0" dirty="0" err="1" smtClean="0">
                <a:cs typeface="ヒラギノ角ゴ Pro W3" charset="-128"/>
              </a:rPr>
              <a:t>Kan</a:t>
            </a:r>
            <a:r>
              <a:rPr lang="en-US" sz="1000" i="0" baseline="0" dirty="0" smtClean="0">
                <a:cs typeface="ヒラギノ角ゴ Pro W3" charset="-128"/>
              </a:rPr>
              <a:t> vi </a:t>
            </a:r>
            <a:r>
              <a:rPr lang="en-US" sz="1000" i="0" baseline="0" dirty="0" err="1" smtClean="0">
                <a:cs typeface="ヒラギノ角ゴ Pro W3" charset="-128"/>
              </a:rPr>
              <a:t>få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noen</a:t>
            </a:r>
            <a:r>
              <a:rPr lang="en-US" sz="1000" i="0" baseline="0" dirty="0" smtClean="0">
                <a:cs typeface="ヒラギノ角ゴ Pro W3" charset="-128"/>
              </a:rPr>
              <a:t> </a:t>
            </a:r>
            <a:r>
              <a:rPr lang="en-US" sz="1000" i="0" baseline="0" dirty="0" err="1" smtClean="0">
                <a:cs typeface="ヒラギノ角ゴ Pro W3" charset="-128"/>
              </a:rPr>
              <a:t>synergier</a:t>
            </a:r>
            <a:r>
              <a:rPr lang="en-US" sz="1000" i="0" baseline="0" dirty="0" smtClean="0">
                <a:cs typeface="ヒラギノ角ゴ Pro W3" charset="-128"/>
              </a:rPr>
              <a:t>? </a:t>
            </a: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8C766-51B5-4C03-8C96-D8888F326AD4}" type="slidenum">
              <a:rPr lang="en-US" altLang="nb-NO" smtClean="0"/>
              <a:pPr/>
              <a:t>9</a:t>
            </a:fld>
            <a:endParaRPr lang="en-US" altLang="nb-NO"/>
          </a:p>
        </p:txBody>
      </p:sp>
    </p:spTree>
    <p:extLst>
      <p:ext uri="{BB962C8B-B14F-4D97-AF65-F5344CB8AC3E}">
        <p14:creationId xmlns:p14="http://schemas.microsoft.com/office/powerpoint/2010/main" val="25367452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Nå har jeg sagt en del om våre </a:t>
            </a:r>
            <a:r>
              <a:rPr lang="nb-NO" dirty="0" err="1" smtClean="0"/>
              <a:t>fagdidaktiske</a:t>
            </a:r>
            <a:r>
              <a:rPr lang="nb-NO" dirty="0" smtClean="0"/>
              <a:t> miljøer og hvordan vi bruker lektorstudentene</a:t>
            </a:r>
            <a:r>
              <a:rPr lang="nb-NO" baseline="0" dirty="0" smtClean="0"/>
              <a:t> både til å forbedre vår egen undervisning og styrke profesjonsutdanningen. KURT gjør mer.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E7D032-151A-EC4C-ACB3-B8F19569EDD6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44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Merittering og kvalifisering</a:t>
            </a:r>
            <a:r>
              <a:rPr lang="nb-NO" baseline="0" dirty="0" smtClean="0"/>
              <a:t> til stillinger i akademia. Indre og ytre motivasjon.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E7D032-151A-EC4C-ACB3-B8F19569EDD6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4231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E7D032-151A-EC4C-ACB3-B8F19569EDD6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921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Fagdidaktisk ressursgruppe for vurdering. 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E7D032-151A-EC4C-ACB3-B8F19569EDD6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864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8E7D032-151A-EC4C-ACB3-B8F19569EDD6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233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883155" y="1917128"/>
            <a:ext cx="7543800" cy="952500"/>
          </a:xfrm>
        </p:spPr>
        <p:txBody>
          <a:bodyPr anchor="b"/>
          <a:lstStyle>
            <a:lvl1pPr>
              <a:defRPr sz="1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883155" y="2857500"/>
            <a:ext cx="7543800" cy="14605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FC2C7-E4A1-344E-A6E7-C10DA645C030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8601B-DFDF-B044-B450-3B98242EA36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3"/>
          </a:xfrm>
        </p:spPr>
        <p:txBody>
          <a:bodyPr anchor="t"/>
          <a:lstStyle>
            <a:lvl1pPr algn="l">
              <a:defRPr sz="3200" b="1" cap="all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2"/>
            <a:ext cx="7772400" cy="1250155"/>
          </a:xfrm>
        </p:spPr>
        <p:txBody>
          <a:bodyPr anchor="b"/>
          <a:lstStyle>
            <a:lvl1pPr marL="0" indent="0">
              <a:buNone/>
              <a:defRPr sz="1600"/>
            </a:lvl1pPr>
            <a:lvl2pPr marL="362925" indent="0">
              <a:buNone/>
              <a:defRPr sz="1400"/>
            </a:lvl2pPr>
            <a:lvl3pPr marL="725851" indent="0">
              <a:buNone/>
              <a:defRPr sz="1300"/>
            </a:lvl3pPr>
            <a:lvl4pPr marL="1088776" indent="0">
              <a:buNone/>
              <a:defRPr sz="1100"/>
            </a:lvl4pPr>
            <a:lvl5pPr marL="1451701" indent="0">
              <a:buNone/>
              <a:defRPr sz="1100"/>
            </a:lvl5pPr>
            <a:lvl6pPr marL="1814627" indent="0">
              <a:buNone/>
              <a:defRPr sz="1100"/>
            </a:lvl6pPr>
            <a:lvl7pPr marL="2177552" indent="0">
              <a:buNone/>
              <a:defRPr sz="1100"/>
            </a:lvl7pPr>
            <a:lvl8pPr marL="2540478" indent="0">
              <a:buNone/>
              <a:defRPr sz="1100"/>
            </a:lvl8pPr>
            <a:lvl9pPr marL="2903403" indent="0">
              <a:buNone/>
              <a:defRPr sz="11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E8111C-C572-3E42-B70B-57C2AA184FD8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D8EE7-2163-7E4F-B6FD-5628BE966B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651000"/>
            <a:ext cx="3771900" cy="3429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AD0DEC-2D04-274C-8A42-A2DC390FB7FB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B3D44F-061F-5243-B80B-36CEBA85801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279260"/>
            <a:ext cx="4040188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1812397"/>
            <a:ext cx="4040188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0"/>
            <a:ext cx="4041775" cy="533135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62925" indent="0">
              <a:buNone/>
              <a:defRPr sz="1600" b="1"/>
            </a:lvl2pPr>
            <a:lvl3pPr marL="725851" indent="0">
              <a:buNone/>
              <a:defRPr sz="1400" b="1"/>
            </a:lvl3pPr>
            <a:lvl4pPr marL="1088776" indent="0">
              <a:buNone/>
              <a:defRPr sz="1300" b="1"/>
            </a:lvl4pPr>
            <a:lvl5pPr marL="1451701" indent="0">
              <a:buNone/>
              <a:defRPr sz="1300" b="1"/>
            </a:lvl5pPr>
            <a:lvl6pPr marL="1814627" indent="0">
              <a:buNone/>
              <a:defRPr sz="1300" b="1"/>
            </a:lvl6pPr>
            <a:lvl7pPr marL="2177552" indent="0">
              <a:buNone/>
              <a:defRPr sz="1300" b="1"/>
            </a:lvl7pPr>
            <a:lvl8pPr marL="2540478" indent="0">
              <a:buNone/>
              <a:defRPr sz="1300" b="1"/>
            </a:lvl8pPr>
            <a:lvl9pPr marL="2903403" indent="0">
              <a:buNone/>
              <a:defRPr sz="1300" b="1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7"/>
            <a:ext cx="4041775" cy="329274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300"/>
            </a:lvl4pPr>
            <a:lvl5pPr>
              <a:defRPr sz="1300"/>
            </a:lvl5pPr>
            <a:lvl6pPr>
              <a:defRPr sz="1300"/>
            </a:lvl6pPr>
            <a:lvl7pPr>
              <a:defRPr sz="1300"/>
            </a:lvl7pPr>
            <a:lvl8pPr>
              <a:defRPr sz="1300"/>
            </a:lvl8pPr>
            <a:lvl9pPr>
              <a:defRPr sz="13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BB29B-A092-4B47-BFC2-191F84126DD2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4874D-4C61-2046-B779-8F466C0E8B4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5E9456-A393-5140-B146-312850904394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AD800C-CCD4-B341-B08D-C134E02028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0DBFBB-9ED5-264E-B60F-1EA4DD9F16AE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E388CA-E4C7-6149-A893-E035E1C41C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5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7"/>
            <a:ext cx="3008313" cy="39092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D70F1F-1E49-5743-BC73-503D098F3EE2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E4BE90-BC86-804B-875F-9FCE54FB5A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9" y="4000501"/>
            <a:ext cx="5486400" cy="472281"/>
          </a:xfrm>
        </p:spPr>
        <p:txBody>
          <a:bodyPr anchor="b"/>
          <a:lstStyle>
            <a:lvl1pPr algn="l">
              <a:defRPr sz="1600" b="1"/>
            </a:lvl1pPr>
          </a:lstStyle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9" y="510646"/>
            <a:ext cx="5486400" cy="3429000"/>
          </a:xfrm>
        </p:spPr>
        <p:txBody>
          <a:bodyPr/>
          <a:lstStyle>
            <a:lvl1pPr marL="0" indent="0">
              <a:buNone/>
              <a:defRPr sz="2500"/>
            </a:lvl1pPr>
            <a:lvl2pPr marL="362925" indent="0">
              <a:buNone/>
              <a:defRPr sz="2200"/>
            </a:lvl2pPr>
            <a:lvl3pPr marL="725851" indent="0">
              <a:buNone/>
              <a:defRPr sz="1900"/>
            </a:lvl3pPr>
            <a:lvl4pPr marL="1088776" indent="0">
              <a:buNone/>
              <a:defRPr sz="1600"/>
            </a:lvl4pPr>
            <a:lvl5pPr marL="1451701" indent="0">
              <a:buNone/>
              <a:defRPr sz="1600"/>
            </a:lvl5pPr>
            <a:lvl6pPr marL="1814627" indent="0">
              <a:buNone/>
              <a:defRPr sz="1600"/>
            </a:lvl6pPr>
            <a:lvl7pPr marL="2177552" indent="0">
              <a:buNone/>
              <a:defRPr sz="1600"/>
            </a:lvl7pPr>
            <a:lvl8pPr marL="2540478" indent="0">
              <a:buNone/>
              <a:defRPr sz="1600"/>
            </a:lvl8pPr>
            <a:lvl9pPr marL="2903403" indent="0">
              <a:buNone/>
              <a:defRPr sz="1600"/>
            </a:lvl9pPr>
          </a:lstStyle>
          <a:p>
            <a:pPr lvl="0"/>
            <a:endParaRPr lang="nb-NO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9" y="4472782"/>
            <a:ext cx="5486400" cy="670719"/>
          </a:xfrm>
        </p:spPr>
        <p:txBody>
          <a:bodyPr/>
          <a:lstStyle>
            <a:lvl1pPr marL="0" indent="0">
              <a:buNone/>
              <a:defRPr sz="1100"/>
            </a:lvl1pPr>
            <a:lvl2pPr marL="362925" indent="0">
              <a:buNone/>
              <a:defRPr sz="1000"/>
            </a:lvl2pPr>
            <a:lvl3pPr marL="725851" indent="0">
              <a:buNone/>
              <a:defRPr sz="800"/>
            </a:lvl3pPr>
            <a:lvl4pPr marL="1088776" indent="0">
              <a:buNone/>
              <a:defRPr sz="700"/>
            </a:lvl4pPr>
            <a:lvl5pPr marL="1451701" indent="0">
              <a:buNone/>
              <a:defRPr sz="700"/>
            </a:lvl5pPr>
            <a:lvl6pPr marL="1814627" indent="0">
              <a:buNone/>
              <a:defRPr sz="700"/>
            </a:lvl6pPr>
            <a:lvl7pPr marL="2177552" indent="0">
              <a:buNone/>
              <a:defRPr sz="700"/>
            </a:lvl7pPr>
            <a:lvl8pPr marL="2540478" indent="0">
              <a:buNone/>
              <a:defRPr sz="700"/>
            </a:lvl8pPr>
            <a:lvl9pPr marL="2903403" indent="0">
              <a:buNone/>
              <a:defRPr sz="700"/>
            </a:lvl9pPr>
          </a:lstStyle>
          <a:p>
            <a:pPr lvl="0"/>
            <a:r>
              <a:rPr lang="nb-NO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B90948-6400-F54D-9DEA-86F64347343F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16A88-A97B-4846-B968-5B258F8D07D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F2EB98-D8E3-A744-B203-413FB4F99252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727352-1949-1D4C-B78D-50F582F5C1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1" y="698500"/>
            <a:ext cx="1924050" cy="4381500"/>
          </a:xfrm>
        </p:spPr>
        <p:txBody>
          <a:bodyPr vert="eaVert"/>
          <a:lstStyle/>
          <a:p>
            <a:r>
              <a:rPr lang="nb-NO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698500"/>
            <a:ext cx="5619750" cy="4381500"/>
          </a:xfrm>
        </p:spPr>
        <p:txBody>
          <a:bodyPr vert="eaVert"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nb-NO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1D986-38B6-D34B-AC8F-FAB34D6CD12A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466421-6C81-5648-A1DB-FCEC7B82361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Click to edit Master text styles</a:t>
            </a:r>
          </a:p>
          <a:p>
            <a:pPr lvl="1"/>
            <a:r>
              <a:rPr lang="nb-NO" smtClean="0"/>
              <a:t>Second level</a:t>
            </a:r>
          </a:p>
          <a:p>
            <a:pPr lvl="2"/>
            <a:r>
              <a:rPr lang="nb-NO" smtClean="0"/>
              <a:t>Third level</a:t>
            </a:r>
          </a:p>
          <a:p>
            <a:pPr lvl="3"/>
            <a:r>
              <a:rPr lang="nb-NO" smtClean="0"/>
              <a:t>Fourth level</a:t>
            </a:r>
          </a:p>
          <a:p>
            <a:pPr lvl="4"/>
            <a:r>
              <a:rPr lang="nb-NO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-320139"/>
            <a:ext cx="4114800" cy="27432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5192A3-1147-4A86-8355-2472E9F84421}" type="slidenum">
              <a:rPr lang="nb-NO" smtClean="0"/>
              <a:pPr>
                <a:defRPr/>
              </a:pPr>
              <a:t>‹#›</a:t>
            </a:fld>
            <a:endParaRPr lang="nb-NO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503653" y="2791"/>
            <a:ext cx="4183148" cy="317501"/>
          </a:xfrm>
        </p:spPr>
        <p:txBody>
          <a:bodyPr>
            <a:normAutofit/>
          </a:bodyPr>
          <a:lstStyle>
            <a:lvl1pPr marL="0" indent="0" algn="r">
              <a:buNone/>
              <a:defRPr sz="1400"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nb-NO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558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708025"/>
            <a:ext cx="7921625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51000"/>
            <a:ext cx="7924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62000" y="53340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02D5BF00-D5D8-BF41-8403-281C22D7D281}" type="datetime1">
              <a:rPr lang="nb-NO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18463" y="5334000"/>
            <a:ext cx="685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72585" tIns="36293" rIns="72585" bIns="3629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7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278C662D-9485-8E45-AADC-A1089849A39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030" name="Picture 6" descr="UiO_MatNat_A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190500"/>
            <a:ext cx="4835525" cy="19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6" r:id="rId12"/>
  </p:sldLayoutIdLst>
  <p:hf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362925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72585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088776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451701" algn="l" rtl="0" fontAlgn="base">
        <a:spcBef>
          <a:spcPct val="0"/>
        </a:spcBef>
        <a:spcAft>
          <a:spcPct val="0"/>
        </a:spcAft>
        <a:defRPr sz="25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271463" indent="-27146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88963" indent="-225425" algn="l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  <a:ea typeface="+mn-ea"/>
          <a:cs typeface="+mn-cs"/>
        </a:defRPr>
      </a:lvl2pPr>
      <a:lvl3pPr marL="906463" indent="-180975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3pPr>
      <a:lvl4pPr marL="1270000" indent="-180975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631950" indent="-180975" algn="l" rtl="0" eaLnBrk="0" fontAlgn="base" hangingPunct="0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5pPr>
      <a:lvl6pPr marL="1996089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6pPr>
      <a:lvl7pPr marL="2359015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7pPr>
      <a:lvl8pPr marL="2721940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8pPr>
      <a:lvl9pPr marL="3084866" indent="-181463" algn="l" rtl="0" fontAlgn="base">
        <a:spcBef>
          <a:spcPct val="20000"/>
        </a:spcBef>
        <a:spcAft>
          <a:spcPct val="0"/>
        </a:spcAft>
        <a:buChar char="»"/>
        <a:defRPr sz="13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2925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2585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88776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51701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14627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77552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40478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03403" algn="l" defTabSz="362925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mn.uio.no/kur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n.uio.no/om/samarbeid/tilbud-skoler/skolelab-og-kompetansesenter/summer-institute/index.html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74" y="1417340"/>
            <a:ext cx="7543800" cy="952500"/>
          </a:xfrm>
        </p:spPr>
        <p:txBody>
          <a:bodyPr/>
          <a:lstStyle/>
          <a:p>
            <a:pPr eaLnBrk="1" hangingPunct="1"/>
            <a:r>
              <a:rPr lang="nb-NO" dirty="0" smtClean="0"/>
              <a:t>Kompetansesenter for Undervisning i Realfag og Teknologi</a:t>
            </a:r>
            <a:endParaRPr lang="nb-NO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72616" y="2357140"/>
            <a:ext cx="7543800" cy="1460500"/>
          </a:xfrm>
        </p:spPr>
        <p:txBody>
          <a:bodyPr/>
          <a:lstStyle/>
          <a:p>
            <a:pPr eaLnBrk="1" hangingPunct="1"/>
            <a:r>
              <a:rPr lang="nb-NO" sz="2800" dirty="0" smtClean="0"/>
              <a:t>KURT</a:t>
            </a:r>
          </a:p>
          <a:p>
            <a:pPr eaLnBrk="1" hangingPunct="1"/>
            <a:r>
              <a:rPr lang="nb-NO" sz="1800" u="sng" dirty="0" smtClean="0">
                <a:solidFill>
                  <a:srgbClr val="0070C0"/>
                </a:solidFill>
                <a:hlinkClick r:id="rId2"/>
              </a:rPr>
              <a:t>mn.uio.no/kurt</a:t>
            </a:r>
            <a:endParaRPr lang="nb-NO" sz="1800" u="sng" dirty="0" smtClean="0">
              <a:solidFill>
                <a:srgbClr val="0070C0"/>
              </a:solidFill>
            </a:endParaRPr>
          </a:p>
          <a:p>
            <a:pPr eaLnBrk="1" hangingPunct="1"/>
            <a:endParaRPr lang="nb-NO" sz="800" dirty="0" smtClean="0"/>
          </a:p>
        </p:txBody>
      </p:sp>
      <p:sp>
        <p:nvSpPr>
          <p:cNvPr id="2" name="TekstSylinder 1"/>
          <p:cNvSpPr txBox="1"/>
          <p:nvPr/>
        </p:nvSpPr>
        <p:spPr>
          <a:xfrm>
            <a:off x="1475656" y="5017740"/>
            <a:ext cx="2176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Cathrine W. Tellefsen </a:t>
            </a:r>
            <a:endParaRPr lang="nb-NO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397" y="3219450"/>
            <a:ext cx="1838325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591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nb-NO" b="1" dirty="0"/>
              <a:t>KURT skal synliggjøre alt det gode arbeidet med skole og undervisning i </a:t>
            </a:r>
            <a:r>
              <a:rPr lang="nb-NO" b="1" dirty="0" smtClean="0"/>
              <a:t>MNs didaktiske </a:t>
            </a:r>
            <a:r>
              <a:rPr lang="nb-NO" b="1" dirty="0"/>
              <a:t>miljøer</a:t>
            </a:r>
            <a:endParaRPr lang="en-US" dirty="0"/>
          </a:p>
          <a:p>
            <a:pPr marL="0" lvl="0" indent="0">
              <a:buNone/>
            </a:pPr>
            <a:endParaRPr lang="nb-NO" b="1" dirty="0" smtClean="0"/>
          </a:p>
          <a:p>
            <a:pPr marL="0" lvl="0" indent="0">
              <a:buNone/>
            </a:pPr>
            <a:r>
              <a:rPr lang="nb-NO" b="1" dirty="0" smtClean="0"/>
              <a:t>KURT </a:t>
            </a:r>
            <a:r>
              <a:rPr lang="nb-NO" b="1" dirty="0"/>
              <a:t>skal videreutvikle MNs </a:t>
            </a:r>
            <a:endParaRPr lang="en-US" dirty="0"/>
          </a:p>
          <a:p>
            <a:pPr lvl="1" fontAlgn="ctr"/>
            <a:r>
              <a:rPr lang="nb-NO" b="1" dirty="0"/>
              <a:t>undervisning</a:t>
            </a:r>
            <a:endParaRPr lang="en-US" dirty="0"/>
          </a:p>
          <a:p>
            <a:pPr lvl="1" fontAlgn="ctr"/>
            <a:r>
              <a:rPr lang="nb-NO" b="1" dirty="0"/>
              <a:t>digitale og fysiske læringsmiljø</a:t>
            </a:r>
            <a:endParaRPr lang="en-US" dirty="0"/>
          </a:p>
          <a:p>
            <a:pPr lvl="1" fontAlgn="ctr"/>
            <a:r>
              <a:rPr lang="nb-NO" b="1" dirty="0" smtClean="0"/>
              <a:t>lektorutdanning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994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331234114"/>
              </p:ext>
            </p:extLst>
          </p:nvPr>
        </p:nvGraphicFramePr>
        <p:xfrm>
          <a:off x="1475656" y="76926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 rot="20448185">
            <a:off x="42176" y="919161"/>
            <a:ext cx="3669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Undervisning</a:t>
            </a:r>
            <a:endParaRPr lang="en-US" sz="4400" dirty="0"/>
          </a:p>
        </p:txBody>
      </p:sp>
      <p:sp>
        <p:nvSpPr>
          <p:cNvPr id="10" name="TextBox 9"/>
          <p:cNvSpPr txBox="1"/>
          <p:nvPr/>
        </p:nvSpPr>
        <p:spPr>
          <a:xfrm rot="20448185">
            <a:off x="5244545" y="4087512"/>
            <a:ext cx="36697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/>
              <a:t>Utdanning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11560" y="4081636"/>
            <a:ext cx="220445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Kompetansesenter</a:t>
            </a:r>
            <a:r>
              <a:rPr lang="en-US" dirty="0" smtClean="0"/>
              <a:t> for</a:t>
            </a:r>
          </a:p>
          <a:p>
            <a:r>
              <a:rPr lang="en-US" dirty="0" err="1" smtClean="0"/>
              <a:t>Undervisning</a:t>
            </a:r>
            <a:r>
              <a:rPr lang="en-US" dirty="0" smtClean="0"/>
              <a:t> 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Realfag</a:t>
            </a:r>
            <a:r>
              <a:rPr lang="en-US" dirty="0" smtClean="0"/>
              <a:t> og</a:t>
            </a:r>
          </a:p>
          <a:p>
            <a:r>
              <a:rPr lang="en-US" dirty="0" err="1" smtClean="0"/>
              <a:t>Teknologi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079410" y="1057300"/>
            <a:ext cx="18966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/>
              <a:t>Le</a:t>
            </a:r>
            <a:r>
              <a:rPr lang="en-US" dirty="0" err="1" smtClean="0"/>
              <a:t>ktor</a:t>
            </a:r>
            <a:r>
              <a:rPr lang="en-US" b="1" dirty="0" err="1" smtClean="0"/>
              <a:t>P</a:t>
            </a:r>
            <a:r>
              <a:rPr lang="en-US" dirty="0" err="1" smtClean="0"/>
              <a:t>rogrammet</a:t>
            </a:r>
            <a:endParaRPr lang="en-US" dirty="0" smtClean="0"/>
          </a:p>
          <a:p>
            <a:r>
              <a:rPr lang="en-US" dirty="0" smtClean="0"/>
              <a:t>(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realfag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081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457234"/>
            <a:ext cx="8280920" cy="660073"/>
          </a:xfrm>
        </p:spPr>
        <p:txBody>
          <a:bodyPr/>
          <a:lstStyle/>
          <a:p>
            <a:pPr algn="ctr"/>
            <a:r>
              <a:rPr lang="nb-NO" sz="3200" dirty="0" smtClean="0">
                <a:solidFill>
                  <a:srgbClr val="000000"/>
                </a:solidFill>
              </a:rPr>
              <a:t>Kobling forskning - utdanning</a:t>
            </a:r>
            <a:endParaRPr lang="nb-NO" sz="3200" dirty="0">
              <a:solidFill>
                <a:srgbClr val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9149" y="1117307"/>
            <a:ext cx="4704606" cy="1120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8"/>
          <a:stretch/>
        </p:blipFill>
        <p:spPr bwMode="auto">
          <a:xfrm>
            <a:off x="0" y="2570555"/>
            <a:ext cx="4572000" cy="1131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82"/>
          <a:stretch/>
        </p:blipFill>
        <p:spPr bwMode="auto">
          <a:xfrm>
            <a:off x="4549512" y="2570554"/>
            <a:ext cx="4594488" cy="1128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 descr="http://www.uio.no/studier/program/matematikk-informatikk/matematikk-informatikk-630x18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307" y="4057634"/>
            <a:ext cx="5208662" cy="124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2845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87147"/>
            <a:ext cx="7696200" cy="598827"/>
          </a:xfrm>
        </p:spPr>
        <p:txBody>
          <a:bodyPr/>
          <a:lstStyle/>
          <a:p>
            <a:pPr algn="ctr"/>
            <a:r>
              <a:rPr lang="en-US" dirty="0" smtClean="0"/>
              <a:t>Research-led education</a:t>
            </a:r>
            <a:endParaRPr lang="en-US" dirty="0"/>
          </a:p>
        </p:txBody>
      </p:sp>
      <p:sp>
        <p:nvSpPr>
          <p:cNvPr id="3" name="Isosceles Triangle 2"/>
          <p:cNvSpPr/>
          <p:nvPr/>
        </p:nvSpPr>
        <p:spPr bwMode="auto">
          <a:xfrm>
            <a:off x="2578874" y="1807293"/>
            <a:ext cx="3910053" cy="2456493"/>
          </a:xfrm>
          <a:prstGeom prst="triangle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nb-NO" sz="200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22412" y="3994481"/>
            <a:ext cx="13484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00"/>
                </a:solidFill>
              </a:rPr>
              <a:t>Disciplinary</a:t>
            </a:r>
          </a:p>
          <a:p>
            <a:pPr algn="ctr"/>
            <a:r>
              <a:rPr lang="en-US" b="1" dirty="0" smtClean="0">
                <a:solidFill>
                  <a:srgbClr val="000000"/>
                </a:solidFill>
              </a:rPr>
              <a:t>research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96408" y="1370327"/>
            <a:ext cx="22028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>
                <a:solidFill>
                  <a:srgbClr val="000000"/>
                </a:solidFill>
              </a:rPr>
              <a:t>Student involvement</a:t>
            </a:r>
            <a:endParaRPr lang="en-GB" b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488926" y="4109897"/>
            <a:ext cx="1068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000000"/>
                </a:solidFill>
              </a:rPr>
              <a:t>Teaching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3107095">
            <a:off x="4665249" y="2551874"/>
            <a:ext cx="258917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Research based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teaching/learning methods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 rot="18553914">
            <a:off x="2013871" y="2608499"/>
            <a:ext cx="21226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>
                <a:solidFill>
                  <a:srgbClr val="000000"/>
                </a:solidFill>
              </a:rPr>
              <a:t>Research methods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Researchers </a:t>
            </a:r>
            <a:r>
              <a:rPr lang="en-GB" dirty="0" err="1" smtClean="0">
                <a:solidFill>
                  <a:srgbClr val="000000"/>
                </a:solidFill>
              </a:rPr>
              <a:t>mindset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10" name="TekstSylinder 9"/>
          <p:cNvSpPr txBox="1"/>
          <p:nvPr/>
        </p:nvSpPr>
        <p:spPr>
          <a:xfrm>
            <a:off x="3011688" y="4361911"/>
            <a:ext cx="27238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Research-based knowledge</a:t>
            </a:r>
          </a:p>
          <a:p>
            <a:pPr algn="ctr"/>
            <a:r>
              <a:rPr lang="en-GB" dirty="0" smtClean="0">
                <a:solidFill>
                  <a:srgbClr val="000000"/>
                </a:solidFill>
              </a:rPr>
              <a:t>Knowledge front</a:t>
            </a:r>
            <a:endParaRPr lang="en-GB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7789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51520" y="769268"/>
            <a:ext cx="7696200" cy="952500"/>
          </a:xfrm>
        </p:spPr>
        <p:txBody>
          <a:bodyPr>
            <a:normAutofit/>
          </a:bodyPr>
          <a:lstStyle/>
          <a:p>
            <a:r>
              <a:rPr lang="nb-NO" dirty="0" smtClean="0"/>
              <a:t>MN som </a:t>
            </a:r>
            <a:r>
              <a:rPr lang="nb-NO" dirty="0" err="1" smtClean="0"/>
              <a:t>lærerutdannere</a:t>
            </a:r>
            <a:endParaRPr lang="nb-NO" dirty="0"/>
          </a:p>
        </p:txBody>
      </p:sp>
      <p:sp>
        <p:nvSpPr>
          <p:cNvPr id="6" name="Plassholder for innhold 5"/>
          <p:cNvSpPr>
            <a:spLocks noGrp="1"/>
          </p:cNvSpPr>
          <p:nvPr>
            <p:ph sz="half" idx="1"/>
          </p:nvPr>
        </p:nvSpPr>
        <p:spPr>
          <a:xfrm>
            <a:off x="323528" y="1633364"/>
            <a:ext cx="7776864" cy="3429000"/>
          </a:xfrm>
        </p:spPr>
        <p:txBody>
          <a:bodyPr/>
          <a:lstStyle/>
          <a:p>
            <a:pPr marL="0" indent="0">
              <a:buNone/>
            </a:pPr>
            <a:r>
              <a:rPr lang="nb-NO" dirty="0" err="1" smtClean="0"/>
              <a:t>LeP</a:t>
            </a:r>
            <a:r>
              <a:rPr lang="nb-NO" dirty="0" smtClean="0"/>
              <a:t> realfag er en tverrfaglig </a:t>
            </a:r>
            <a:r>
              <a:rPr lang="nb-NO" dirty="0"/>
              <a:t>profesjonsutdanning. </a:t>
            </a:r>
            <a:endParaRPr lang="nb-NO" dirty="0" smtClean="0"/>
          </a:p>
          <a:p>
            <a:pPr marL="0" indent="0">
              <a:buNone/>
            </a:pPr>
            <a:r>
              <a:rPr lang="nb-NO" dirty="0" smtClean="0"/>
              <a:t>Hvordan </a:t>
            </a:r>
            <a:r>
              <a:rPr lang="nb-NO" dirty="0"/>
              <a:t>bidrar </a:t>
            </a:r>
            <a:r>
              <a:rPr lang="nb-NO" dirty="0" smtClean="0"/>
              <a:t>MN til profesjonsrettingen?</a:t>
            </a:r>
          </a:p>
          <a:p>
            <a:pPr marL="0" indent="0">
              <a:buNone/>
            </a:pPr>
            <a:r>
              <a:rPr lang="nb-NO" dirty="0" smtClean="0"/>
              <a:t>Kan det ha positiv innvirkning på «egne» studieprogram?</a:t>
            </a:r>
            <a:endParaRPr lang="nb-NO" dirty="0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547664" y="3079405"/>
            <a:ext cx="5904656" cy="22263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kstSylinder 6"/>
          <p:cNvSpPr txBox="1"/>
          <p:nvPr/>
        </p:nvSpPr>
        <p:spPr>
          <a:xfrm>
            <a:off x="4355976" y="553244"/>
            <a:ext cx="4536505" cy="280076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dirty="0" err="1" smtClean="0"/>
              <a:t>Noen</a:t>
            </a:r>
            <a:r>
              <a:rPr lang="en-US" dirty="0" smtClean="0"/>
              <a:t> </a:t>
            </a:r>
            <a:r>
              <a:rPr lang="en-US" dirty="0" err="1" smtClean="0"/>
              <a:t>flere</a:t>
            </a:r>
            <a:r>
              <a:rPr lang="en-US" dirty="0" smtClean="0"/>
              <a:t> </a:t>
            </a:r>
            <a:r>
              <a:rPr lang="en-US" dirty="0" err="1" smtClean="0"/>
              <a:t>eksempler</a:t>
            </a:r>
            <a:r>
              <a:rPr lang="en-US" dirty="0"/>
              <a:t>: </a:t>
            </a:r>
            <a:endParaRPr lang="en-US" dirty="0" smtClean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Jalini </a:t>
            </a:r>
            <a:r>
              <a:rPr lang="en-US" dirty="0"/>
              <a:t>(</a:t>
            </a:r>
            <a:r>
              <a:rPr lang="en-US" dirty="0" err="1"/>
              <a:t>vår</a:t>
            </a:r>
            <a:r>
              <a:rPr lang="en-US" dirty="0"/>
              <a:t> 2018): Can computing help in learning linear algebra? </a:t>
            </a:r>
            <a:endParaRPr lang="en-US" dirty="0" smtClean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Sørby</a:t>
            </a:r>
            <a:r>
              <a:rPr lang="en-US" dirty="0"/>
              <a:t>  (2010): </a:t>
            </a:r>
            <a:r>
              <a:rPr lang="en-US" i="1" dirty="0">
                <a:solidFill>
                  <a:schemeClr val="tx1"/>
                </a:solidFill>
              </a:rPr>
              <a:t>"</a:t>
            </a:r>
            <a:r>
              <a:rPr lang="en-US" i="1" dirty="0" err="1">
                <a:solidFill>
                  <a:schemeClr val="tx1"/>
                </a:solidFill>
              </a:rPr>
              <a:t>Beregningsorientert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fysikk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bachelorkurs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ved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Universitetet</a:t>
            </a: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i="1" dirty="0" err="1">
                <a:solidFill>
                  <a:schemeClr val="tx1"/>
                </a:solidFill>
              </a:rPr>
              <a:t>i</a:t>
            </a:r>
            <a:r>
              <a:rPr lang="en-US" i="1" dirty="0">
                <a:solidFill>
                  <a:schemeClr val="tx1"/>
                </a:solidFill>
              </a:rPr>
              <a:t> Oslo</a:t>
            </a:r>
            <a:r>
              <a:rPr lang="en-US" dirty="0">
                <a:solidFill>
                  <a:schemeClr val="tx1"/>
                </a:solidFill>
              </a:rPr>
              <a:t>. </a:t>
            </a:r>
            <a:r>
              <a:rPr lang="en-US" dirty="0" err="1">
                <a:solidFill>
                  <a:schemeClr val="tx1"/>
                </a:solidFill>
              </a:rPr>
              <a:t>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didaktisk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studie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av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førsteårsstudenters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møte</a:t>
            </a:r>
            <a:r>
              <a:rPr lang="en-US" dirty="0">
                <a:solidFill>
                  <a:schemeClr val="tx1"/>
                </a:solidFill>
              </a:rPr>
              <a:t> med </a:t>
            </a:r>
            <a:r>
              <a:rPr lang="en-US" dirty="0" err="1">
                <a:solidFill>
                  <a:schemeClr val="tx1"/>
                </a:solidFill>
              </a:rPr>
              <a:t>numerisk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matematikk</a:t>
            </a:r>
            <a:r>
              <a:rPr lang="en-US" dirty="0">
                <a:solidFill>
                  <a:schemeClr val="tx1"/>
                </a:solidFill>
              </a:rPr>
              <a:t> og </a:t>
            </a:r>
            <a:r>
              <a:rPr lang="en-US" dirty="0" err="1">
                <a:solidFill>
                  <a:schemeClr val="tx1"/>
                </a:solidFill>
              </a:rPr>
              <a:t>programmering</a:t>
            </a:r>
            <a:r>
              <a:rPr lang="en-US" dirty="0">
                <a:solidFill>
                  <a:schemeClr val="tx1"/>
                </a:solidFill>
              </a:rPr>
              <a:t> med </a:t>
            </a:r>
            <a:r>
              <a:rPr lang="en-US" dirty="0" err="1">
                <a:solidFill>
                  <a:schemeClr val="tx1"/>
                </a:solidFill>
              </a:rPr>
              <a:t>anvendelser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mekanikk</a:t>
            </a:r>
            <a:r>
              <a:rPr lang="en-US" dirty="0">
                <a:solidFill>
                  <a:schemeClr val="tx1"/>
                </a:solidFill>
              </a:rPr>
              <a:t>“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Raen</a:t>
            </a:r>
            <a:r>
              <a:rPr lang="en-US" dirty="0"/>
              <a:t> (2008): </a:t>
            </a:r>
            <a:r>
              <a:rPr lang="en-US" i="1" dirty="0"/>
              <a:t>"Å </a:t>
            </a:r>
            <a:r>
              <a:rPr lang="en-US" i="1" dirty="0" err="1"/>
              <a:t>lære</a:t>
            </a:r>
            <a:r>
              <a:rPr lang="en-US" i="1" dirty="0"/>
              <a:t> </a:t>
            </a:r>
            <a:r>
              <a:rPr lang="en-US" i="1" dirty="0" err="1"/>
              <a:t>mekanikk</a:t>
            </a:r>
            <a:r>
              <a:rPr lang="en-US" i="1" dirty="0"/>
              <a:t> </a:t>
            </a:r>
            <a:r>
              <a:rPr lang="en-US" i="1" dirty="0" err="1"/>
              <a:t>ved</a:t>
            </a:r>
            <a:r>
              <a:rPr lang="en-US" i="1" dirty="0"/>
              <a:t> </a:t>
            </a:r>
            <a:r>
              <a:rPr lang="en-US" i="1" dirty="0" err="1"/>
              <a:t>bruk</a:t>
            </a:r>
            <a:r>
              <a:rPr lang="en-US" i="1" dirty="0"/>
              <a:t> </a:t>
            </a:r>
            <a:r>
              <a:rPr lang="en-US" i="1" dirty="0" err="1"/>
              <a:t>av</a:t>
            </a:r>
            <a:r>
              <a:rPr lang="en-US" i="1" dirty="0"/>
              <a:t> et </a:t>
            </a:r>
            <a:r>
              <a:rPr lang="en-US" i="1" dirty="0" err="1"/>
              <a:t>elektronisk</a:t>
            </a:r>
            <a:r>
              <a:rPr lang="en-US" i="1" dirty="0"/>
              <a:t> "Personal Response System</a:t>
            </a:r>
            <a:r>
              <a:rPr lang="en-US" i="1" dirty="0" smtClean="0"/>
              <a:t>"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28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evron 1"/>
          <p:cNvSpPr/>
          <p:nvPr/>
        </p:nvSpPr>
        <p:spPr bwMode="auto">
          <a:xfrm>
            <a:off x="-5282" y="2077413"/>
            <a:ext cx="1696962" cy="780087"/>
          </a:xfrm>
          <a:prstGeom prst="chevron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ヒラギノ角ゴ Pro W3" charset="-128"/>
              <a:cs typeface="ヒラギノ角ゴ Pro W3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BIO1000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INF1400</a:t>
            </a:r>
            <a:endParaRPr kumimoji="0" lang="en-US" sz="1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5" name="Chevron 4"/>
          <p:cNvSpPr/>
          <p:nvPr/>
        </p:nvSpPr>
        <p:spPr bwMode="auto">
          <a:xfrm>
            <a:off x="4932128" y="1969400"/>
            <a:ext cx="1872120" cy="996111"/>
          </a:xfrm>
          <a:prstGeom prst="chevron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BIOS1110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MA1100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MAT-INF1100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FYS1120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IN1000</a:t>
            </a:r>
            <a:endParaRPr kumimoji="0" lang="en-US" sz="100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6" name="Chevron 5"/>
          <p:cNvSpPr/>
          <p:nvPr/>
        </p:nvSpPr>
        <p:spPr bwMode="auto">
          <a:xfrm>
            <a:off x="1290862" y="2077413"/>
            <a:ext cx="1696962" cy="780087"/>
          </a:xfrm>
          <a:prstGeom prst="chevron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chemeClr val="bg1"/>
              </a:solidFill>
              <a:ea typeface="ヒラギノ角ゴ Pro W3" charset="-128"/>
              <a:cs typeface="ヒラギノ角ゴ Pro W3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MBV1010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FYS1000</a:t>
            </a:r>
          </a:p>
        </p:txBody>
      </p:sp>
      <p:sp>
        <p:nvSpPr>
          <p:cNvPr id="7" name="Chevron 6"/>
          <p:cNvSpPr/>
          <p:nvPr/>
        </p:nvSpPr>
        <p:spPr bwMode="auto">
          <a:xfrm>
            <a:off x="2587006" y="2077413"/>
            <a:ext cx="1624954" cy="780087"/>
          </a:xfrm>
          <a:prstGeom prst="chevron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ヒラギノ角ゴ Pro W3" charset="-128"/>
              <a:cs typeface="ヒラギノ角ゴ Pro W3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BIO1000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MA1100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KJM1100</a:t>
            </a:r>
          </a:p>
        </p:txBody>
      </p:sp>
      <p:sp>
        <p:nvSpPr>
          <p:cNvPr id="8" name="Chevron 7"/>
          <p:cNvSpPr/>
          <p:nvPr/>
        </p:nvSpPr>
        <p:spPr bwMode="auto">
          <a:xfrm>
            <a:off x="3811142" y="2077413"/>
            <a:ext cx="1624954" cy="780087"/>
          </a:xfrm>
          <a:prstGeom prst="chevron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000" dirty="0" smtClean="0">
              <a:solidFill>
                <a:schemeClr val="bg1"/>
              </a:solidFill>
              <a:ea typeface="ヒラギノ角ゴ Pro W3" charset="-128"/>
              <a:cs typeface="ヒラギノ角ゴ Pro W3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MBV1010 </a:t>
            </a:r>
            <a:endParaRPr lang="en-US" sz="1000" dirty="0">
              <a:solidFill>
                <a:schemeClr val="bg1"/>
              </a:solidFill>
              <a:ea typeface="ヒラギノ角ゴ Pro W3" charset="-128"/>
              <a:cs typeface="ヒラギノ角ゴ Pro W3" charset="-128"/>
            </a:endParaRP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FYS1000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Studiekvalitetsmidler</a:t>
            </a:r>
            <a:r>
              <a:rPr lang="en-US" dirty="0" smtClean="0"/>
              <a:t> 2015-2018</a:t>
            </a:r>
            <a:endParaRPr lang="en-US" dirty="0"/>
          </a:p>
        </p:txBody>
      </p:sp>
      <p:sp>
        <p:nvSpPr>
          <p:cNvPr id="18" name="Chevron 17"/>
          <p:cNvSpPr/>
          <p:nvPr/>
        </p:nvSpPr>
        <p:spPr bwMode="auto">
          <a:xfrm>
            <a:off x="6414724" y="2077412"/>
            <a:ext cx="1596282" cy="780087"/>
          </a:xfrm>
          <a:prstGeom prst="chevron">
            <a:avLst/>
          </a:prstGeom>
          <a:solidFill>
            <a:srgbClr val="00206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BIOS1120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FYS1001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FYS-MEK1110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MAT1110</a:t>
            </a:r>
            <a:endParaRPr kumimoji="0" lang="en-US" sz="1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7" name="Chevron 4"/>
          <p:cNvSpPr/>
          <p:nvPr/>
        </p:nvSpPr>
        <p:spPr bwMode="auto">
          <a:xfrm>
            <a:off x="7555558" y="2077413"/>
            <a:ext cx="1624954" cy="780087"/>
          </a:xfrm>
          <a:prstGeom prst="chevron">
            <a:avLst/>
          </a:prstGeom>
          <a:solidFill>
            <a:srgbClr val="7030A0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BIOS1110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00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ea typeface="ヒラギノ角ゴ Pro W3" charset="-128"/>
                <a:cs typeface="ヒラギノ角ゴ Pro W3" charset="-128"/>
              </a:rPr>
              <a:t>MAT1100</a:t>
            </a:r>
          </a:p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000" dirty="0" smtClean="0">
                <a:solidFill>
                  <a:schemeClr val="bg1"/>
                </a:solidFill>
                <a:ea typeface="ヒラギノ角ゴ Pro W3" charset="-128"/>
                <a:cs typeface="ヒラギノ角ゴ Pro W3" charset="-128"/>
              </a:rPr>
              <a:t>FYS1120</a:t>
            </a:r>
            <a:endParaRPr kumimoji="0" lang="en-US" sz="100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kstSylinder 2"/>
          <p:cNvSpPr txBox="1"/>
          <p:nvPr/>
        </p:nvSpPr>
        <p:spPr>
          <a:xfrm>
            <a:off x="0" y="1633364"/>
            <a:ext cx="896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Høst 2015       Vår 2016        Høst 2016       Vår 2017        Høst 2017      Vår 2018        Høst 2018</a:t>
            </a:r>
            <a:endParaRPr lang="nb-NO" dirty="0"/>
          </a:p>
        </p:txBody>
      </p:sp>
      <p:sp>
        <p:nvSpPr>
          <p:cNvPr id="9" name="TekstSylinder 8"/>
          <p:cNvSpPr txBox="1"/>
          <p:nvPr/>
        </p:nvSpPr>
        <p:spPr>
          <a:xfrm>
            <a:off x="1043608" y="3793604"/>
            <a:ext cx="57983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Studentaktive læringsformer på gruppeundervisningen</a:t>
            </a:r>
          </a:p>
          <a:p>
            <a:r>
              <a:rPr lang="nb-NO" dirty="0"/>
              <a:t>L</a:t>
            </a:r>
            <a:r>
              <a:rPr lang="nb-NO" dirty="0" smtClean="0"/>
              <a:t>ektorstudenter som gruppelærere og gruppelærerassistenter</a:t>
            </a:r>
          </a:p>
          <a:p>
            <a:r>
              <a:rPr lang="nb-NO" dirty="0" smtClean="0"/>
              <a:t>KURT som veileder i arbeidet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78273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  <p:bldP spid="18" grpId="0" animBg="1"/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4294967295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835696" y="1561356"/>
            <a:ext cx="5616624" cy="2430270"/>
          </a:xfrm>
        </p:spPr>
      </p:pic>
      <p:sp>
        <p:nvSpPr>
          <p:cNvPr id="7" name="Cloud Callout 6"/>
          <p:cNvSpPr/>
          <p:nvPr/>
        </p:nvSpPr>
        <p:spPr bwMode="auto">
          <a:xfrm>
            <a:off x="5724128" y="481236"/>
            <a:ext cx="3096344" cy="1440160"/>
          </a:xfrm>
          <a:prstGeom prst="cloudCallout">
            <a:avLst>
              <a:gd name="adj1" fmla="val -57838"/>
              <a:gd name="adj2" fmla="val 74002"/>
            </a:avLst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200" dirty="0" err="1">
                <a:cs typeface="ヒラギノ角ゴ Pro W3" charset="-128"/>
              </a:rPr>
              <a:t>Utdanningen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bør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være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basert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på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kunnskap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om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hvordan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studentene</a:t>
            </a:r>
            <a:r>
              <a:rPr lang="en-US" sz="1200" dirty="0">
                <a:cs typeface="ヒラギノ角ゴ Pro W3" charset="-128"/>
              </a:rPr>
              <a:t> best </a:t>
            </a:r>
            <a:r>
              <a:rPr lang="en-US" sz="1200" dirty="0" err="1">
                <a:cs typeface="ヒラギノ角ゴ Pro W3" charset="-128"/>
              </a:rPr>
              <a:t>lærer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og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stadig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være</a:t>
            </a:r>
            <a:r>
              <a:rPr lang="en-US" sz="1200" dirty="0">
                <a:cs typeface="ヒラギノ角ゴ Pro W3" charset="-128"/>
              </a:rPr>
              <a:t> under </a:t>
            </a:r>
            <a:r>
              <a:rPr lang="en-US" sz="1200" dirty="0" err="1">
                <a:cs typeface="ヒラギノ角ゴ Pro W3" charset="-128"/>
              </a:rPr>
              <a:t>utvikling</a:t>
            </a:r>
            <a:r>
              <a:rPr lang="en-US" sz="1200" dirty="0">
                <a:cs typeface="ヒラギノ角ゴ Pro W3" charset="-128"/>
              </a:rPr>
              <a:t>.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  <p:sp>
        <p:nvSpPr>
          <p:cNvPr id="8" name="Cloud Callout 7"/>
          <p:cNvSpPr/>
          <p:nvPr/>
        </p:nvSpPr>
        <p:spPr bwMode="auto">
          <a:xfrm>
            <a:off x="6403007" y="4369668"/>
            <a:ext cx="2448272" cy="1152128"/>
          </a:xfrm>
          <a:prstGeom prst="cloudCallout">
            <a:avLst>
              <a:gd name="adj1" fmla="val -71044"/>
              <a:gd name="adj2" fmla="val -81004"/>
            </a:avLst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200" dirty="0" err="1">
                <a:cs typeface="ヒラギノ角ゴ Pro W3" charset="-128"/>
              </a:rPr>
              <a:t>Utdanningene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skal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bygge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på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oppdatert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forskning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innenfor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fagfeltet</a:t>
            </a:r>
            <a:r>
              <a:rPr lang="en-US" sz="1200" dirty="0">
                <a:cs typeface="ヒラギノ角ゴ Pro W3" charset="-128"/>
              </a:rPr>
              <a:t>. 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  <p:sp>
        <p:nvSpPr>
          <p:cNvPr id="9" name="Cloud Callout 8"/>
          <p:cNvSpPr/>
          <p:nvPr/>
        </p:nvSpPr>
        <p:spPr bwMode="auto">
          <a:xfrm>
            <a:off x="323528" y="625252"/>
            <a:ext cx="3168352" cy="1512168"/>
          </a:xfrm>
          <a:prstGeom prst="cloudCallout">
            <a:avLst>
              <a:gd name="adj1" fmla="val 29344"/>
              <a:gd name="adj2" fmla="val 83118"/>
            </a:avLst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200" dirty="0" err="1">
                <a:cs typeface="ヒラギノ角ゴ Pro W3" charset="-128"/>
              </a:rPr>
              <a:t>Fremragende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undervisere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smtClean="0">
                <a:cs typeface="ヒラギノ角ゴ Pro W3" charset="-128"/>
              </a:rPr>
              <a:t>[…] </a:t>
            </a:r>
            <a:r>
              <a:rPr lang="en-US" sz="1200" dirty="0" err="1" smtClean="0">
                <a:cs typeface="ヒラギノ角ゴ Pro W3" charset="-128"/>
              </a:rPr>
              <a:t>er</a:t>
            </a:r>
            <a:r>
              <a:rPr lang="en-US" sz="1200" dirty="0" smtClean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endringsorienterte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og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arbeider</a:t>
            </a:r>
            <a:r>
              <a:rPr lang="en-US" sz="1200" dirty="0">
                <a:cs typeface="ヒラギノ角ゴ Pro W3" charset="-128"/>
              </a:rPr>
              <a:t> med </a:t>
            </a:r>
            <a:r>
              <a:rPr lang="en-US" sz="1200" dirty="0" err="1">
                <a:cs typeface="ヒラギノ角ゴ Pro W3" charset="-128"/>
              </a:rPr>
              <a:t>undervisning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og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læring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på</a:t>
            </a:r>
            <a:r>
              <a:rPr lang="en-US" sz="1200" dirty="0">
                <a:cs typeface="ヒラギノ角ゴ Pro W3" charset="-128"/>
              </a:rPr>
              <a:t> en </a:t>
            </a:r>
            <a:r>
              <a:rPr lang="en-US" sz="1200" dirty="0" err="1">
                <a:cs typeface="ヒラギノ角ゴ Pro W3" charset="-128"/>
              </a:rPr>
              <a:t>forskningsmessig</a:t>
            </a:r>
            <a:r>
              <a:rPr lang="en-US" sz="1200" dirty="0">
                <a:cs typeface="ヒラギノ角ゴ Pro W3" charset="-128"/>
              </a:rPr>
              <a:t> </a:t>
            </a:r>
            <a:r>
              <a:rPr lang="en-US" sz="1200" dirty="0" err="1">
                <a:cs typeface="ヒラギノ角ゴ Pro W3" charset="-128"/>
              </a:rPr>
              <a:t>måte</a:t>
            </a:r>
            <a:r>
              <a:rPr lang="en-US" sz="1200" dirty="0">
                <a:cs typeface="ヒラギノ角ゴ Pro W3" charset="-128"/>
              </a:rPr>
              <a:t>. </a:t>
            </a: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  <p:sp>
        <p:nvSpPr>
          <p:cNvPr id="10" name="Cloud Callout 9"/>
          <p:cNvSpPr/>
          <p:nvPr/>
        </p:nvSpPr>
        <p:spPr bwMode="auto">
          <a:xfrm>
            <a:off x="539552" y="4345074"/>
            <a:ext cx="3168352" cy="1201316"/>
          </a:xfrm>
          <a:prstGeom prst="cloudCallout">
            <a:avLst>
              <a:gd name="adj1" fmla="val 49149"/>
              <a:gd name="adj2" fmla="val -82238"/>
            </a:avLst>
          </a:prstGeom>
          <a:solidFill>
            <a:schemeClr val="accent6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r>
              <a:rPr lang="en-US" sz="1200" b="1" dirty="0" err="1">
                <a:cs typeface="ヒラギノ角ゴ Pro W3" charset="-128"/>
              </a:rPr>
              <a:t>Dette</a:t>
            </a:r>
            <a:r>
              <a:rPr lang="en-US" sz="1200" b="1" dirty="0">
                <a:cs typeface="ヒラギノ角ゴ Pro W3" charset="-128"/>
              </a:rPr>
              <a:t> </a:t>
            </a:r>
            <a:r>
              <a:rPr lang="en-US" sz="1200" b="1" dirty="0" err="1">
                <a:cs typeface="ヒラギノ角ゴ Pro W3" charset="-128"/>
              </a:rPr>
              <a:t>fordrer</a:t>
            </a:r>
            <a:r>
              <a:rPr lang="en-US" sz="1200" b="1" dirty="0">
                <a:cs typeface="ヒラギノ角ゴ Pro W3" charset="-128"/>
              </a:rPr>
              <a:t> at de </a:t>
            </a:r>
            <a:r>
              <a:rPr lang="en-US" sz="1200" b="1" dirty="0" err="1">
                <a:cs typeface="ヒラギノ角ゴ Pro W3" charset="-128"/>
              </a:rPr>
              <a:t>som</a:t>
            </a:r>
            <a:r>
              <a:rPr lang="en-US" sz="1200" b="1" dirty="0">
                <a:cs typeface="ヒラギノ角ゴ Pro W3" charset="-128"/>
              </a:rPr>
              <a:t> </a:t>
            </a:r>
            <a:r>
              <a:rPr lang="en-US" sz="1200" b="1" dirty="0" err="1">
                <a:cs typeface="ヒラギノ角ゴ Pro W3" charset="-128"/>
              </a:rPr>
              <a:t>underviser</a:t>
            </a:r>
            <a:r>
              <a:rPr lang="en-US" sz="1200" b="1" dirty="0">
                <a:cs typeface="ヒラギノ角ゴ Pro W3" charset="-128"/>
              </a:rPr>
              <a:t> </a:t>
            </a:r>
            <a:r>
              <a:rPr lang="en-US" sz="1200" b="1" dirty="0" err="1">
                <a:cs typeface="ヒラギノ角ゴ Pro W3" charset="-128"/>
              </a:rPr>
              <a:t>har</a:t>
            </a:r>
            <a:r>
              <a:rPr lang="en-US" sz="1200" b="1" dirty="0">
                <a:cs typeface="ヒラギノ角ゴ Pro W3" charset="-128"/>
              </a:rPr>
              <a:t> god </a:t>
            </a:r>
            <a:r>
              <a:rPr lang="en-US" sz="1200" b="1" dirty="0" err="1">
                <a:cs typeface="ヒラギノ角ゴ Pro W3" charset="-128"/>
              </a:rPr>
              <a:t>faglig</a:t>
            </a:r>
            <a:r>
              <a:rPr lang="en-US" sz="1200" b="1" dirty="0">
                <a:cs typeface="ヒラギノ角ゴ Pro W3" charset="-128"/>
              </a:rPr>
              <a:t>, </a:t>
            </a:r>
            <a:r>
              <a:rPr lang="en-US" sz="1200" b="1" dirty="0" err="1">
                <a:cs typeface="ヒラギノ角ゴ Pro W3" charset="-128"/>
              </a:rPr>
              <a:t>fagdidaktisk</a:t>
            </a:r>
            <a:r>
              <a:rPr lang="en-US" sz="1200" b="1" dirty="0">
                <a:cs typeface="ヒラギノ角ゴ Pro W3" charset="-128"/>
              </a:rPr>
              <a:t> </a:t>
            </a:r>
            <a:r>
              <a:rPr lang="en-US" sz="1200" b="1" dirty="0" err="1">
                <a:cs typeface="ヒラギノ角ゴ Pro W3" charset="-128"/>
              </a:rPr>
              <a:t>og</a:t>
            </a:r>
            <a:r>
              <a:rPr lang="en-US" sz="1200" b="1" dirty="0">
                <a:cs typeface="ヒラギノ角ゴ Pro W3" charset="-128"/>
              </a:rPr>
              <a:t> </a:t>
            </a:r>
            <a:r>
              <a:rPr lang="en-US" sz="1200" b="1" dirty="0" err="1">
                <a:cs typeface="ヒラギノ角ゴ Pro W3" charset="-128"/>
              </a:rPr>
              <a:t>pedagogisk</a:t>
            </a:r>
            <a:r>
              <a:rPr lang="en-US" sz="1200" b="1" dirty="0">
                <a:cs typeface="ヒラギノ角ゴ Pro W3" charset="-128"/>
              </a:rPr>
              <a:t> </a:t>
            </a:r>
            <a:r>
              <a:rPr lang="en-US" sz="1200" b="1" dirty="0" err="1">
                <a:cs typeface="ヒラギノ角ゴ Pro W3" charset="-128"/>
              </a:rPr>
              <a:t>kompetanse</a:t>
            </a:r>
            <a:r>
              <a:rPr lang="en-US" sz="1200" b="1" dirty="0">
                <a:cs typeface="ヒラギノ角ゴ Pro W3" charset="-128"/>
              </a:rPr>
              <a:t>.</a:t>
            </a:r>
            <a:endParaRPr kumimoji="0" lang="en-US" sz="12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cs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1183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nb-NO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KURT skal synliggjøre alt det gode arbeidet med skole og undervisning i våre didaktiske miljøer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lvl="0" indent="0">
              <a:buNone/>
            </a:pPr>
            <a:endParaRPr lang="nb-NO" b="1" dirty="0" smtClean="0"/>
          </a:p>
          <a:p>
            <a:pPr marL="0" lvl="0" indent="0">
              <a:buNone/>
            </a:pPr>
            <a:r>
              <a:rPr lang="nb-NO" b="1" dirty="0" smtClean="0"/>
              <a:t>KURT </a:t>
            </a:r>
            <a:r>
              <a:rPr lang="nb-NO" b="1" dirty="0"/>
              <a:t>skal videreutvikle MNs </a:t>
            </a:r>
            <a:endParaRPr lang="en-US" dirty="0"/>
          </a:p>
          <a:p>
            <a:pPr lvl="1" fontAlgn="ctr"/>
            <a:r>
              <a:rPr lang="nb-NO" b="1" dirty="0"/>
              <a:t>undervisning</a:t>
            </a:r>
            <a:endParaRPr lang="en-US" dirty="0"/>
          </a:p>
          <a:p>
            <a:pPr lvl="1" fontAlgn="ctr"/>
            <a:r>
              <a:rPr lang="nb-NO" b="1" dirty="0"/>
              <a:t>digitale og fysiske læringsmiljø</a:t>
            </a:r>
            <a:endParaRPr lang="en-US" dirty="0"/>
          </a:p>
          <a:p>
            <a:pPr lvl="1" fontAlgn="ctr"/>
            <a:r>
              <a:rPr lang="nb-NO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lektorutdanning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5652120" y="4585692"/>
            <a:ext cx="3384376" cy="101566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b-NO" sz="2000" dirty="0" smtClean="0"/>
              <a:t>Undervisningskompetanse</a:t>
            </a:r>
          </a:p>
          <a:p>
            <a:r>
              <a:rPr lang="nb-NO" sz="2000" dirty="0" smtClean="0"/>
              <a:t>Digital kompetanse</a:t>
            </a:r>
          </a:p>
          <a:p>
            <a:r>
              <a:rPr lang="nb-NO" sz="2000" dirty="0" smtClean="0"/>
              <a:t>Vurderingskompetanse</a:t>
            </a:r>
            <a:endParaRPr lang="nb-NO" sz="2000" dirty="0"/>
          </a:p>
        </p:txBody>
      </p:sp>
    </p:spTree>
    <p:extLst>
      <p:ext uri="{BB962C8B-B14F-4D97-AF65-F5344CB8AC3E}">
        <p14:creationId xmlns:p14="http://schemas.microsoft.com/office/powerpoint/2010/main" val="636231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6" name="Tabel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284721"/>
              </p:ext>
            </p:extLst>
          </p:nvPr>
        </p:nvGraphicFramePr>
        <p:xfrm>
          <a:off x="0" y="0"/>
          <a:ext cx="9144000" cy="595384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286000"/>
                <a:gridCol w="2286000"/>
                <a:gridCol w="2286000"/>
                <a:gridCol w="2286000"/>
              </a:tblGrid>
              <a:tr h="685897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Skole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Bachelor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Master/</a:t>
                      </a:r>
                      <a:r>
                        <a:rPr lang="nb-NO" sz="1800" dirty="0" err="1" smtClean="0"/>
                        <a:t>PhD</a:t>
                      </a:r>
                      <a:endParaRPr lang="nb-NO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Egne ansatte</a:t>
                      </a:r>
                      <a:endParaRPr lang="nb-NO" sz="1800" dirty="0"/>
                    </a:p>
                  </a:txBody>
                  <a:tcPr/>
                </a:tc>
              </a:tr>
              <a:tr h="5267947"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Skolebesøk,</a:t>
                      </a:r>
                      <a:r>
                        <a:rPr lang="nb-NO" sz="1800" baseline="0" dirty="0" smtClean="0"/>
                        <a:t> fagdager, jenter og teknologi</a:t>
                      </a:r>
                    </a:p>
                    <a:p>
                      <a:endParaRPr lang="nb-NO" sz="1800" baseline="0" dirty="0" smtClean="0"/>
                    </a:p>
                    <a:p>
                      <a:r>
                        <a:rPr lang="nb-NO" sz="1800" baseline="0" dirty="0" smtClean="0"/>
                        <a:t>OL</a:t>
                      </a:r>
                    </a:p>
                    <a:p>
                      <a:endParaRPr lang="nb-NO" sz="1800" baseline="0" dirty="0" smtClean="0"/>
                    </a:p>
                    <a:p>
                      <a:r>
                        <a:rPr lang="nb-NO" sz="1800" baseline="0" dirty="0" smtClean="0"/>
                        <a:t>MAT1100-U</a:t>
                      </a:r>
                    </a:p>
                    <a:p>
                      <a:endParaRPr lang="nb-NO" sz="1800" baseline="0" dirty="0" smtClean="0"/>
                    </a:p>
                    <a:p>
                      <a:r>
                        <a:rPr lang="nb-NO" sz="1800" baseline="0" dirty="0" smtClean="0"/>
                        <a:t>EVU inkl. programmering</a:t>
                      </a:r>
                    </a:p>
                    <a:p>
                      <a:endParaRPr lang="nb-NO" sz="1800" baseline="0" dirty="0" smtClean="0"/>
                    </a:p>
                    <a:p>
                      <a:r>
                        <a:rPr lang="nb-NO" sz="1800" baseline="0" dirty="0" smtClean="0"/>
                        <a:t>Naturfagsenteret</a:t>
                      </a:r>
                    </a:p>
                    <a:p>
                      <a:endParaRPr lang="nb-NO" sz="1800" baseline="0" dirty="0" smtClean="0"/>
                    </a:p>
                    <a:p>
                      <a:r>
                        <a:rPr lang="nb-NO" sz="1800" baseline="0" dirty="0" smtClean="0"/>
                        <a:t>Vitenprogram</a:t>
                      </a:r>
                    </a:p>
                    <a:p>
                      <a:endParaRPr lang="nb-NO" sz="1800" baseline="0" dirty="0" smtClean="0"/>
                    </a:p>
                    <a:p>
                      <a:r>
                        <a:rPr lang="nb-NO" sz="1800" baseline="0" dirty="0" smtClean="0"/>
                        <a:t>Forskning fysikkdidaktikk og naturfagdidaktikk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Studentaktive læringsformer</a:t>
                      </a:r>
                      <a:r>
                        <a:rPr lang="nb-NO" sz="1800" baseline="0" dirty="0" smtClean="0"/>
                        <a:t> – piloter</a:t>
                      </a:r>
                    </a:p>
                    <a:p>
                      <a:endParaRPr lang="nb-NO" sz="1800" baseline="0" dirty="0" smtClean="0"/>
                    </a:p>
                    <a:p>
                      <a:r>
                        <a:rPr lang="nb-NO" sz="1800" baseline="0" dirty="0" smtClean="0"/>
                        <a:t>FYS3810/KJM3050</a:t>
                      </a:r>
                    </a:p>
                    <a:p>
                      <a:endParaRPr lang="nb-NO" sz="1800" baseline="0" dirty="0" smtClean="0"/>
                    </a:p>
                    <a:p>
                      <a:r>
                        <a:rPr lang="nb-NO" sz="1800" baseline="0" dirty="0" smtClean="0"/>
                        <a:t>LA – Oslo </a:t>
                      </a:r>
                    </a:p>
                    <a:p>
                      <a:endParaRPr lang="nb-NO" sz="1800" baseline="0" dirty="0" smtClean="0"/>
                    </a:p>
                    <a:p>
                      <a:r>
                        <a:rPr lang="nb-NO" sz="1800" baseline="0" dirty="0" smtClean="0"/>
                        <a:t>CERN og FYS3500</a:t>
                      </a:r>
                    </a:p>
                    <a:p>
                      <a:endParaRPr lang="nb-NO" sz="1800" baseline="0" dirty="0" smtClean="0"/>
                    </a:p>
                    <a:p>
                      <a:endParaRPr lang="nb-NO" sz="18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Undervisnings-rettede masteroppgaver</a:t>
                      </a:r>
                    </a:p>
                    <a:p>
                      <a:endParaRPr lang="nb-NO" sz="1800" dirty="0" smtClean="0"/>
                    </a:p>
                    <a:p>
                      <a:r>
                        <a:rPr lang="nb-NO" sz="1800" dirty="0" smtClean="0"/>
                        <a:t>INTPART – UiO,</a:t>
                      </a:r>
                      <a:r>
                        <a:rPr lang="nb-NO" sz="1800" baseline="0" dirty="0" smtClean="0"/>
                        <a:t> Stellenbosch, Berkeley</a:t>
                      </a:r>
                    </a:p>
                    <a:p>
                      <a:endParaRPr lang="nb-NO" sz="1800" baseline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sz="1800" dirty="0" smtClean="0"/>
                        <a:t>REAL undervisning</a:t>
                      </a:r>
                    </a:p>
                    <a:p>
                      <a:endParaRPr lang="nb-NO" sz="1800" dirty="0" smtClean="0"/>
                    </a:p>
                    <a:p>
                      <a:r>
                        <a:rPr lang="nb-NO" sz="1800" dirty="0" smtClean="0"/>
                        <a:t>Summer </a:t>
                      </a:r>
                      <a:r>
                        <a:rPr lang="nb-NO" sz="1800" dirty="0" err="1" smtClean="0"/>
                        <a:t>Institute</a:t>
                      </a:r>
                      <a:endParaRPr lang="nb-NO" sz="1800" dirty="0" smtClean="0"/>
                    </a:p>
                    <a:p>
                      <a:endParaRPr lang="nb-NO" sz="1800" dirty="0" smtClean="0"/>
                    </a:p>
                    <a:p>
                      <a:r>
                        <a:rPr lang="nb-NO" sz="1800" dirty="0" smtClean="0"/>
                        <a:t>Naturfaglig</a:t>
                      </a:r>
                      <a:r>
                        <a:rPr lang="nb-NO" sz="1800" baseline="0" dirty="0" smtClean="0"/>
                        <a:t> programmering (Computing in </a:t>
                      </a:r>
                      <a:r>
                        <a:rPr lang="nb-NO" sz="1800" baseline="0" dirty="0" err="1" smtClean="0"/>
                        <a:t>science</a:t>
                      </a:r>
                      <a:r>
                        <a:rPr lang="nb-NO" sz="1800" baseline="0" dirty="0" smtClean="0"/>
                        <a:t> </a:t>
                      </a:r>
                      <a:r>
                        <a:rPr lang="nb-NO" sz="1800" baseline="0" dirty="0" err="1" smtClean="0"/>
                        <a:t>education</a:t>
                      </a:r>
                      <a:r>
                        <a:rPr lang="nb-NO" sz="1800" baseline="0" dirty="0" smtClean="0"/>
                        <a:t>)</a:t>
                      </a:r>
                    </a:p>
                    <a:p>
                      <a:endParaRPr lang="nb-NO" sz="1800" baseline="0" dirty="0" smtClean="0"/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aseline="0" dirty="0" smtClean="0"/>
                        <a:t>Instituttenes utdanningsdager</a:t>
                      </a:r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800" baseline="0" dirty="0" smtClean="0"/>
                    </a:p>
                    <a:p>
                      <a:pPr marL="0" marR="0" indent="0" algn="l" defTabSz="36292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800" baseline="0" dirty="0" smtClean="0"/>
                        <a:t>Vurderings-kompetanse</a:t>
                      </a:r>
                    </a:p>
                    <a:p>
                      <a:endParaRPr lang="nb-NO" sz="1800" baseline="0" dirty="0" smtClean="0"/>
                    </a:p>
                    <a:p>
                      <a:endParaRPr lang="nb-NO" sz="1800" baseline="0" dirty="0" smtClean="0"/>
                    </a:p>
                    <a:p>
                      <a:endParaRPr lang="nb-NO" sz="1800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922"/>
          <a:stretch/>
        </p:blipFill>
        <p:spPr bwMode="auto">
          <a:xfrm>
            <a:off x="4611000" y="3217540"/>
            <a:ext cx="2254068" cy="26397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242587"/>
            <a:ext cx="1872208" cy="26392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406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lysbildenumm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8E388CA-E4C7-6149-A893-E035E1C41CA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37220"/>
            <a:ext cx="5904135" cy="5069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86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2051" name="Picture 3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2" y="-382860"/>
            <a:ext cx="9180512" cy="63911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260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Digital </a:t>
            </a:r>
            <a:r>
              <a:rPr lang="en-US" dirty="0" err="1" smtClean="0"/>
              <a:t>kompetanse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651000"/>
            <a:ext cx="6114256" cy="3429000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 smtClean="0"/>
              <a:t>Datamaskiner</a:t>
            </a:r>
            <a:r>
              <a:rPr lang="en-US" sz="1800" dirty="0" smtClean="0"/>
              <a:t> </a:t>
            </a:r>
            <a:r>
              <a:rPr lang="en-US" sz="1800" dirty="0" err="1" smtClean="0"/>
              <a:t>endrer</a:t>
            </a:r>
            <a:r>
              <a:rPr lang="en-US" sz="1800" dirty="0" smtClean="0"/>
              <a:t> </a:t>
            </a:r>
            <a:r>
              <a:rPr lang="en-US" sz="1800" dirty="0" err="1" smtClean="0"/>
              <a:t>fagene</a:t>
            </a:r>
            <a:endParaRPr lang="en-US" sz="1800" dirty="0" smtClean="0"/>
          </a:p>
          <a:p>
            <a:pPr marL="0" indent="0">
              <a:buNone/>
            </a:pPr>
            <a:endParaRPr lang="en-US" sz="1800" dirty="0" smtClean="0"/>
          </a:p>
          <a:p>
            <a:r>
              <a:rPr lang="en-US" sz="1800" dirty="0" err="1" smtClean="0"/>
              <a:t>Hva</a:t>
            </a:r>
            <a:r>
              <a:rPr lang="en-US" sz="1800" dirty="0" smtClean="0"/>
              <a:t> med de </a:t>
            </a:r>
            <a:r>
              <a:rPr lang="en-US" sz="1800" dirty="0" err="1" smtClean="0"/>
              <a:t>ansatte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err="1" smtClean="0"/>
              <a:t>ved</a:t>
            </a:r>
            <a:r>
              <a:rPr lang="en-US" sz="1800" dirty="0" smtClean="0"/>
              <a:t> MN?</a:t>
            </a:r>
          </a:p>
          <a:p>
            <a:endParaRPr lang="en-US" sz="1800" dirty="0" smtClean="0"/>
          </a:p>
          <a:p>
            <a:r>
              <a:rPr lang="en-US" sz="1800" dirty="0" err="1" smtClean="0"/>
              <a:t>Hva</a:t>
            </a:r>
            <a:r>
              <a:rPr lang="en-US" sz="1800" dirty="0" smtClean="0"/>
              <a:t> med </a:t>
            </a:r>
            <a:r>
              <a:rPr lang="en-US" sz="1800" dirty="0" err="1" smtClean="0"/>
              <a:t>skolen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smtClean="0"/>
              <a:t>– </a:t>
            </a:r>
            <a:r>
              <a:rPr lang="en-US" sz="1800" dirty="0" err="1" smtClean="0"/>
              <a:t>elever</a:t>
            </a:r>
            <a:r>
              <a:rPr lang="en-US" sz="1800" dirty="0" smtClean="0"/>
              <a:t> og </a:t>
            </a:r>
            <a:r>
              <a:rPr lang="en-US" sz="1800" dirty="0" err="1" smtClean="0"/>
              <a:t>lærere</a:t>
            </a:r>
            <a:r>
              <a:rPr lang="en-US" sz="1800" dirty="0" smtClean="0"/>
              <a:t>?</a:t>
            </a:r>
          </a:p>
          <a:p>
            <a:endParaRPr lang="en-US" sz="1800" dirty="0" smtClean="0"/>
          </a:p>
          <a:p>
            <a:r>
              <a:rPr lang="en-US" sz="1800" dirty="0" err="1" smtClean="0"/>
              <a:t>Hva</a:t>
            </a:r>
            <a:r>
              <a:rPr lang="en-US" sz="1800" dirty="0" smtClean="0"/>
              <a:t> med </a:t>
            </a:r>
            <a:br>
              <a:rPr lang="en-US" sz="1800" dirty="0" smtClean="0"/>
            </a:br>
            <a:r>
              <a:rPr lang="en-US" sz="1800" dirty="0" err="1" smtClean="0"/>
              <a:t>lærerutdannere</a:t>
            </a:r>
            <a:r>
              <a:rPr lang="en-US" sz="1800" dirty="0" smtClean="0"/>
              <a:t>?</a:t>
            </a:r>
            <a:endParaRPr lang="en-US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2051" name="Picture 3" descr="C:\Users\cathwt\Dropbox\00-SFU-CCSE\Grafisk Profil\CCSE logo med tekst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28184" y="121196"/>
            <a:ext cx="2573643" cy="1201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51"/>
          <a:stretch/>
        </p:blipFill>
        <p:spPr bwMode="auto">
          <a:xfrm>
            <a:off x="4339698" y="2281436"/>
            <a:ext cx="4492906" cy="25694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7695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60" y="1480639"/>
            <a:ext cx="7921625" cy="954088"/>
          </a:xfrm>
        </p:spPr>
        <p:txBody>
          <a:bodyPr/>
          <a:lstStyle/>
          <a:p>
            <a:r>
              <a:rPr lang="en-US" dirty="0" err="1" smtClean="0"/>
              <a:t>Vurderingskompetanse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2281436"/>
            <a:ext cx="8424936" cy="3433564"/>
          </a:xfrm>
        </p:spPr>
        <p:txBody>
          <a:bodyPr/>
          <a:lstStyle/>
          <a:p>
            <a:pPr marL="0" indent="0">
              <a:buSzTx/>
              <a:buNone/>
            </a:pPr>
            <a:r>
              <a:rPr lang="en-US" dirty="0" err="1" smtClean="0"/>
              <a:t>Vurdering</a:t>
            </a:r>
            <a:r>
              <a:rPr lang="en-US" dirty="0" smtClean="0"/>
              <a:t> og </a:t>
            </a:r>
            <a:r>
              <a:rPr lang="en-US" dirty="0" err="1" smtClean="0"/>
              <a:t>vurderingsformer</a:t>
            </a:r>
            <a:r>
              <a:rPr lang="en-US" dirty="0" smtClean="0"/>
              <a:t> </a:t>
            </a:r>
            <a:r>
              <a:rPr lang="en-US" dirty="0" err="1" smtClean="0"/>
              <a:t>påvirker</a:t>
            </a:r>
            <a:r>
              <a:rPr lang="en-US" dirty="0" smtClean="0"/>
              <a:t> </a:t>
            </a:r>
            <a:r>
              <a:rPr lang="en-US" dirty="0" err="1" smtClean="0"/>
              <a:t>studentene</a:t>
            </a:r>
            <a:r>
              <a:rPr lang="en-US" dirty="0" smtClean="0"/>
              <a:t> </a:t>
            </a:r>
            <a:r>
              <a:rPr lang="en-US" dirty="0" err="1" smtClean="0"/>
              <a:t>mer</a:t>
            </a:r>
            <a:r>
              <a:rPr lang="en-US" dirty="0" smtClean="0"/>
              <a:t> </a:t>
            </a:r>
            <a:r>
              <a:rPr lang="en-US" dirty="0" err="1" smtClean="0"/>
              <a:t>enn</a:t>
            </a:r>
            <a:r>
              <a:rPr lang="en-US" dirty="0" smtClean="0"/>
              <a:t> </a:t>
            </a:r>
            <a:r>
              <a:rPr lang="en-US" dirty="0" err="1" smtClean="0"/>
              <a:t>noe</a:t>
            </a:r>
            <a:r>
              <a:rPr lang="en-US" dirty="0" smtClean="0"/>
              <a:t> </a:t>
            </a:r>
            <a:r>
              <a:rPr lang="en-US" dirty="0" err="1" smtClean="0"/>
              <a:t>annet</a:t>
            </a:r>
            <a:r>
              <a:rPr lang="en-US" dirty="0" smtClean="0"/>
              <a:t>!</a:t>
            </a:r>
          </a:p>
          <a:p>
            <a:pPr marL="0" indent="0">
              <a:buSzTx/>
              <a:buNone/>
            </a:pPr>
            <a:endParaRPr lang="en-US" dirty="0" smtClean="0"/>
          </a:p>
          <a:p>
            <a:r>
              <a:rPr lang="en-US" sz="1800" dirty="0" err="1" smtClean="0"/>
              <a:t>Skriftlig</a:t>
            </a:r>
            <a:r>
              <a:rPr lang="en-US" sz="1800" dirty="0" smtClean="0"/>
              <a:t> </a:t>
            </a:r>
            <a:r>
              <a:rPr lang="en-US" sz="1800" dirty="0" err="1" smtClean="0"/>
              <a:t>eksamen</a:t>
            </a:r>
            <a:r>
              <a:rPr lang="en-US" sz="1800" dirty="0" smtClean="0"/>
              <a:t> </a:t>
            </a:r>
            <a:r>
              <a:rPr lang="en-US" sz="1800" dirty="0"/>
              <a:t>– </a:t>
            </a:r>
            <a:r>
              <a:rPr lang="en-US" sz="1800" dirty="0" err="1"/>
              <a:t>intensjon</a:t>
            </a:r>
            <a:r>
              <a:rPr lang="en-US" sz="1800" dirty="0"/>
              <a:t> og </a:t>
            </a:r>
            <a:r>
              <a:rPr lang="en-US" sz="1800" dirty="0" err="1" smtClean="0"/>
              <a:t>kvalitetssikring</a:t>
            </a: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 smtClean="0"/>
              <a:t>Digital </a:t>
            </a:r>
            <a:r>
              <a:rPr lang="en-US" sz="1800" dirty="0" err="1"/>
              <a:t>eksamen</a:t>
            </a:r>
            <a:r>
              <a:rPr lang="en-US" sz="1800" dirty="0"/>
              <a:t> – </a:t>
            </a:r>
            <a:r>
              <a:rPr lang="en-US" sz="1800" dirty="0" err="1"/>
              <a:t>analyse</a:t>
            </a:r>
            <a:r>
              <a:rPr lang="en-US" sz="1800" dirty="0"/>
              <a:t> og </a:t>
            </a:r>
            <a:r>
              <a:rPr lang="en-US" sz="1800" dirty="0" err="1" smtClean="0"/>
              <a:t>utvikling</a:t>
            </a:r>
            <a:endParaRPr lang="en-US" sz="1800" dirty="0" smtClean="0"/>
          </a:p>
          <a:p>
            <a:endParaRPr lang="en-US" sz="1800" dirty="0"/>
          </a:p>
          <a:p>
            <a:r>
              <a:rPr lang="en-US" sz="1800" dirty="0" err="1" smtClean="0"/>
              <a:t>Vurdering</a:t>
            </a:r>
            <a:r>
              <a:rPr lang="en-US" sz="1800" dirty="0" smtClean="0"/>
              <a:t> for </a:t>
            </a:r>
            <a:r>
              <a:rPr lang="en-US" sz="1800" dirty="0" err="1" smtClean="0"/>
              <a:t>læring</a:t>
            </a:r>
            <a:r>
              <a:rPr lang="en-US" sz="1800" dirty="0" smtClean="0"/>
              <a:t> vs </a:t>
            </a:r>
            <a:r>
              <a:rPr lang="en-US" sz="1800" dirty="0" err="1" smtClean="0"/>
              <a:t>vurdering</a:t>
            </a:r>
            <a:r>
              <a:rPr lang="en-US" sz="1800" dirty="0" smtClean="0"/>
              <a:t> </a:t>
            </a:r>
            <a:r>
              <a:rPr lang="en-US" sz="1800" dirty="0" err="1" smtClean="0"/>
              <a:t>av</a:t>
            </a:r>
            <a:r>
              <a:rPr lang="en-US" sz="1800" dirty="0" smtClean="0"/>
              <a:t> </a:t>
            </a:r>
            <a:r>
              <a:rPr lang="en-US" sz="1800" dirty="0" err="1" smtClean="0"/>
              <a:t>læring</a:t>
            </a:r>
            <a:r>
              <a:rPr lang="en-US" sz="1800" dirty="0" smtClean="0"/>
              <a:t> (</a:t>
            </a:r>
            <a:r>
              <a:rPr lang="en-US" sz="1800" dirty="0" err="1" smtClean="0"/>
              <a:t>formativ</a:t>
            </a:r>
            <a:r>
              <a:rPr lang="en-US" sz="1800" dirty="0" smtClean="0"/>
              <a:t> og </a:t>
            </a:r>
            <a:r>
              <a:rPr lang="en-US" sz="1800" dirty="0" err="1" smtClean="0"/>
              <a:t>summativ</a:t>
            </a:r>
            <a:r>
              <a:rPr lang="en-US" sz="1800" dirty="0" smtClean="0"/>
              <a:t> </a:t>
            </a:r>
            <a:r>
              <a:rPr lang="en-US" sz="1800" dirty="0" err="1" smtClean="0"/>
              <a:t>vurdering</a:t>
            </a:r>
            <a:r>
              <a:rPr lang="en-US" sz="1800" dirty="0" smtClean="0"/>
              <a:t>). Feedback og feed forward.</a:t>
            </a:r>
            <a:endParaRPr lang="en-US" sz="18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pic>
        <p:nvPicPr>
          <p:cNvPr id="7" name="Plassholder for innhold 4" descr="Et bilde som inneholder utendørs, himmel, vann, tre&#10;&#10;Beskrivelse som er generert med svært høy visshet">
            <a:extLst>
              <a:ext uri="{FF2B5EF4-FFF2-40B4-BE49-F238E27FC236}">
                <a16:creationId xmlns="" xmlns:a16="http://schemas.microsoft.com/office/drawing/2014/main" id="{AF8230A3-9DE0-478B-A23E-BA5E072006D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736988" y="1152"/>
            <a:ext cx="6407012" cy="1479487"/>
          </a:xfrm>
          <a:custGeom>
            <a:avLst/>
            <a:gdLst>
              <a:gd name="connsiteX0" fmla="*/ 986689 w 8542682"/>
              <a:gd name="connsiteY0" fmla="*/ 0 h 2130473"/>
              <a:gd name="connsiteX1" fmla="*/ 8542682 w 8542682"/>
              <a:gd name="connsiteY1" fmla="*/ 0 h 2130473"/>
              <a:gd name="connsiteX2" fmla="*/ 8542682 w 8542682"/>
              <a:gd name="connsiteY2" fmla="*/ 2130473 h 2130473"/>
              <a:gd name="connsiteX3" fmla="*/ 0 w 8542682"/>
              <a:gd name="connsiteY3" fmla="*/ 2130473 h 213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42682" h="2130473">
                <a:moveTo>
                  <a:pt x="986689" y="0"/>
                </a:moveTo>
                <a:lnTo>
                  <a:pt x="8542682" y="0"/>
                </a:lnTo>
                <a:lnTo>
                  <a:pt x="8542682" y="2130473"/>
                </a:lnTo>
                <a:lnTo>
                  <a:pt x="0" y="2130473"/>
                </a:lnTo>
                <a:close/>
              </a:path>
            </a:pathLst>
          </a:cu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Bilde 7" descr="Et bilde som inneholder utendørs, person, himmel, gress&#10;&#10;Beskrivelse som er generert med svært høy visshet">
            <a:extLst>
              <a:ext uri="{FF2B5EF4-FFF2-40B4-BE49-F238E27FC236}">
                <a16:creationId xmlns="" xmlns:a16="http://schemas.microsoft.com/office/drawing/2014/main" id="{EB43A2FC-81DE-4776-8509-F1D9CF4109C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6512" y="9854"/>
            <a:ext cx="3356335" cy="1479494"/>
          </a:xfrm>
          <a:custGeom>
            <a:avLst/>
            <a:gdLst>
              <a:gd name="connsiteX0" fmla="*/ 0 w 4475140"/>
              <a:gd name="connsiteY0" fmla="*/ 0 h 2130473"/>
              <a:gd name="connsiteX1" fmla="*/ 1074821 w 4475140"/>
              <a:gd name="connsiteY1" fmla="*/ 0 h 2130473"/>
              <a:gd name="connsiteX2" fmla="*/ 1074821 w 4475140"/>
              <a:gd name="connsiteY2" fmla="*/ 239 h 2130473"/>
              <a:gd name="connsiteX3" fmla="*/ 4475140 w 4475140"/>
              <a:gd name="connsiteY3" fmla="*/ 239 h 2130473"/>
              <a:gd name="connsiteX4" fmla="*/ 3488563 w 4475140"/>
              <a:gd name="connsiteY4" fmla="*/ 2130473 h 2130473"/>
              <a:gd name="connsiteX5" fmla="*/ 0 w 4475140"/>
              <a:gd name="connsiteY5" fmla="*/ 2130473 h 213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75140" h="2130473">
                <a:moveTo>
                  <a:pt x="0" y="0"/>
                </a:moveTo>
                <a:lnTo>
                  <a:pt x="1074821" y="0"/>
                </a:lnTo>
                <a:lnTo>
                  <a:pt x="1074821" y="239"/>
                </a:lnTo>
                <a:lnTo>
                  <a:pt x="4475140" y="239"/>
                </a:lnTo>
                <a:lnTo>
                  <a:pt x="3488563" y="2130473"/>
                </a:lnTo>
                <a:lnTo>
                  <a:pt x="0" y="2130473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27648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Intensjon med eksamen</a:t>
            </a:r>
            <a:endParaRPr lang="nb-NO" dirty="0"/>
          </a:p>
        </p:txBody>
      </p:sp>
      <p:graphicFrame>
        <p:nvGraphicFramePr>
          <p:cNvPr id="6" name="Plassholder for innhold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1654099"/>
              </p:ext>
            </p:extLst>
          </p:nvPr>
        </p:nvGraphicFramePr>
        <p:xfrm>
          <a:off x="762000" y="1651000"/>
          <a:ext cx="7924800" cy="342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1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</a:t>
            </a:r>
            <a:r>
              <a:rPr lang="nb-NO" dirty="0" smtClean="0"/>
              <a:t>ksamen som en </a:t>
            </a:r>
            <a:r>
              <a:rPr lang="nb-NO" dirty="0" err="1" smtClean="0"/>
              <a:t>portåpner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grpSp>
        <p:nvGrpSpPr>
          <p:cNvPr id="6" name="Gruppe 5"/>
          <p:cNvGrpSpPr/>
          <p:nvPr/>
        </p:nvGrpSpPr>
        <p:grpSpPr>
          <a:xfrm>
            <a:off x="3683943" y="2413471"/>
            <a:ext cx="1776114" cy="888057"/>
            <a:chOff x="3074342" y="846"/>
            <a:chExt cx="1776114" cy="888057"/>
          </a:xfrm>
        </p:grpSpPr>
        <p:sp>
          <p:nvSpPr>
            <p:cNvPr id="7" name="Avrundet rektangel 6"/>
            <p:cNvSpPr/>
            <p:nvPr/>
          </p:nvSpPr>
          <p:spPr>
            <a:xfrm>
              <a:off x="3074342" y="846"/>
              <a:ext cx="1776114" cy="888057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Avrundet rektangel 4"/>
            <p:cNvSpPr/>
            <p:nvPr/>
          </p:nvSpPr>
          <p:spPr>
            <a:xfrm>
              <a:off x="3100352" y="26856"/>
              <a:ext cx="1724094" cy="836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/>
                <a:t>Vise </a:t>
              </a:r>
              <a:r>
                <a:rPr lang="en-US" sz="2200" kern="1200" dirty="0" err="1" smtClean="0"/>
                <a:t>kompetanse</a:t>
              </a:r>
              <a:endParaRPr lang="nb-NO" sz="2200" kern="1200" dirty="0"/>
            </a:p>
          </p:txBody>
        </p:sp>
      </p:grpSp>
      <p:sp>
        <p:nvSpPr>
          <p:cNvPr id="10" name="TekstSylinder 9"/>
          <p:cNvSpPr txBox="1"/>
          <p:nvPr/>
        </p:nvSpPr>
        <p:spPr>
          <a:xfrm>
            <a:off x="1043608" y="1870874"/>
            <a:ext cx="15071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Forutsigbarhet</a:t>
            </a:r>
            <a:endParaRPr lang="nb-NO" dirty="0"/>
          </a:p>
        </p:txBody>
      </p:sp>
      <p:cxnSp>
        <p:nvCxnSpPr>
          <p:cNvPr id="12" name="Rett linje 11"/>
          <p:cNvCxnSpPr>
            <a:stCxn id="10" idx="3"/>
            <a:endCxn id="7" idx="0"/>
          </p:cNvCxnSpPr>
          <p:nvPr/>
        </p:nvCxnSpPr>
        <p:spPr bwMode="auto">
          <a:xfrm>
            <a:off x="2550752" y="2040151"/>
            <a:ext cx="2021248" cy="3733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kstSylinder 12"/>
          <p:cNvSpPr txBox="1"/>
          <p:nvPr/>
        </p:nvSpPr>
        <p:spPr>
          <a:xfrm>
            <a:off x="6303076" y="1870874"/>
            <a:ext cx="11753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Progresjon</a:t>
            </a:r>
            <a:endParaRPr lang="nb-NO" dirty="0"/>
          </a:p>
        </p:txBody>
      </p:sp>
      <p:sp>
        <p:nvSpPr>
          <p:cNvPr id="14" name="TekstSylinder 13"/>
          <p:cNvSpPr txBox="1"/>
          <p:nvPr/>
        </p:nvSpPr>
        <p:spPr>
          <a:xfrm>
            <a:off x="6215745" y="3581107"/>
            <a:ext cx="1262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Vanskegrad</a:t>
            </a:r>
            <a:endParaRPr lang="nb-NO" dirty="0"/>
          </a:p>
        </p:txBody>
      </p:sp>
      <p:sp>
        <p:nvSpPr>
          <p:cNvPr id="15" name="TekstSylinder 14"/>
          <p:cNvSpPr txBox="1"/>
          <p:nvPr/>
        </p:nvSpPr>
        <p:spPr>
          <a:xfrm>
            <a:off x="770296" y="3581107"/>
            <a:ext cx="20537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Karakterbeskrivelser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3683943" y="4322921"/>
            <a:ext cx="175881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Unngå portvakter</a:t>
            </a:r>
            <a:endParaRPr lang="nb-NO" dirty="0"/>
          </a:p>
        </p:txBody>
      </p:sp>
      <p:cxnSp>
        <p:nvCxnSpPr>
          <p:cNvPr id="18" name="Rett linje 17"/>
          <p:cNvCxnSpPr>
            <a:stCxn id="13" idx="1"/>
            <a:endCxn id="7" idx="3"/>
          </p:cNvCxnSpPr>
          <p:nvPr/>
        </p:nvCxnSpPr>
        <p:spPr bwMode="auto">
          <a:xfrm flipH="1">
            <a:off x="5460057" y="2040151"/>
            <a:ext cx="843019" cy="8173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0" name="Rett linje 19"/>
          <p:cNvCxnSpPr>
            <a:stCxn id="14" idx="1"/>
            <a:endCxn id="8" idx="2"/>
          </p:cNvCxnSpPr>
          <p:nvPr/>
        </p:nvCxnSpPr>
        <p:spPr bwMode="auto">
          <a:xfrm flipH="1" flipV="1">
            <a:off x="4572000" y="3275518"/>
            <a:ext cx="1643745" cy="47486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3" name="Rett linje 22"/>
          <p:cNvCxnSpPr>
            <a:stCxn id="15" idx="0"/>
            <a:endCxn id="7" idx="1"/>
          </p:cNvCxnSpPr>
          <p:nvPr/>
        </p:nvCxnSpPr>
        <p:spPr bwMode="auto">
          <a:xfrm flipV="1">
            <a:off x="1797180" y="2857500"/>
            <a:ext cx="1886763" cy="723607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Rett linje 24"/>
          <p:cNvCxnSpPr>
            <a:stCxn id="16" idx="0"/>
            <a:endCxn id="7" idx="2"/>
          </p:cNvCxnSpPr>
          <p:nvPr/>
        </p:nvCxnSpPr>
        <p:spPr bwMode="auto">
          <a:xfrm flipV="1">
            <a:off x="4563351" y="3301528"/>
            <a:ext cx="8649" cy="10213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898568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 smtClean="0"/>
              <a:t>Constructive</a:t>
            </a:r>
            <a:r>
              <a:rPr lang="nb-NO" dirty="0" smtClean="0"/>
              <a:t> </a:t>
            </a:r>
            <a:r>
              <a:rPr lang="nb-NO" dirty="0" err="1" smtClean="0"/>
              <a:t>alignment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grpSp>
        <p:nvGrpSpPr>
          <p:cNvPr id="6" name="Gruppe 5"/>
          <p:cNvGrpSpPr/>
          <p:nvPr/>
        </p:nvGrpSpPr>
        <p:grpSpPr>
          <a:xfrm>
            <a:off x="3683943" y="2413471"/>
            <a:ext cx="1776114" cy="888057"/>
            <a:chOff x="3074342" y="846"/>
            <a:chExt cx="1776114" cy="888057"/>
          </a:xfrm>
        </p:grpSpPr>
        <p:sp>
          <p:nvSpPr>
            <p:cNvPr id="7" name="Avrundet rektangel 6"/>
            <p:cNvSpPr/>
            <p:nvPr/>
          </p:nvSpPr>
          <p:spPr>
            <a:xfrm>
              <a:off x="3074342" y="846"/>
              <a:ext cx="1776114" cy="888057"/>
            </a:xfrm>
            <a:prstGeom prst="roundRect">
              <a:avLst>
                <a:gd name="adj" fmla="val 10000"/>
              </a:avLst>
            </a:prstGeom>
            <a:solidFill>
              <a:schemeClr val="accent6">
                <a:lumMod val="20000"/>
                <a:lumOff val="80000"/>
              </a:schemeClr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Avrundet rektangel 4"/>
            <p:cNvSpPr/>
            <p:nvPr/>
          </p:nvSpPr>
          <p:spPr>
            <a:xfrm>
              <a:off x="3100352" y="26856"/>
              <a:ext cx="1724094" cy="836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smtClean="0"/>
                <a:t>Vise </a:t>
              </a:r>
              <a:r>
                <a:rPr lang="en-US" sz="2200" kern="1200" dirty="0" err="1" smtClean="0"/>
                <a:t>kompetanse</a:t>
              </a:r>
              <a:endParaRPr lang="nb-NO" sz="2200" kern="1200" dirty="0"/>
            </a:p>
          </p:txBody>
        </p:sp>
      </p:grpSp>
      <p:sp>
        <p:nvSpPr>
          <p:cNvPr id="10" name="TekstSylinder 9"/>
          <p:cNvSpPr txBox="1"/>
          <p:nvPr/>
        </p:nvSpPr>
        <p:spPr>
          <a:xfrm>
            <a:off x="1043608" y="1870874"/>
            <a:ext cx="12554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Læringsmål</a:t>
            </a:r>
            <a:endParaRPr lang="nb-NO" dirty="0"/>
          </a:p>
        </p:txBody>
      </p:sp>
      <p:cxnSp>
        <p:nvCxnSpPr>
          <p:cNvPr id="12" name="Rett linje 11"/>
          <p:cNvCxnSpPr>
            <a:stCxn id="10" idx="3"/>
            <a:endCxn id="7" idx="0"/>
          </p:cNvCxnSpPr>
          <p:nvPr/>
        </p:nvCxnSpPr>
        <p:spPr bwMode="auto">
          <a:xfrm>
            <a:off x="2299080" y="2040151"/>
            <a:ext cx="2272920" cy="3733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kstSylinder 12"/>
          <p:cNvSpPr txBox="1"/>
          <p:nvPr/>
        </p:nvSpPr>
        <p:spPr>
          <a:xfrm>
            <a:off x="6303076" y="1870874"/>
            <a:ext cx="93647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Pensum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3683943" y="4322921"/>
            <a:ext cx="1378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Undervisning</a:t>
            </a:r>
            <a:endParaRPr lang="nb-NO" dirty="0"/>
          </a:p>
        </p:txBody>
      </p:sp>
      <p:cxnSp>
        <p:nvCxnSpPr>
          <p:cNvPr id="18" name="Rett linje 17"/>
          <p:cNvCxnSpPr>
            <a:stCxn id="13" idx="1"/>
            <a:endCxn id="7" idx="3"/>
          </p:cNvCxnSpPr>
          <p:nvPr/>
        </p:nvCxnSpPr>
        <p:spPr bwMode="auto">
          <a:xfrm flipH="1">
            <a:off x="5460057" y="2040151"/>
            <a:ext cx="843019" cy="8173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Rett linje 24"/>
          <p:cNvCxnSpPr>
            <a:stCxn id="16" idx="0"/>
            <a:endCxn id="7" idx="2"/>
          </p:cNvCxnSpPr>
          <p:nvPr/>
        </p:nvCxnSpPr>
        <p:spPr bwMode="auto">
          <a:xfrm flipV="1">
            <a:off x="4373395" y="3301528"/>
            <a:ext cx="198605" cy="10213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19" name="Gruppe 18"/>
          <p:cNvGrpSpPr/>
          <p:nvPr/>
        </p:nvGrpSpPr>
        <p:grpSpPr>
          <a:xfrm>
            <a:off x="3683943" y="2413472"/>
            <a:ext cx="1776114" cy="888057"/>
            <a:chOff x="4540379" y="2540096"/>
            <a:chExt cx="1776114" cy="888057"/>
          </a:xfrm>
        </p:grpSpPr>
        <p:sp>
          <p:nvSpPr>
            <p:cNvPr id="21" name="Avrundet rektangel 20"/>
            <p:cNvSpPr/>
            <p:nvPr/>
          </p:nvSpPr>
          <p:spPr>
            <a:xfrm>
              <a:off x="4540379" y="2540096"/>
              <a:ext cx="1776114" cy="888057"/>
            </a:xfrm>
            <a:prstGeom prst="roundRect">
              <a:avLst>
                <a:gd name="adj" fmla="val 10000"/>
              </a:avLst>
            </a:prstGeom>
            <a:solidFill>
              <a:srgbClr val="FFFF99"/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Avrundet rektangel 4"/>
            <p:cNvSpPr/>
            <p:nvPr/>
          </p:nvSpPr>
          <p:spPr>
            <a:xfrm>
              <a:off x="4566389" y="2566106"/>
              <a:ext cx="1724094" cy="836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200" kern="1200" dirty="0" err="1" smtClean="0"/>
                <a:t>Meningsfylt</a:t>
              </a:r>
              <a:r>
                <a:rPr lang="en-US" sz="2200" kern="1200" dirty="0" smtClean="0"/>
                <a:t> </a:t>
              </a:r>
              <a:r>
                <a:rPr lang="en-US" sz="2200" kern="1200" dirty="0" err="1" smtClean="0"/>
                <a:t>samsvar</a:t>
              </a:r>
              <a:endParaRPr lang="nb-NO" sz="2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04669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 fagkompetanse – ikke stresshåndtering, risikovillighet eller selvhevdelse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15FC2C7-E4A1-344E-A6E7-C10DA645C030}" type="datetime1">
              <a:rPr lang="nb-NO" smtClean="0"/>
              <a:pPr>
                <a:defRPr/>
              </a:pPr>
              <a:t>26.04.2018</a:t>
            </a:fld>
            <a:endParaRPr lang="nb-NO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F248601B-DFDF-B044-B450-3B98242EA36D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10" name="TekstSylinder 9"/>
          <p:cNvSpPr txBox="1"/>
          <p:nvPr/>
        </p:nvSpPr>
        <p:spPr>
          <a:xfrm>
            <a:off x="1043608" y="1870874"/>
            <a:ext cx="13447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Stoffmengde</a:t>
            </a:r>
            <a:endParaRPr lang="nb-NO" dirty="0"/>
          </a:p>
        </p:txBody>
      </p:sp>
      <p:cxnSp>
        <p:nvCxnSpPr>
          <p:cNvPr id="12" name="Rett linje 11"/>
          <p:cNvCxnSpPr>
            <a:stCxn id="10" idx="3"/>
          </p:cNvCxnSpPr>
          <p:nvPr/>
        </p:nvCxnSpPr>
        <p:spPr bwMode="auto">
          <a:xfrm>
            <a:off x="2550752" y="2040151"/>
            <a:ext cx="2021248" cy="37332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TekstSylinder 12"/>
          <p:cNvSpPr txBox="1"/>
          <p:nvPr/>
        </p:nvSpPr>
        <p:spPr>
          <a:xfrm>
            <a:off x="6303076" y="1870874"/>
            <a:ext cx="13003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Minuspoeng</a:t>
            </a:r>
            <a:endParaRPr lang="nb-NO" dirty="0"/>
          </a:p>
        </p:txBody>
      </p:sp>
      <p:sp>
        <p:nvSpPr>
          <p:cNvPr id="16" name="TekstSylinder 15"/>
          <p:cNvSpPr txBox="1"/>
          <p:nvPr/>
        </p:nvSpPr>
        <p:spPr>
          <a:xfrm>
            <a:off x="3683943" y="4322921"/>
            <a:ext cx="13468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 smtClean="0"/>
              <a:t>Konkurranse</a:t>
            </a:r>
            <a:endParaRPr lang="nb-NO" dirty="0"/>
          </a:p>
        </p:txBody>
      </p:sp>
      <p:cxnSp>
        <p:nvCxnSpPr>
          <p:cNvPr id="18" name="Rett linje 17"/>
          <p:cNvCxnSpPr>
            <a:stCxn id="13" idx="1"/>
          </p:cNvCxnSpPr>
          <p:nvPr/>
        </p:nvCxnSpPr>
        <p:spPr bwMode="auto">
          <a:xfrm flipH="1">
            <a:off x="5460057" y="2040151"/>
            <a:ext cx="843019" cy="81734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5" name="Rett linje 24"/>
          <p:cNvCxnSpPr>
            <a:stCxn id="16" idx="0"/>
          </p:cNvCxnSpPr>
          <p:nvPr/>
        </p:nvCxnSpPr>
        <p:spPr bwMode="auto">
          <a:xfrm flipV="1">
            <a:off x="4244353" y="3301528"/>
            <a:ext cx="327647" cy="1021393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31" name="Gruppe 30"/>
          <p:cNvGrpSpPr/>
          <p:nvPr/>
        </p:nvGrpSpPr>
        <p:grpSpPr>
          <a:xfrm>
            <a:off x="3683943" y="2413472"/>
            <a:ext cx="1776114" cy="888057"/>
            <a:chOff x="1608305" y="2540096"/>
            <a:chExt cx="1776114" cy="888057"/>
          </a:xfrm>
        </p:grpSpPr>
        <p:sp>
          <p:nvSpPr>
            <p:cNvPr id="32" name="Avrundet rektangel 31"/>
            <p:cNvSpPr/>
            <p:nvPr/>
          </p:nvSpPr>
          <p:spPr>
            <a:xfrm>
              <a:off x="1608305" y="2540096"/>
              <a:ext cx="1776114" cy="888057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90000"/>
              </a:schemeClr>
            </a:solidFill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Avrundet rektangel 4"/>
            <p:cNvSpPr/>
            <p:nvPr/>
          </p:nvSpPr>
          <p:spPr>
            <a:xfrm>
              <a:off x="1634315" y="2566106"/>
              <a:ext cx="1724094" cy="8360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lvl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nb-NO" sz="2200" kern="1200" dirty="0" smtClean="0"/>
                <a:t>Unngå </a:t>
              </a:r>
              <a:r>
                <a:rPr lang="nb-NO" sz="2200" kern="1200" dirty="0" err="1" smtClean="0"/>
                <a:t>taktikeri</a:t>
              </a:r>
              <a:endParaRPr lang="nb-NO" sz="22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371389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formatikk_brevik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2784</TotalTime>
  <Words>641</Words>
  <Application>Microsoft Office PowerPoint</Application>
  <PresentationFormat>Skjermfremvisning (16:10)</PresentationFormat>
  <Paragraphs>196</Paragraphs>
  <Slides>18</Slides>
  <Notes>9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19" baseType="lpstr">
      <vt:lpstr>Informatikk_brevik</vt:lpstr>
      <vt:lpstr>Kompetansesenter for Undervisning i Realfag og Teknologi</vt:lpstr>
      <vt:lpstr>KURT</vt:lpstr>
      <vt:lpstr>PowerPoint-presentasjon</vt:lpstr>
      <vt:lpstr>Kobling forskning - utdanning</vt:lpstr>
      <vt:lpstr>Research-led education</vt:lpstr>
      <vt:lpstr>MN som lærerutdannere</vt:lpstr>
      <vt:lpstr>Studiekvalitetsmidler 2015-2018</vt:lpstr>
      <vt:lpstr>PowerPoint-presentasjon</vt:lpstr>
      <vt:lpstr>KURT</vt:lpstr>
      <vt:lpstr>PowerPoint-presentasjon</vt:lpstr>
      <vt:lpstr>PowerPoint-presentasjon</vt:lpstr>
      <vt:lpstr>PowerPoint-presentasjon</vt:lpstr>
      <vt:lpstr>Digital kompetanse</vt:lpstr>
      <vt:lpstr>Vurderingskompetanse</vt:lpstr>
      <vt:lpstr>Intensjon med eksamen</vt:lpstr>
      <vt:lpstr>Eksamen som en portåpner</vt:lpstr>
      <vt:lpstr>Constructive alignment</vt:lpstr>
      <vt:lpstr>Mål fagkompetanse – ikke stresshåndtering, risikovillighet eller selvhevdelse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2</dc:title>
  <dc:creator>Hanne Baadsgaard Utigard</dc:creator>
  <cp:lastModifiedBy>Marianne Jacobsen</cp:lastModifiedBy>
  <cp:revision>117</cp:revision>
  <cp:lastPrinted>2018-03-19T08:54:05Z</cp:lastPrinted>
  <dcterms:created xsi:type="dcterms:W3CDTF">2014-02-26T14:10:27Z</dcterms:created>
  <dcterms:modified xsi:type="dcterms:W3CDTF">2018-04-26T12:40:08Z</dcterms:modified>
</cp:coreProperties>
</file>