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20"/>
  </p:notesMasterIdLst>
  <p:sldIdLst>
    <p:sldId id="257" r:id="rId3"/>
    <p:sldId id="260" r:id="rId4"/>
    <p:sldId id="268" r:id="rId5"/>
    <p:sldId id="293" r:id="rId6"/>
    <p:sldId id="294" r:id="rId7"/>
    <p:sldId id="295" r:id="rId8"/>
    <p:sldId id="296" r:id="rId9"/>
    <p:sldId id="297" r:id="rId10"/>
    <p:sldId id="298" r:id="rId11"/>
    <p:sldId id="270" r:id="rId12"/>
    <p:sldId id="271" r:id="rId13"/>
    <p:sldId id="273" r:id="rId14"/>
    <p:sldId id="299" r:id="rId15"/>
    <p:sldId id="300" r:id="rId16"/>
    <p:sldId id="265" r:id="rId17"/>
    <p:sldId id="279" r:id="rId18"/>
    <p:sldId id="301" r:id="rId19"/>
  </p:sldIdLst>
  <p:sldSz cx="9144000" cy="6858000" type="screen4x3"/>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40614" autoAdjust="0"/>
  </p:normalViewPr>
  <p:slideViewPr>
    <p:cSldViewPr>
      <p:cViewPr varScale="1">
        <p:scale>
          <a:sx n="46" d="100"/>
          <a:sy n="46" d="100"/>
        </p:scale>
        <p:origin x="3474" y="4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587909-B386-4B98-BEBF-F58272B555E3}" type="datetimeFigureOut">
              <a:rPr lang="nb-NO" smtClean="0"/>
              <a:t>02.04.2025</a:t>
            </a:fld>
            <a:endParaRPr lang="nb-N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795D95-4098-402E-ADA7-5620C6041303}" type="slidenum">
              <a:rPr lang="nb-NO" smtClean="0"/>
              <a:t>‹#›</a:t>
            </a:fld>
            <a:endParaRPr lang="nb-NO"/>
          </a:p>
        </p:txBody>
      </p:sp>
    </p:spTree>
    <p:extLst>
      <p:ext uri="{BB962C8B-B14F-4D97-AF65-F5344CB8AC3E}">
        <p14:creationId xmlns:p14="http://schemas.microsoft.com/office/powerpoint/2010/main" val="60185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nb-NO" dirty="0"/>
              <a:t>Studentenes Si fra-system</a:t>
            </a:r>
            <a:br>
              <a:rPr lang="nb-NO" dirty="0"/>
            </a:br>
            <a:r>
              <a:rPr lang="nb-NO" dirty="0"/>
              <a:t>- etablert høsten 2013</a:t>
            </a:r>
          </a:p>
          <a:p>
            <a:endParaRPr lang="nb-NO" dirty="0"/>
          </a:p>
        </p:txBody>
      </p:sp>
      <p:sp>
        <p:nvSpPr>
          <p:cNvPr id="4" name="Slide Number Placeholder 3"/>
          <p:cNvSpPr>
            <a:spLocks noGrp="1"/>
          </p:cNvSpPr>
          <p:nvPr>
            <p:ph type="sldNum" sz="quarter" idx="10"/>
          </p:nvPr>
        </p:nvSpPr>
        <p:spPr/>
        <p:txBody>
          <a:bodyPr/>
          <a:lstStyle/>
          <a:p>
            <a:pPr>
              <a:defRPr/>
            </a:pPr>
            <a:fld id="{38E7D032-151A-EC4C-ACB3-B8F19569EDD6}" type="slidenum">
              <a:rPr lang="en-US" smtClean="0">
                <a:solidFill>
                  <a:prstClr val="black"/>
                </a:solidFill>
              </a:rPr>
              <a:pPr>
                <a:defRPr/>
              </a:pPr>
              <a:t>1</a:t>
            </a:fld>
            <a:endParaRPr lang="en-US">
              <a:solidFill>
                <a:prstClr val="black"/>
              </a:solidFill>
            </a:endParaRPr>
          </a:p>
        </p:txBody>
      </p:sp>
    </p:spTree>
    <p:extLst>
      <p:ext uri="{BB962C8B-B14F-4D97-AF65-F5344CB8AC3E}">
        <p14:creationId xmlns:p14="http://schemas.microsoft.com/office/powerpoint/2010/main" val="19978658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Studentene melder i</a:t>
            </a:r>
            <a:r>
              <a:rPr lang="nb-NO" baseline="0" dirty="0"/>
              <a:t> hovedsak</a:t>
            </a:r>
            <a:r>
              <a:rPr lang="nb-NO" dirty="0"/>
              <a:t> inn saker</a:t>
            </a:r>
            <a:r>
              <a:rPr lang="nb-NO" baseline="0" dirty="0"/>
              <a:t> i Si fra systemet gjennom nettskjema. </a:t>
            </a:r>
            <a:endParaRPr lang="nn-NO" baseline="0" dirty="0"/>
          </a:p>
          <a:p>
            <a:r>
              <a:rPr lang="nb-NO" baseline="0" dirty="0"/>
              <a:t>Bak nettskjemaet sitter en r</a:t>
            </a:r>
            <a:r>
              <a:rPr lang="nb-NO" dirty="0"/>
              <a:t>oboten sorterer og</a:t>
            </a:r>
            <a:r>
              <a:rPr lang="nb-NO" baseline="0" dirty="0"/>
              <a:t> registrerer saken i e-</a:t>
            </a:r>
            <a:r>
              <a:rPr lang="nb-NO" baseline="0" dirty="0" err="1"/>
              <a:t>phorte</a:t>
            </a:r>
            <a:r>
              <a:rPr lang="nb-NO" baseline="0" dirty="0"/>
              <a:t>. Deretter setter den på tilgangskoder i forhold til saksområdet og informerer om saken til aktuelle </a:t>
            </a:r>
            <a:r>
              <a:rPr lang="nb-NO" baseline="0" dirty="0" err="1"/>
              <a:t>sympa</a:t>
            </a:r>
            <a:r>
              <a:rPr lang="nb-NO" baseline="0" dirty="0"/>
              <a:t>-lister.</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a:t>I nettskjemaet møter studentene disse kategoriene:</a:t>
            </a:r>
          </a:p>
          <a:p>
            <a:endParaRPr lang="nb-NO" baseline="0" dirty="0"/>
          </a:p>
          <a:p>
            <a:endParaRPr lang="en-US" dirty="0"/>
          </a:p>
        </p:txBody>
      </p:sp>
      <p:sp>
        <p:nvSpPr>
          <p:cNvPr id="4" name="Slide Number Placeholder 3"/>
          <p:cNvSpPr>
            <a:spLocks noGrp="1"/>
          </p:cNvSpPr>
          <p:nvPr>
            <p:ph type="sldNum" sz="quarter" idx="10"/>
          </p:nvPr>
        </p:nvSpPr>
        <p:spPr/>
        <p:txBody>
          <a:bodyPr/>
          <a:lstStyle/>
          <a:p>
            <a:fld id="{7F795D95-4098-402E-ADA7-5620C6041303}" type="slidenum">
              <a:rPr lang="nb-NO" smtClean="0"/>
              <a:t>2</a:t>
            </a:fld>
            <a:endParaRPr lang="nb-NO"/>
          </a:p>
        </p:txBody>
      </p:sp>
    </p:spTree>
    <p:extLst>
      <p:ext uri="{BB962C8B-B14F-4D97-AF65-F5344CB8AC3E}">
        <p14:creationId xmlns:p14="http://schemas.microsoft.com/office/powerpoint/2010/main" val="35647919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Varsel fra ansatte (unntak: PHD-kandidater kan velge Si fra eller ansattvarsling ut fra sak).</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Når vi får inn varsler fra ansatte formidles disse videre til HR ved fakultetet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Klage på enkeltvedtak som sensur, formelle feil ved eksamen, regelverk, forskrift, fuskesaker </a:t>
            </a:r>
          </a:p>
          <a:p>
            <a:r>
              <a:rPr lang="nb-NO" dirty="0"/>
              <a:t>Evalueringer av undervisning (form og innhold)</a:t>
            </a:r>
          </a:p>
          <a:p>
            <a:r>
              <a:rPr lang="nb-NO" dirty="0"/>
              <a:t>Drift og vedlikehold av bygninger</a:t>
            </a:r>
          </a:p>
          <a:p>
            <a:endParaRPr lang="nb-NO" dirty="0"/>
          </a:p>
          <a:p>
            <a:r>
              <a:rPr lang="nb-NO" dirty="0"/>
              <a:t>Si-fra versus avviksrapportering: «Har du vært utsatt for skade eller farlig uhell på UiO skal du melde fra til nærmeste leder eller læringsmiljøkontakt som skal ivareta deg, og rapportere hendelsen. Alternativt kan du varsle om hendelsen her».</a:t>
            </a:r>
          </a:p>
          <a:p>
            <a:endParaRPr lang="nb-NO" dirty="0"/>
          </a:p>
          <a:p>
            <a:endParaRPr lang="nb-NO" dirty="0"/>
          </a:p>
          <a:p>
            <a:endParaRPr lang="nb-NO" dirty="0"/>
          </a:p>
        </p:txBody>
      </p:sp>
      <p:sp>
        <p:nvSpPr>
          <p:cNvPr id="4" name="Slide Number Placeholder 3"/>
          <p:cNvSpPr>
            <a:spLocks noGrp="1"/>
          </p:cNvSpPr>
          <p:nvPr>
            <p:ph type="sldNum" sz="quarter" idx="10"/>
          </p:nvPr>
        </p:nvSpPr>
        <p:spPr/>
        <p:txBody>
          <a:bodyPr/>
          <a:lstStyle/>
          <a:p>
            <a:fld id="{7F795D95-4098-402E-ADA7-5620C6041303}" type="slidenum">
              <a:rPr lang="nb-NO" smtClean="0"/>
              <a:t>3</a:t>
            </a:fld>
            <a:endParaRPr lang="nb-NO"/>
          </a:p>
        </p:txBody>
      </p:sp>
    </p:spTree>
    <p:extLst>
      <p:ext uri="{BB962C8B-B14F-4D97-AF65-F5344CB8AC3E}">
        <p14:creationId xmlns:p14="http://schemas.microsoft.com/office/powerpoint/2010/main" val="14933262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Hver enkelt sak vurderes og behandles</a:t>
            </a:r>
            <a:r>
              <a:rPr lang="nb-NO" baseline="0" dirty="0"/>
              <a:t> individuelt</a:t>
            </a:r>
            <a:r>
              <a:rPr lang="nb-NO"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aseline="0" dirty="0"/>
          </a:p>
          <a:p>
            <a:endParaRPr lang="nb-NO" dirty="0"/>
          </a:p>
        </p:txBody>
      </p:sp>
      <p:sp>
        <p:nvSpPr>
          <p:cNvPr id="4" name="Slide Number Placeholder 3"/>
          <p:cNvSpPr>
            <a:spLocks noGrp="1"/>
          </p:cNvSpPr>
          <p:nvPr>
            <p:ph type="sldNum" sz="quarter" idx="10"/>
          </p:nvPr>
        </p:nvSpPr>
        <p:spPr/>
        <p:txBody>
          <a:bodyPr/>
          <a:lstStyle/>
          <a:p>
            <a:fld id="{7F795D95-4098-402E-ADA7-5620C6041303}" type="slidenum">
              <a:rPr lang="nb-NO" smtClean="0"/>
              <a:t>4</a:t>
            </a:fld>
            <a:endParaRPr lang="nb-NO"/>
          </a:p>
        </p:txBody>
      </p:sp>
    </p:spTree>
    <p:extLst>
      <p:ext uri="{BB962C8B-B14F-4D97-AF65-F5344CB8AC3E}">
        <p14:creationId xmlns:p14="http://schemas.microsoft.com/office/powerpoint/2010/main" val="2736029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Hvem som har blitt involvert avhenger av sakens karakter og alvorlighetsgrad.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795D95-4098-402E-ADA7-5620C6041303}"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84766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Hver enkelt sak vurderes og behandles</a:t>
            </a:r>
            <a:r>
              <a:rPr lang="nb-NO" baseline="0" dirty="0"/>
              <a:t> individuelt. </a:t>
            </a:r>
            <a:r>
              <a:rPr lang="nb-NO" dirty="0"/>
              <a:t>Hva som skjer videre i en sak vurderes etter å ha snakket med partene/vitner.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endParaRPr lang="nb-NO" dirty="0"/>
          </a:p>
        </p:txBody>
      </p:sp>
      <p:sp>
        <p:nvSpPr>
          <p:cNvPr id="4" name="Slide Number Placeholder 3"/>
          <p:cNvSpPr>
            <a:spLocks noGrp="1"/>
          </p:cNvSpPr>
          <p:nvPr>
            <p:ph type="sldNum" sz="quarter" idx="10"/>
          </p:nvPr>
        </p:nvSpPr>
        <p:spPr/>
        <p:txBody>
          <a:bodyPr/>
          <a:lstStyle/>
          <a:p>
            <a:fld id="{7F795D95-4098-402E-ADA7-5620C6041303}" type="slidenum">
              <a:rPr lang="nb-NO" smtClean="0"/>
              <a:t>6</a:t>
            </a:fld>
            <a:endParaRPr lang="nb-NO"/>
          </a:p>
        </p:txBody>
      </p:sp>
    </p:spTree>
    <p:extLst>
      <p:ext uri="{BB962C8B-B14F-4D97-AF65-F5344CB8AC3E}">
        <p14:creationId xmlns:p14="http://schemas.microsoft.com/office/powerpoint/2010/main" val="14489035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 </a:t>
            </a:r>
            <a:r>
              <a:rPr lang="en-US" dirty="0" err="1"/>
              <a:t>prøver</a:t>
            </a:r>
            <a:r>
              <a:rPr lang="en-US" dirty="0"/>
              <a:t> å </a:t>
            </a:r>
            <a:r>
              <a:rPr lang="en-US" dirty="0" err="1"/>
              <a:t>danne</a:t>
            </a:r>
            <a:r>
              <a:rPr lang="en-US" dirty="0"/>
              <a:t> </a:t>
            </a:r>
            <a:r>
              <a:rPr lang="en-US" dirty="0" err="1"/>
              <a:t>oss</a:t>
            </a:r>
            <a:r>
              <a:rPr lang="en-US" dirty="0"/>
              <a:t> et </a:t>
            </a:r>
            <a:r>
              <a:rPr lang="en-US" dirty="0" err="1"/>
              <a:t>bilde</a:t>
            </a:r>
            <a:r>
              <a:rPr lang="en-US" dirty="0"/>
              <a:t> av </a:t>
            </a:r>
            <a:r>
              <a:rPr lang="en-US" dirty="0" err="1"/>
              <a:t>problemstillingen</a:t>
            </a:r>
            <a:r>
              <a:rPr lang="en-US" dirty="0"/>
              <a:t> – med </a:t>
            </a:r>
            <a:r>
              <a:rPr lang="en-US" dirty="0" err="1"/>
              <a:t>så</a:t>
            </a:r>
            <a:r>
              <a:rPr lang="en-US" dirty="0"/>
              <a:t> </a:t>
            </a:r>
            <a:r>
              <a:rPr lang="en-US" dirty="0" err="1"/>
              <a:t>mye</a:t>
            </a:r>
            <a:r>
              <a:rPr lang="en-US" dirty="0"/>
              <a:t> informasjon </a:t>
            </a:r>
            <a:r>
              <a:rPr lang="en-US" dirty="0" err="1"/>
              <a:t>som</a:t>
            </a:r>
            <a:r>
              <a:rPr lang="en-US" dirty="0"/>
              <a:t> </a:t>
            </a:r>
            <a:r>
              <a:rPr lang="en-US" dirty="0" err="1"/>
              <a:t>mulig</a:t>
            </a:r>
            <a:r>
              <a:rPr lang="en-US" dirty="0"/>
              <a:t>. </a:t>
            </a:r>
            <a:endParaRPr lang="nb-NO" dirty="0"/>
          </a:p>
        </p:txBody>
      </p:sp>
      <p:sp>
        <p:nvSpPr>
          <p:cNvPr id="4" name="Slide Number Placeholder 3"/>
          <p:cNvSpPr>
            <a:spLocks noGrp="1"/>
          </p:cNvSpPr>
          <p:nvPr>
            <p:ph type="sldNum" sz="quarter" idx="10"/>
          </p:nvPr>
        </p:nvSpPr>
        <p:spPr/>
        <p:txBody>
          <a:bodyPr/>
          <a:lstStyle/>
          <a:p>
            <a:fld id="{7F795D95-4098-402E-ADA7-5620C6041303}" type="slidenum">
              <a:rPr lang="nb-NO" smtClean="0"/>
              <a:t>7</a:t>
            </a:fld>
            <a:endParaRPr lang="nb-NO"/>
          </a:p>
        </p:txBody>
      </p:sp>
    </p:spTree>
    <p:extLst>
      <p:ext uri="{BB962C8B-B14F-4D97-AF65-F5344CB8AC3E}">
        <p14:creationId xmlns:p14="http://schemas.microsoft.com/office/powerpoint/2010/main" val="30064131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a:t>En sak har alltid to sider og det er viktig å få alle parters opplevelse av hendelsen/saken før det fattes beslutninger.  Kontradiksjon – den som er beskylt for noe har rett til å vite hva den er beskylt for og i de fleste saker av hvem.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a:t>Begge parter i en sak får tilbud om støtte/samtaler hos forvei ved behov.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endParaRPr lang="nb-NO" dirty="0"/>
          </a:p>
        </p:txBody>
      </p:sp>
      <p:sp>
        <p:nvSpPr>
          <p:cNvPr id="4" name="Slide Number Placeholder 3"/>
          <p:cNvSpPr>
            <a:spLocks noGrp="1"/>
          </p:cNvSpPr>
          <p:nvPr>
            <p:ph type="sldNum" sz="quarter" idx="10"/>
          </p:nvPr>
        </p:nvSpPr>
        <p:spPr/>
        <p:txBody>
          <a:bodyPr/>
          <a:lstStyle/>
          <a:p>
            <a:fld id="{7F795D95-4098-402E-ADA7-5620C6041303}" type="slidenum">
              <a:rPr lang="nb-NO" smtClean="0"/>
              <a:t>8</a:t>
            </a:fld>
            <a:endParaRPr lang="nb-NO"/>
          </a:p>
        </p:txBody>
      </p:sp>
    </p:spTree>
    <p:extLst>
      <p:ext uri="{BB962C8B-B14F-4D97-AF65-F5344CB8AC3E}">
        <p14:creationId xmlns:p14="http://schemas.microsoft.com/office/powerpoint/2010/main" val="27844189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a:t>Tilgang på juridisk bistand ved UiO sentralt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endParaRPr lang="nb-NO" dirty="0"/>
          </a:p>
        </p:txBody>
      </p:sp>
      <p:sp>
        <p:nvSpPr>
          <p:cNvPr id="4" name="Slide Number Placeholder 3"/>
          <p:cNvSpPr>
            <a:spLocks noGrp="1"/>
          </p:cNvSpPr>
          <p:nvPr>
            <p:ph type="sldNum" sz="quarter" idx="10"/>
          </p:nvPr>
        </p:nvSpPr>
        <p:spPr/>
        <p:txBody>
          <a:bodyPr/>
          <a:lstStyle/>
          <a:p>
            <a:fld id="{7F795D95-4098-402E-ADA7-5620C6041303}" type="slidenum">
              <a:rPr lang="nb-NO" smtClean="0"/>
              <a:t>9</a:t>
            </a:fld>
            <a:endParaRPr lang="nb-NO"/>
          </a:p>
        </p:txBody>
      </p:sp>
    </p:spTree>
    <p:extLst>
      <p:ext uri="{BB962C8B-B14F-4D97-AF65-F5344CB8AC3E}">
        <p14:creationId xmlns:p14="http://schemas.microsoft.com/office/powerpoint/2010/main" val="21364036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Saksgangen blir en offisiell</a:t>
            </a:r>
            <a:r>
              <a:rPr lang="nb-NO" baseline="0" dirty="0"/>
              <a:t> prosess </a:t>
            </a:r>
            <a:endParaRPr lang="nb-NO" dirty="0"/>
          </a:p>
          <a:p>
            <a:endParaRPr lang="nb-NO" dirty="0"/>
          </a:p>
          <a:p>
            <a:r>
              <a:rPr lang="nb-NO" dirty="0"/>
              <a:t>Undersøkelsesplikt av alle saker med mindre de fremstår som klart feilsendt</a:t>
            </a:r>
          </a:p>
          <a:p>
            <a:r>
              <a:rPr lang="nb-NO" dirty="0"/>
              <a:t>Konfidensialitet – kun de som er nødvendig for å undersøke, vurdere, konkludere og igangsette tiltak  skal involveres i si fra saker.</a:t>
            </a:r>
          </a:p>
          <a:p>
            <a:endParaRPr lang="nb-NO" dirty="0"/>
          </a:p>
          <a:p>
            <a:r>
              <a:rPr lang="nb-NO" dirty="0"/>
              <a:t>Studentene kan melde inn saker anonymt gjennom studentombudet</a:t>
            </a:r>
          </a:p>
          <a:p>
            <a:r>
              <a:rPr lang="nb-NO" dirty="0"/>
              <a:t>Begrenser mulighet for undersøkelse, dokumentasjon og sanksjon. </a:t>
            </a:r>
          </a:p>
          <a:p>
            <a:r>
              <a:rPr lang="nb-NO" dirty="0"/>
              <a:t>Umulig i saker hvor varsler sitter med personlig bevisgrunnlag for saken.</a:t>
            </a:r>
          </a:p>
          <a:p>
            <a:r>
              <a:rPr lang="nb-NO" dirty="0"/>
              <a:t>Alle har rett til å vite konkret hva de er anklaget for.</a:t>
            </a:r>
          </a:p>
          <a:p>
            <a:endParaRPr lang="nb-NO" dirty="0"/>
          </a:p>
        </p:txBody>
      </p:sp>
      <p:sp>
        <p:nvSpPr>
          <p:cNvPr id="4" name="Slide Number Placeholder 3"/>
          <p:cNvSpPr>
            <a:spLocks noGrp="1"/>
          </p:cNvSpPr>
          <p:nvPr>
            <p:ph type="sldNum" sz="quarter" idx="10"/>
          </p:nvPr>
        </p:nvSpPr>
        <p:spPr/>
        <p:txBody>
          <a:bodyPr/>
          <a:lstStyle/>
          <a:p>
            <a:fld id="{7F795D95-4098-402E-ADA7-5620C6041303}" type="slidenum">
              <a:rPr lang="nb-NO" smtClean="0"/>
              <a:t>10</a:t>
            </a:fld>
            <a:endParaRPr lang="nb-NO"/>
          </a:p>
        </p:txBody>
      </p:sp>
    </p:spTree>
    <p:extLst>
      <p:ext uri="{BB962C8B-B14F-4D97-AF65-F5344CB8AC3E}">
        <p14:creationId xmlns:p14="http://schemas.microsoft.com/office/powerpoint/2010/main" val="3962363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Taushetsplikt -</a:t>
            </a:r>
            <a:r>
              <a:rPr lang="nb-NO" baseline="0" dirty="0"/>
              <a:t> Hva er det?</a:t>
            </a:r>
          </a:p>
          <a:p>
            <a:r>
              <a:rPr lang="nb-NO" baseline="0" dirty="0"/>
              <a:t>Hvis en opplever at det er fare for liv og helse har vi plikt til å ta saken videre. </a:t>
            </a:r>
          </a:p>
          <a:p>
            <a:r>
              <a:rPr lang="nb-NO" baseline="0" dirty="0"/>
              <a:t>Taushetsplikt gjelder innenfor UiO – en sak kan diskuteres med kollegaer – men husk </a:t>
            </a:r>
            <a:r>
              <a:rPr lang="nb-NO" dirty="0"/>
              <a:t>kun de som er nødvendig for å undersøke, vurdere, konkludere og igangsette tiltak  skal involveres i si fra saker.</a:t>
            </a:r>
          </a:p>
          <a:p>
            <a:r>
              <a:rPr lang="nb-NO" dirty="0"/>
              <a:t>- Altså ikke diskuter saken fordi</a:t>
            </a:r>
            <a:r>
              <a:rPr lang="nb-NO" baseline="0" dirty="0"/>
              <a:t> den en spennende…</a:t>
            </a:r>
            <a:endParaRPr lang="nb-NO" dirty="0"/>
          </a:p>
          <a:p>
            <a:endParaRPr lang="nb-NO" baseline="0" dirty="0"/>
          </a:p>
          <a:p>
            <a:r>
              <a:rPr lang="nb-NO" baseline="0" dirty="0"/>
              <a:t>Husk at det som oftest er to sider av en sak - Saken kan ofte se litt annerledes ut når en har hørt alle parters versjon. </a:t>
            </a:r>
          </a:p>
          <a:p>
            <a:r>
              <a:rPr lang="nb-NO" baseline="0" dirty="0"/>
              <a:t>Dette er grunnen til at vi har kartleggingsmøter med begge parter og gjerne også vitner. </a:t>
            </a:r>
          </a:p>
          <a:p>
            <a:endParaRPr lang="nb-NO" baseline="0" dirty="0"/>
          </a:p>
          <a:p>
            <a:r>
              <a:rPr lang="nb-NO" baseline="0" dirty="0"/>
              <a:t>Si-fra sakene inneholder ofte sensitive opplysninger. Det kan være om saken i seg selv eller om studentene som er involvert i sakens helseopplysninger.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kern="1200" dirty="0">
                <a:solidFill>
                  <a:schemeClr val="tx1"/>
                </a:solidFill>
                <a:effectLst/>
                <a:latin typeface="+mn-lt"/>
                <a:ea typeface="+mn-ea"/>
                <a:cs typeface="+mn-cs"/>
              </a:rPr>
              <a:t> - Sakene skal søkes løst i linjen og på riktig nivå i organisasjonen.</a:t>
            </a:r>
          </a:p>
          <a:p>
            <a:endParaRPr lang="nb-NO" baseline="0" dirty="0"/>
          </a:p>
          <a:p>
            <a:endParaRPr lang="nb-NO" baseline="0" dirty="0"/>
          </a:p>
          <a:p>
            <a:endParaRPr lang="nb-NO" dirty="0"/>
          </a:p>
        </p:txBody>
      </p:sp>
      <p:sp>
        <p:nvSpPr>
          <p:cNvPr id="4" name="Slide Number Placeholder 3"/>
          <p:cNvSpPr>
            <a:spLocks noGrp="1"/>
          </p:cNvSpPr>
          <p:nvPr>
            <p:ph type="sldNum" sz="quarter" idx="10"/>
          </p:nvPr>
        </p:nvSpPr>
        <p:spPr/>
        <p:txBody>
          <a:bodyPr/>
          <a:lstStyle/>
          <a:p>
            <a:fld id="{7F795D95-4098-402E-ADA7-5620C6041303}" type="slidenum">
              <a:rPr lang="nb-NO" smtClean="0"/>
              <a:t>12</a:t>
            </a:fld>
            <a:endParaRPr lang="nb-NO"/>
          </a:p>
        </p:txBody>
      </p:sp>
    </p:spTree>
    <p:extLst>
      <p:ext uri="{BB962C8B-B14F-4D97-AF65-F5344CB8AC3E}">
        <p14:creationId xmlns:p14="http://schemas.microsoft.com/office/powerpoint/2010/main" val="33584456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Dialogen med partene</a:t>
            </a:r>
            <a:r>
              <a:rPr lang="nb-NO" baseline="0" dirty="0"/>
              <a:t> er det viktigste verktøyet sammen med tilbud om støtte/samtaler med Forvei.</a:t>
            </a:r>
          </a:p>
          <a:p>
            <a:r>
              <a:rPr lang="nb-NO" baseline="0" dirty="0"/>
              <a:t>Hjelp til å be om hjelp (hos for eksempel fastlege)</a:t>
            </a:r>
          </a:p>
          <a:p>
            <a:r>
              <a:rPr lang="nb-NO" baseline="0" dirty="0"/>
              <a:t>Tilrettelegging i studiene – kan for eksempel være å plassere parter i en sak på forskjellige grupper. </a:t>
            </a:r>
            <a:endParaRPr lang="nb-NO" dirty="0"/>
          </a:p>
        </p:txBody>
      </p:sp>
      <p:sp>
        <p:nvSpPr>
          <p:cNvPr id="4" name="Slide Number Placeholder 3"/>
          <p:cNvSpPr>
            <a:spLocks noGrp="1"/>
          </p:cNvSpPr>
          <p:nvPr>
            <p:ph type="sldNum" sz="quarter" idx="10"/>
          </p:nvPr>
        </p:nvSpPr>
        <p:spPr/>
        <p:txBody>
          <a:bodyPr/>
          <a:lstStyle/>
          <a:p>
            <a:fld id="{7F795D95-4098-402E-ADA7-5620C6041303}" type="slidenum">
              <a:rPr lang="nb-NO" smtClean="0"/>
              <a:t>13</a:t>
            </a:fld>
            <a:endParaRPr lang="nb-NO"/>
          </a:p>
        </p:txBody>
      </p:sp>
    </p:spTree>
    <p:extLst>
      <p:ext uri="{BB962C8B-B14F-4D97-AF65-F5344CB8AC3E}">
        <p14:creationId xmlns:p14="http://schemas.microsoft.com/office/powerpoint/2010/main" val="3251934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Retningslinjene utrykker forventning om at ansatte og studenter har et bevisst forhold til hvordan egen adferd kan påvirke arbeids- og læringsmiljøet. Dette gjelder også egen adferd på sosiale medier. </a:t>
            </a:r>
          </a:p>
          <a:p>
            <a:endParaRPr lang="nb-NO" altLang="en-US" sz="1200" dirty="0">
              <a:latin typeface="Arial" panose="020B0604020202020204" pitchFamily="34" charset="0"/>
              <a:ea typeface="ヒラギノ角ゴ Pro W3" charset="-128"/>
            </a:endParaRPr>
          </a:p>
          <a:p>
            <a:r>
              <a:rPr lang="nb-NO" altLang="en-US" sz="1200" dirty="0">
                <a:latin typeface="Arial" panose="020B0604020202020204" pitchFamily="34" charset="0"/>
                <a:ea typeface="ヒラギノ角ゴ Pro W3" charset="-128"/>
              </a:rPr>
              <a:t>Retningslinjene utrykker forventninger til alle ansatte, studenter og </a:t>
            </a:r>
            <a:r>
              <a:rPr lang="nb-NO" altLang="en-US" sz="1200" dirty="0" err="1">
                <a:latin typeface="Arial" panose="020B0604020202020204" pitchFamily="34" charset="0"/>
                <a:ea typeface="ヒラギノ角ゴ Pro W3" charset="-128"/>
              </a:rPr>
              <a:t>ph.d</a:t>
            </a:r>
            <a:r>
              <a:rPr lang="nb-NO" altLang="en-US" sz="1200" dirty="0">
                <a:latin typeface="Arial" panose="020B0604020202020204" pitchFamily="34" charset="0"/>
                <a:ea typeface="ヒラギノ角ゴ Pro W3" charset="-128"/>
              </a:rPr>
              <a:t>.-kandidater ved UiO i alle faglige og sosiale situasjoner både på og utenfor UiO, også i studentforeninger. </a:t>
            </a:r>
          </a:p>
          <a:p>
            <a:r>
              <a:rPr lang="nb-NO" altLang="en-US" sz="1200" dirty="0">
                <a:latin typeface="Arial" panose="020B0604020202020204" pitchFamily="34" charset="0"/>
                <a:ea typeface="ヒラギノ角ゴ Pro W3" charset="-128"/>
              </a:rPr>
              <a:t>Ni kjøreregler som tydeliggjør hva vi sammen kan gjøre!</a:t>
            </a:r>
          </a:p>
          <a:p>
            <a:endParaRPr lang="nb-NO" dirty="0"/>
          </a:p>
        </p:txBody>
      </p:sp>
      <p:sp>
        <p:nvSpPr>
          <p:cNvPr id="4" name="Slide Number Placeholder 3"/>
          <p:cNvSpPr>
            <a:spLocks noGrp="1"/>
          </p:cNvSpPr>
          <p:nvPr>
            <p:ph type="sldNum" sz="quarter" idx="10"/>
          </p:nvPr>
        </p:nvSpPr>
        <p:spPr/>
        <p:txBody>
          <a:bodyPr/>
          <a:lstStyle/>
          <a:p>
            <a:fld id="{7F795D95-4098-402E-ADA7-5620C6041303}" type="slidenum">
              <a:rPr lang="nb-NO" smtClean="0"/>
              <a:t>14</a:t>
            </a:fld>
            <a:endParaRPr lang="nb-NO"/>
          </a:p>
        </p:txBody>
      </p:sp>
    </p:spTree>
    <p:extLst>
      <p:ext uri="{BB962C8B-B14F-4D97-AF65-F5344CB8AC3E}">
        <p14:creationId xmlns:p14="http://schemas.microsoft.com/office/powerpoint/2010/main" val="24330538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795D95-4098-402E-ADA7-5620C6041303}"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22812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7F795D95-4098-402E-ADA7-5620C6041303}" type="slidenum">
              <a:rPr lang="nb-NO" smtClean="0"/>
              <a:t>16</a:t>
            </a:fld>
            <a:endParaRPr lang="nb-NO"/>
          </a:p>
        </p:txBody>
      </p:sp>
    </p:spTree>
    <p:extLst>
      <p:ext uri="{BB962C8B-B14F-4D97-AF65-F5344CB8AC3E}">
        <p14:creationId xmlns:p14="http://schemas.microsoft.com/office/powerpoint/2010/main" val="29654351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7F795D95-4098-402E-ADA7-5620C6041303}" type="slidenum">
              <a:rPr lang="nb-NO" smtClean="0"/>
              <a:t>17</a:t>
            </a:fld>
            <a:endParaRPr lang="nb-NO"/>
          </a:p>
        </p:txBody>
      </p:sp>
    </p:spTree>
    <p:extLst>
      <p:ext uri="{BB962C8B-B14F-4D97-AF65-F5344CB8AC3E}">
        <p14:creationId xmlns:p14="http://schemas.microsoft.com/office/powerpoint/2010/main" val="13691010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883155" y="2300554"/>
            <a:ext cx="7543800" cy="1143000"/>
          </a:xfrm>
        </p:spPr>
        <p:txBody>
          <a:bodyPr anchor="b"/>
          <a:lstStyle>
            <a:lvl1pPr>
              <a:defRPr sz="1600"/>
            </a:lvl1pPr>
          </a:lstStyle>
          <a:p>
            <a:r>
              <a:rPr lang="en-US"/>
              <a:t>Click to edit Master title style</a:t>
            </a:r>
          </a:p>
        </p:txBody>
      </p:sp>
      <p:sp>
        <p:nvSpPr>
          <p:cNvPr id="3075" name="Rectangle 3"/>
          <p:cNvSpPr>
            <a:spLocks noGrp="1" noChangeArrowheads="1"/>
          </p:cNvSpPr>
          <p:nvPr>
            <p:ph type="subTitle" sz="quarter" idx="1"/>
          </p:nvPr>
        </p:nvSpPr>
        <p:spPr>
          <a:xfrm>
            <a:off x="883155" y="3429000"/>
            <a:ext cx="7543800" cy="1752600"/>
          </a:xfrm>
        </p:spPr>
        <p:txBody>
          <a:bodyPr/>
          <a:lstStyle>
            <a:lvl1pPr marL="0" indent="0">
              <a:buFontTx/>
              <a:buNone/>
              <a:defRPr/>
            </a:lvl1pPr>
          </a:lstStyle>
          <a:p>
            <a:r>
              <a:rPr lang="en-US"/>
              <a:t>Click to edit Master subtitle style</a:t>
            </a:r>
          </a:p>
        </p:txBody>
      </p:sp>
    </p:spTree>
    <p:extLst>
      <p:ext uri="{BB962C8B-B14F-4D97-AF65-F5344CB8AC3E}">
        <p14:creationId xmlns:p14="http://schemas.microsoft.com/office/powerpoint/2010/main" val="18368546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a:ln/>
        </p:spPr>
        <p:txBody>
          <a:bodyPr/>
          <a:lstStyle>
            <a:lvl1pPr>
              <a:defRPr/>
            </a:lvl1pPr>
          </a:lstStyle>
          <a:p>
            <a:pPr>
              <a:defRPr/>
            </a:pPr>
            <a:fld id="{915FC2C7-E4A1-344E-A6E7-C10DA645C030}" type="datetime1">
              <a:rPr lang="nb-NO">
                <a:solidFill>
                  <a:srgbClr val="808080"/>
                </a:solidFill>
              </a:rPr>
              <a:pPr>
                <a:defRPr/>
              </a:pPr>
              <a:t>02.04.2025</a:t>
            </a:fld>
            <a:endParaRPr lang="nb-NO" dirty="0">
              <a:solidFill>
                <a:srgbClr val="808080"/>
              </a:solidFill>
            </a:endParaRPr>
          </a:p>
        </p:txBody>
      </p:sp>
      <p:sp>
        <p:nvSpPr>
          <p:cNvPr id="5" name="Rectangle 12"/>
          <p:cNvSpPr>
            <a:spLocks noGrp="1" noChangeArrowheads="1"/>
          </p:cNvSpPr>
          <p:nvPr>
            <p:ph type="sldNum" sz="quarter" idx="11"/>
          </p:nvPr>
        </p:nvSpPr>
        <p:spPr>
          <a:ln/>
        </p:spPr>
        <p:txBody>
          <a:bodyPr/>
          <a:lstStyle>
            <a:lvl1pPr>
              <a:defRPr/>
            </a:lvl1pPr>
          </a:lstStyle>
          <a:p>
            <a:pPr>
              <a:defRPr/>
            </a:pPr>
            <a:fld id="{F248601B-DFDF-B044-B450-3B98242EA36D}"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381124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nchor="t"/>
          <a:lstStyle>
            <a:lvl1pPr algn="l">
              <a:defRPr sz="3200" b="1" cap="all"/>
            </a:lvl1pPr>
          </a:lstStyle>
          <a:p>
            <a:r>
              <a:rPr lang="en-US"/>
              <a:t>Click to edit Master title style</a:t>
            </a:r>
            <a:endParaRPr lang="nb-NO"/>
          </a:p>
        </p:txBody>
      </p:sp>
      <p:sp>
        <p:nvSpPr>
          <p:cNvPr id="3" name="Text Placeholder 2"/>
          <p:cNvSpPr>
            <a:spLocks noGrp="1"/>
          </p:cNvSpPr>
          <p:nvPr>
            <p:ph type="body" idx="1"/>
          </p:nvPr>
        </p:nvSpPr>
        <p:spPr>
          <a:xfrm>
            <a:off x="722313" y="2906716"/>
            <a:ext cx="7772400" cy="1500186"/>
          </a:xfrm>
        </p:spPr>
        <p:txBody>
          <a:bodyPr anchor="b"/>
          <a:lstStyle>
            <a:lvl1pPr marL="0" indent="0">
              <a:buNone/>
              <a:defRPr sz="1600"/>
            </a:lvl1pPr>
            <a:lvl2pPr marL="362925" indent="0">
              <a:buNone/>
              <a:defRPr sz="1400"/>
            </a:lvl2pPr>
            <a:lvl3pPr marL="725851" indent="0">
              <a:buNone/>
              <a:defRPr sz="1300"/>
            </a:lvl3pPr>
            <a:lvl4pPr marL="1088776" indent="0">
              <a:buNone/>
              <a:defRPr sz="1100"/>
            </a:lvl4pPr>
            <a:lvl5pPr marL="1451701" indent="0">
              <a:buNone/>
              <a:defRPr sz="1100"/>
            </a:lvl5pPr>
            <a:lvl6pPr marL="1814627" indent="0">
              <a:buNone/>
              <a:defRPr sz="1100"/>
            </a:lvl6pPr>
            <a:lvl7pPr marL="2177552" indent="0">
              <a:buNone/>
              <a:defRPr sz="1100"/>
            </a:lvl7pPr>
            <a:lvl8pPr marL="2540478" indent="0">
              <a:buNone/>
              <a:defRPr sz="1100"/>
            </a:lvl8pPr>
            <a:lvl9pPr marL="2903403" indent="0">
              <a:buNone/>
              <a:defRPr sz="1100"/>
            </a:lvl9pPr>
          </a:lstStyle>
          <a:p>
            <a:pPr lvl="0"/>
            <a:r>
              <a:rPr lang="en-US"/>
              <a:t>Click to edit Master text styles</a:t>
            </a:r>
          </a:p>
        </p:txBody>
      </p:sp>
      <p:sp>
        <p:nvSpPr>
          <p:cNvPr id="4" name="Rectangle 10"/>
          <p:cNvSpPr>
            <a:spLocks noGrp="1" noChangeArrowheads="1"/>
          </p:cNvSpPr>
          <p:nvPr>
            <p:ph type="dt" sz="half" idx="10"/>
          </p:nvPr>
        </p:nvSpPr>
        <p:spPr>
          <a:ln/>
        </p:spPr>
        <p:txBody>
          <a:bodyPr/>
          <a:lstStyle>
            <a:lvl1pPr>
              <a:defRPr/>
            </a:lvl1pPr>
          </a:lstStyle>
          <a:p>
            <a:pPr>
              <a:defRPr/>
            </a:pPr>
            <a:fld id="{55E8111C-C572-3E42-B70B-57C2AA184FD8}" type="datetime1">
              <a:rPr lang="nb-NO">
                <a:solidFill>
                  <a:srgbClr val="808080"/>
                </a:solidFill>
              </a:rPr>
              <a:pPr>
                <a:defRPr/>
              </a:pPr>
              <a:t>02.04.2025</a:t>
            </a:fld>
            <a:endParaRPr lang="nb-NO" dirty="0">
              <a:solidFill>
                <a:srgbClr val="808080"/>
              </a:solidFill>
            </a:endParaRPr>
          </a:p>
        </p:txBody>
      </p:sp>
      <p:sp>
        <p:nvSpPr>
          <p:cNvPr id="5" name="Rectangle 12"/>
          <p:cNvSpPr>
            <a:spLocks noGrp="1" noChangeArrowheads="1"/>
          </p:cNvSpPr>
          <p:nvPr>
            <p:ph type="sldNum" sz="quarter" idx="11"/>
          </p:nvPr>
        </p:nvSpPr>
        <p:spPr>
          <a:ln/>
        </p:spPr>
        <p:txBody>
          <a:bodyPr/>
          <a:lstStyle>
            <a:lvl1pPr>
              <a:defRPr/>
            </a:lvl1pPr>
          </a:lstStyle>
          <a:p>
            <a:pPr>
              <a:defRPr/>
            </a:pPr>
            <a:fld id="{E4DD8EE7-2163-7E4F-B6FD-5628BE966BC7}"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2846844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Rectangle 10"/>
          <p:cNvSpPr>
            <a:spLocks noGrp="1" noChangeArrowheads="1"/>
          </p:cNvSpPr>
          <p:nvPr>
            <p:ph type="dt" sz="half" idx="10"/>
          </p:nvPr>
        </p:nvSpPr>
        <p:spPr>
          <a:ln/>
        </p:spPr>
        <p:txBody>
          <a:bodyPr/>
          <a:lstStyle>
            <a:lvl1pPr>
              <a:defRPr/>
            </a:lvl1pPr>
          </a:lstStyle>
          <a:p>
            <a:pPr>
              <a:defRPr/>
            </a:pPr>
            <a:fld id="{B2AD0DEC-2D04-274C-8A42-A2DC390FB7FB}" type="datetime1">
              <a:rPr lang="nb-NO">
                <a:solidFill>
                  <a:srgbClr val="808080"/>
                </a:solidFill>
              </a:rPr>
              <a:pPr>
                <a:defRPr/>
              </a:pPr>
              <a:t>02.04.2025</a:t>
            </a:fld>
            <a:endParaRPr lang="nb-NO" dirty="0">
              <a:solidFill>
                <a:srgbClr val="808080"/>
              </a:solidFill>
            </a:endParaRPr>
          </a:p>
        </p:txBody>
      </p:sp>
      <p:sp>
        <p:nvSpPr>
          <p:cNvPr id="6" name="Rectangle 12"/>
          <p:cNvSpPr>
            <a:spLocks noGrp="1" noChangeArrowheads="1"/>
          </p:cNvSpPr>
          <p:nvPr>
            <p:ph type="sldNum" sz="quarter" idx="11"/>
          </p:nvPr>
        </p:nvSpPr>
        <p:spPr>
          <a:ln/>
        </p:spPr>
        <p:txBody>
          <a:bodyPr/>
          <a:lstStyle>
            <a:lvl1pPr>
              <a:defRPr/>
            </a:lvl1pPr>
          </a:lstStyle>
          <a:p>
            <a:pPr>
              <a:defRPr/>
            </a:pPr>
            <a:fld id="{1BB3D44F-061F-5243-B80B-36CEBA858018}"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87108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1" y="1535115"/>
            <a:ext cx="4040188" cy="639762"/>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en-US"/>
              <a:t>Click to edit Master text styles</a:t>
            </a:r>
          </a:p>
        </p:txBody>
      </p:sp>
      <p:sp>
        <p:nvSpPr>
          <p:cNvPr id="4" name="Content Placeholder 3"/>
          <p:cNvSpPr>
            <a:spLocks noGrp="1"/>
          </p:cNvSpPr>
          <p:nvPr>
            <p:ph sz="half" idx="2"/>
          </p:nvPr>
        </p:nvSpPr>
        <p:spPr>
          <a:xfrm>
            <a:off x="457201" y="2174876"/>
            <a:ext cx="4040188" cy="3951288"/>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32" y="1535115"/>
            <a:ext cx="4041775" cy="639762"/>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en-US"/>
              <a:t>Click to edit Master text styles</a:t>
            </a:r>
          </a:p>
        </p:txBody>
      </p:sp>
      <p:sp>
        <p:nvSpPr>
          <p:cNvPr id="6" name="Content Placeholder 5"/>
          <p:cNvSpPr>
            <a:spLocks noGrp="1"/>
          </p:cNvSpPr>
          <p:nvPr>
            <p:ph sz="quarter" idx="4"/>
          </p:nvPr>
        </p:nvSpPr>
        <p:spPr>
          <a:xfrm>
            <a:off x="4645032" y="2174876"/>
            <a:ext cx="4041775" cy="3951288"/>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Rectangle 10"/>
          <p:cNvSpPr>
            <a:spLocks noGrp="1" noChangeArrowheads="1"/>
          </p:cNvSpPr>
          <p:nvPr>
            <p:ph type="dt" sz="half" idx="10"/>
          </p:nvPr>
        </p:nvSpPr>
        <p:spPr>
          <a:ln/>
        </p:spPr>
        <p:txBody>
          <a:bodyPr/>
          <a:lstStyle>
            <a:lvl1pPr>
              <a:defRPr/>
            </a:lvl1pPr>
          </a:lstStyle>
          <a:p>
            <a:pPr>
              <a:defRPr/>
            </a:pPr>
            <a:fld id="{753BB29B-A092-4B47-BFC2-191F84126DD2}" type="datetime1">
              <a:rPr lang="nb-NO">
                <a:solidFill>
                  <a:srgbClr val="808080"/>
                </a:solidFill>
              </a:rPr>
              <a:pPr>
                <a:defRPr/>
              </a:pPr>
              <a:t>02.04.2025</a:t>
            </a:fld>
            <a:endParaRPr lang="nb-NO" dirty="0">
              <a:solidFill>
                <a:srgbClr val="808080"/>
              </a:solidFill>
            </a:endParaRPr>
          </a:p>
        </p:txBody>
      </p:sp>
      <p:sp>
        <p:nvSpPr>
          <p:cNvPr id="8" name="Rectangle 12"/>
          <p:cNvSpPr>
            <a:spLocks noGrp="1" noChangeArrowheads="1"/>
          </p:cNvSpPr>
          <p:nvPr>
            <p:ph type="sldNum" sz="quarter" idx="11"/>
          </p:nvPr>
        </p:nvSpPr>
        <p:spPr>
          <a:ln/>
        </p:spPr>
        <p:txBody>
          <a:bodyPr/>
          <a:lstStyle>
            <a:lvl1pPr>
              <a:defRPr/>
            </a:lvl1pPr>
          </a:lstStyle>
          <a:p>
            <a:pPr>
              <a:defRPr/>
            </a:pPr>
            <a:fld id="{FAC4874D-4C61-2046-B779-8F466C0E8B4F}"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11053892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Rectangle 10"/>
          <p:cNvSpPr>
            <a:spLocks noGrp="1" noChangeArrowheads="1"/>
          </p:cNvSpPr>
          <p:nvPr>
            <p:ph type="dt" sz="half" idx="10"/>
          </p:nvPr>
        </p:nvSpPr>
        <p:spPr>
          <a:ln/>
        </p:spPr>
        <p:txBody>
          <a:bodyPr/>
          <a:lstStyle>
            <a:lvl1pPr>
              <a:defRPr/>
            </a:lvl1pPr>
          </a:lstStyle>
          <a:p>
            <a:pPr>
              <a:defRPr/>
            </a:pPr>
            <a:fld id="{8E5E9456-A393-5140-B146-312850904394}" type="datetime1">
              <a:rPr lang="nb-NO">
                <a:solidFill>
                  <a:srgbClr val="808080"/>
                </a:solidFill>
              </a:rPr>
              <a:pPr>
                <a:defRPr/>
              </a:pPr>
              <a:t>02.04.2025</a:t>
            </a:fld>
            <a:endParaRPr lang="nb-NO" dirty="0">
              <a:solidFill>
                <a:srgbClr val="808080"/>
              </a:solidFill>
            </a:endParaRPr>
          </a:p>
        </p:txBody>
      </p:sp>
      <p:sp>
        <p:nvSpPr>
          <p:cNvPr id="4" name="Rectangle 12"/>
          <p:cNvSpPr>
            <a:spLocks noGrp="1" noChangeArrowheads="1"/>
          </p:cNvSpPr>
          <p:nvPr>
            <p:ph type="sldNum" sz="quarter" idx="11"/>
          </p:nvPr>
        </p:nvSpPr>
        <p:spPr>
          <a:ln/>
        </p:spPr>
        <p:txBody>
          <a:bodyPr/>
          <a:lstStyle>
            <a:lvl1pPr>
              <a:defRPr/>
            </a:lvl1pPr>
          </a:lstStyle>
          <a:p>
            <a:pPr>
              <a:defRPr/>
            </a:pPr>
            <a:fld id="{B7AD800C-CCD4-B341-B08D-C134E02028A7}"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2431650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ln/>
        </p:spPr>
        <p:txBody>
          <a:bodyPr/>
          <a:lstStyle>
            <a:lvl1pPr>
              <a:defRPr/>
            </a:lvl1pPr>
          </a:lstStyle>
          <a:p>
            <a:pPr>
              <a:defRPr/>
            </a:pPr>
            <a:fld id="{650DBFBB-9ED5-264E-B60F-1EA4DD9F16AE}" type="datetime1">
              <a:rPr lang="nb-NO">
                <a:solidFill>
                  <a:srgbClr val="808080"/>
                </a:solidFill>
              </a:rPr>
              <a:pPr>
                <a:defRPr/>
              </a:pPr>
              <a:t>02.04.2025</a:t>
            </a:fld>
            <a:endParaRPr lang="nb-NO" dirty="0">
              <a:solidFill>
                <a:srgbClr val="808080"/>
              </a:solidFill>
            </a:endParaRPr>
          </a:p>
        </p:txBody>
      </p:sp>
      <p:sp>
        <p:nvSpPr>
          <p:cNvPr id="3" name="Rectangle 12"/>
          <p:cNvSpPr>
            <a:spLocks noGrp="1" noChangeArrowheads="1"/>
          </p:cNvSpPr>
          <p:nvPr>
            <p:ph type="sldNum" sz="quarter" idx="11"/>
          </p:nvPr>
        </p:nvSpPr>
        <p:spPr>
          <a:ln/>
        </p:spPr>
        <p:txBody>
          <a:bodyPr/>
          <a:lstStyle>
            <a:lvl1pPr>
              <a:defRPr/>
            </a:lvl1pPr>
          </a:lstStyle>
          <a:p>
            <a:pPr>
              <a:defRPr/>
            </a:pPr>
            <a:fld id="{98E388CA-E4C7-6149-A893-E035E1C41CA8}"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3894665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7" y="273052"/>
            <a:ext cx="3008313" cy="1162050"/>
          </a:xfrm>
        </p:spPr>
        <p:txBody>
          <a:bodyPr anchor="b"/>
          <a:lstStyle>
            <a:lvl1pPr algn="l">
              <a:defRPr sz="1600" b="1"/>
            </a:lvl1pPr>
          </a:lstStyle>
          <a:p>
            <a:r>
              <a:rPr lang="en-US"/>
              <a:t>Click to edit Master title style</a:t>
            </a:r>
            <a:endParaRPr lang="nb-NO"/>
          </a:p>
        </p:txBody>
      </p:sp>
      <p:sp>
        <p:nvSpPr>
          <p:cNvPr id="3" name="Content Placeholder 2"/>
          <p:cNvSpPr>
            <a:spLocks noGrp="1"/>
          </p:cNvSpPr>
          <p:nvPr>
            <p:ph idx="1"/>
          </p:nvPr>
        </p:nvSpPr>
        <p:spPr>
          <a:xfrm>
            <a:off x="3575050" y="273052"/>
            <a:ext cx="5111750" cy="5853114"/>
          </a:xfrm>
        </p:spPr>
        <p:txBody>
          <a:bodyPr/>
          <a:lstStyle>
            <a:lvl1pPr>
              <a:defRPr sz="2500"/>
            </a:lvl1pPr>
            <a:lvl2pPr>
              <a:defRPr sz="22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7" y="1435103"/>
            <a:ext cx="3008313" cy="4691063"/>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en-US"/>
              <a:t>Click to edit Master text styles</a:t>
            </a:r>
          </a:p>
        </p:txBody>
      </p:sp>
      <p:sp>
        <p:nvSpPr>
          <p:cNvPr id="5" name="Rectangle 10"/>
          <p:cNvSpPr>
            <a:spLocks noGrp="1" noChangeArrowheads="1"/>
          </p:cNvSpPr>
          <p:nvPr>
            <p:ph type="dt" sz="half" idx="10"/>
          </p:nvPr>
        </p:nvSpPr>
        <p:spPr>
          <a:ln/>
        </p:spPr>
        <p:txBody>
          <a:bodyPr/>
          <a:lstStyle>
            <a:lvl1pPr>
              <a:defRPr/>
            </a:lvl1pPr>
          </a:lstStyle>
          <a:p>
            <a:pPr>
              <a:defRPr/>
            </a:pPr>
            <a:fld id="{50D70F1F-1E49-5743-BC73-503D098F3EE2}" type="datetime1">
              <a:rPr lang="nb-NO">
                <a:solidFill>
                  <a:srgbClr val="808080"/>
                </a:solidFill>
              </a:rPr>
              <a:pPr>
                <a:defRPr/>
              </a:pPr>
              <a:t>02.04.2025</a:t>
            </a:fld>
            <a:endParaRPr lang="nb-NO" dirty="0">
              <a:solidFill>
                <a:srgbClr val="808080"/>
              </a:solidFill>
            </a:endParaRPr>
          </a:p>
        </p:txBody>
      </p:sp>
      <p:sp>
        <p:nvSpPr>
          <p:cNvPr id="6" name="Rectangle 12"/>
          <p:cNvSpPr>
            <a:spLocks noGrp="1" noChangeArrowheads="1"/>
          </p:cNvSpPr>
          <p:nvPr>
            <p:ph type="sldNum" sz="quarter" idx="11"/>
          </p:nvPr>
        </p:nvSpPr>
        <p:spPr>
          <a:ln/>
        </p:spPr>
        <p:txBody>
          <a:bodyPr/>
          <a:lstStyle>
            <a:lvl1pPr>
              <a:defRPr/>
            </a:lvl1pPr>
          </a:lstStyle>
          <a:p>
            <a:pPr>
              <a:defRPr/>
            </a:pPr>
            <a:fld id="{0AE4BE90-BC86-804B-875F-9FCE54FB5A8A}"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2419994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4800604"/>
            <a:ext cx="5486400" cy="566737"/>
          </a:xfrm>
        </p:spPr>
        <p:txBody>
          <a:bodyPr anchor="b"/>
          <a:lstStyle>
            <a:lvl1pPr algn="l">
              <a:defRPr sz="1600" b="1"/>
            </a:lvl1pPr>
          </a:lstStyle>
          <a:p>
            <a:r>
              <a:rPr lang="en-US"/>
              <a:t>Click to edit Master title style</a:t>
            </a:r>
            <a:endParaRPr lang="nb-NO"/>
          </a:p>
        </p:txBody>
      </p:sp>
      <p:sp>
        <p:nvSpPr>
          <p:cNvPr id="3" name="Picture Placeholder 2"/>
          <p:cNvSpPr>
            <a:spLocks noGrp="1"/>
          </p:cNvSpPr>
          <p:nvPr>
            <p:ph type="pic" idx="1"/>
          </p:nvPr>
        </p:nvSpPr>
        <p:spPr>
          <a:xfrm>
            <a:off x="1792289" y="612775"/>
            <a:ext cx="5486400" cy="4114800"/>
          </a:xfrm>
        </p:spPr>
        <p:txBody>
          <a:bodyPr/>
          <a:lstStyle>
            <a:lvl1pPr marL="0" indent="0">
              <a:buNone/>
              <a:defRPr sz="2500"/>
            </a:lvl1pPr>
            <a:lvl2pPr marL="362925" indent="0">
              <a:buNone/>
              <a:defRPr sz="2200"/>
            </a:lvl2pPr>
            <a:lvl3pPr marL="725851" indent="0">
              <a:buNone/>
              <a:defRPr sz="1900"/>
            </a:lvl3pPr>
            <a:lvl4pPr marL="1088776" indent="0">
              <a:buNone/>
              <a:defRPr sz="1600"/>
            </a:lvl4pPr>
            <a:lvl5pPr marL="1451701" indent="0">
              <a:buNone/>
              <a:defRPr sz="1600"/>
            </a:lvl5pPr>
            <a:lvl6pPr marL="1814627" indent="0">
              <a:buNone/>
              <a:defRPr sz="1600"/>
            </a:lvl6pPr>
            <a:lvl7pPr marL="2177552" indent="0">
              <a:buNone/>
              <a:defRPr sz="1600"/>
            </a:lvl7pPr>
            <a:lvl8pPr marL="2540478" indent="0">
              <a:buNone/>
              <a:defRPr sz="1600"/>
            </a:lvl8pPr>
            <a:lvl9pPr marL="2903403" indent="0">
              <a:buNone/>
              <a:defRPr sz="1600"/>
            </a:lvl9pPr>
          </a:lstStyle>
          <a:p>
            <a:pPr lvl="0"/>
            <a:r>
              <a:rPr lang="en-US" noProof="0"/>
              <a:t>Click icon to add picture</a:t>
            </a:r>
            <a:endParaRPr lang="nb-NO" noProof="0"/>
          </a:p>
        </p:txBody>
      </p:sp>
      <p:sp>
        <p:nvSpPr>
          <p:cNvPr id="4" name="Text Placeholder 3"/>
          <p:cNvSpPr>
            <a:spLocks noGrp="1"/>
          </p:cNvSpPr>
          <p:nvPr>
            <p:ph type="body" sz="half" idx="2"/>
          </p:nvPr>
        </p:nvSpPr>
        <p:spPr>
          <a:xfrm>
            <a:off x="1792289" y="5367341"/>
            <a:ext cx="5486400" cy="804863"/>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en-US"/>
              <a:t>Click to edit Master text styles</a:t>
            </a:r>
          </a:p>
        </p:txBody>
      </p:sp>
      <p:sp>
        <p:nvSpPr>
          <p:cNvPr id="5" name="Rectangle 10"/>
          <p:cNvSpPr>
            <a:spLocks noGrp="1" noChangeArrowheads="1"/>
          </p:cNvSpPr>
          <p:nvPr>
            <p:ph type="dt" sz="half" idx="10"/>
          </p:nvPr>
        </p:nvSpPr>
        <p:spPr>
          <a:ln/>
        </p:spPr>
        <p:txBody>
          <a:bodyPr/>
          <a:lstStyle>
            <a:lvl1pPr>
              <a:defRPr/>
            </a:lvl1pPr>
          </a:lstStyle>
          <a:p>
            <a:pPr>
              <a:defRPr/>
            </a:pPr>
            <a:fld id="{9BB90948-6400-F54D-9DEA-86F64347343F}" type="datetime1">
              <a:rPr lang="nb-NO">
                <a:solidFill>
                  <a:srgbClr val="808080"/>
                </a:solidFill>
              </a:rPr>
              <a:pPr>
                <a:defRPr/>
              </a:pPr>
              <a:t>02.04.2025</a:t>
            </a:fld>
            <a:endParaRPr lang="nb-NO" dirty="0">
              <a:solidFill>
                <a:srgbClr val="808080"/>
              </a:solidFill>
            </a:endParaRPr>
          </a:p>
        </p:txBody>
      </p:sp>
      <p:sp>
        <p:nvSpPr>
          <p:cNvPr id="6" name="Rectangle 12"/>
          <p:cNvSpPr>
            <a:spLocks noGrp="1" noChangeArrowheads="1"/>
          </p:cNvSpPr>
          <p:nvPr>
            <p:ph type="sldNum" sz="quarter" idx="11"/>
          </p:nvPr>
        </p:nvSpPr>
        <p:spPr>
          <a:ln/>
        </p:spPr>
        <p:txBody>
          <a:bodyPr/>
          <a:lstStyle>
            <a:lvl1pPr>
              <a:defRPr/>
            </a:lvl1pPr>
          </a:lstStyle>
          <a:p>
            <a:pPr>
              <a:defRPr/>
            </a:pPr>
            <a:fld id="{4BD16A88-A97B-4846-B968-5B258F8D07DE}"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4027719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a:ln/>
        </p:spPr>
        <p:txBody>
          <a:bodyPr/>
          <a:lstStyle>
            <a:lvl1pPr>
              <a:defRPr/>
            </a:lvl1pPr>
          </a:lstStyle>
          <a:p>
            <a:pPr>
              <a:defRPr/>
            </a:pPr>
            <a:fld id="{FCF2EB98-D8E3-A744-B203-413FB4F99252}" type="datetime1">
              <a:rPr lang="nb-NO">
                <a:solidFill>
                  <a:srgbClr val="808080"/>
                </a:solidFill>
              </a:rPr>
              <a:pPr>
                <a:defRPr/>
              </a:pPr>
              <a:t>02.04.2025</a:t>
            </a:fld>
            <a:endParaRPr lang="nb-NO" dirty="0">
              <a:solidFill>
                <a:srgbClr val="808080"/>
              </a:solidFill>
            </a:endParaRPr>
          </a:p>
        </p:txBody>
      </p:sp>
      <p:sp>
        <p:nvSpPr>
          <p:cNvPr id="5" name="Rectangle 12"/>
          <p:cNvSpPr>
            <a:spLocks noGrp="1" noChangeArrowheads="1"/>
          </p:cNvSpPr>
          <p:nvPr>
            <p:ph type="sldNum" sz="quarter" idx="11"/>
          </p:nvPr>
        </p:nvSpPr>
        <p:spPr>
          <a:ln/>
        </p:spPr>
        <p:txBody>
          <a:bodyPr/>
          <a:lstStyle>
            <a:lvl1pPr>
              <a:defRPr/>
            </a:lvl1pPr>
          </a:lstStyle>
          <a:p>
            <a:pPr>
              <a:defRPr/>
            </a:pPr>
            <a:fld id="{04727352-1949-1D4C-B78D-50F582F5C1B5}"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2971687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1" y="838200"/>
            <a:ext cx="1924050" cy="5257800"/>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990601" y="838200"/>
            <a:ext cx="561975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a:ln/>
        </p:spPr>
        <p:txBody>
          <a:bodyPr/>
          <a:lstStyle>
            <a:lvl1pPr>
              <a:defRPr/>
            </a:lvl1pPr>
          </a:lstStyle>
          <a:p>
            <a:pPr>
              <a:defRPr/>
            </a:pPr>
            <a:fld id="{5341D986-38B6-D34B-AC8F-FAB34D6CD12A}" type="datetime1">
              <a:rPr lang="nb-NO">
                <a:solidFill>
                  <a:srgbClr val="808080"/>
                </a:solidFill>
              </a:rPr>
              <a:pPr>
                <a:defRPr/>
              </a:pPr>
              <a:t>02.04.2025</a:t>
            </a:fld>
            <a:endParaRPr lang="nb-NO" dirty="0">
              <a:solidFill>
                <a:srgbClr val="808080"/>
              </a:solidFill>
            </a:endParaRPr>
          </a:p>
        </p:txBody>
      </p:sp>
      <p:sp>
        <p:nvSpPr>
          <p:cNvPr id="5" name="Rectangle 12"/>
          <p:cNvSpPr>
            <a:spLocks noGrp="1" noChangeArrowheads="1"/>
          </p:cNvSpPr>
          <p:nvPr>
            <p:ph type="sldNum" sz="quarter" idx="11"/>
          </p:nvPr>
        </p:nvSpPr>
        <p:spPr>
          <a:ln/>
        </p:spPr>
        <p:txBody>
          <a:bodyPr/>
          <a:lstStyle>
            <a:lvl1pPr>
              <a:defRPr/>
            </a:lvl1pPr>
          </a:lstStyle>
          <a:p>
            <a:pPr>
              <a:defRPr/>
            </a:pPr>
            <a:fld id="{BA466421-6C81-5648-A1DB-FCEC7B823619}"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2580996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sz="quarter"/>
          </p:nvPr>
        </p:nvSpPr>
        <p:spPr>
          <a:xfrm>
            <a:off x="883155" y="2300554"/>
            <a:ext cx="7543800" cy="1143000"/>
          </a:xfrm>
        </p:spPr>
        <p:txBody>
          <a:bodyPr anchor="b"/>
          <a:lstStyle>
            <a:lvl1pPr>
              <a:defRPr sz="1600"/>
            </a:lvl1pPr>
          </a:lstStyle>
          <a:p>
            <a:r>
              <a:rPr lang="en-US"/>
              <a:t>Click to edit Master title style</a:t>
            </a:r>
          </a:p>
        </p:txBody>
      </p:sp>
      <p:sp>
        <p:nvSpPr>
          <p:cNvPr id="3075" name="Rectangle 3"/>
          <p:cNvSpPr>
            <a:spLocks noGrp="1" noChangeArrowheads="1"/>
          </p:cNvSpPr>
          <p:nvPr>
            <p:ph type="subTitle" sz="quarter" idx="1"/>
          </p:nvPr>
        </p:nvSpPr>
        <p:spPr>
          <a:xfrm>
            <a:off x="883155" y="3429000"/>
            <a:ext cx="7543800" cy="1752600"/>
          </a:xfrm>
        </p:spPr>
        <p:txBody>
          <a:bodyPr/>
          <a:lstStyle>
            <a:lvl1pPr marL="0" indent="0">
              <a:buFontTx/>
              <a:buNone/>
              <a:defRPr/>
            </a:lvl1pPr>
          </a:lstStyle>
          <a:p>
            <a:r>
              <a:rPr lang="en-US"/>
              <a:t>Click to edit Master subtitle style</a:t>
            </a:r>
          </a:p>
        </p:txBody>
      </p:sp>
    </p:spTree>
    <p:extLst>
      <p:ext uri="{BB962C8B-B14F-4D97-AF65-F5344CB8AC3E}">
        <p14:creationId xmlns:p14="http://schemas.microsoft.com/office/powerpoint/2010/main" val="6763278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a:ln/>
        </p:spPr>
        <p:txBody>
          <a:bodyPr/>
          <a:lstStyle>
            <a:lvl1pPr>
              <a:defRPr/>
            </a:lvl1pPr>
          </a:lstStyle>
          <a:p>
            <a:pPr>
              <a:defRPr/>
            </a:pPr>
            <a:fld id="{915FC2C7-E4A1-344E-A6E7-C10DA645C030}" type="datetime1">
              <a:rPr lang="nb-NO">
                <a:solidFill>
                  <a:srgbClr val="808080"/>
                </a:solidFill>
              </a:rPr>
              <a:pPr>
                <a:defRPr/>
              </a:pPr>
              <a:t>02.04.2025</a:t>
            </a:fld>
            <a:endParaRPr lang="nb-NO" dirty="0">
              <a:solidFill>
                <a:srgbClr val="808080"/>
              </a:solidFill>
            </a:endParaRPr>
          </a:p>
        </p:txBody>
      </p:sp>
      <p:sp>
        <p:nvSpPr>
          <p:cNvPr id="5" name="Rectangle 12"/>
          <p:cNvSpPr>
            <a:spLocks noGrp="1" noChangeArrowheads="1"/>
          </p:cNvSpPr>
          <p:nvPr>
            <p:ph type="sldNum" sz="quarter" idx="11"/>
          </p:nvPr>
        </p:nvSpPr>
        <p:spPr>
          <a:ln/>
        </p:spPr>
        <p:txBody>
          <a:bodyPr/>
          <a:lstStyle>
            <a:lvl1pPr>
              <a:defRPr/>
            </a:lvl1pPr>
          </a:lstStyle>
          <a:p>
            <a:pPr>
              <a:defRPr/>
            </a:pPr>
            <a:fld id="{F248601B-DFDF-B044-B450-3B98242EA36D}"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37979996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6"/>
          </a:xfrm>
        </p:spPr>
        <p:txBody>
          <a:bodyPr anchor="t"/>
          <a:lstStyle>
            <a:lvl1pPr algn="l">
              <a:defRPr sz="3200" b="1" cap="all"/>
            </a:lvl1pPr>
          </a:lstStyle>
          <a:p>
            <a:r>
              <a:rPr lang="en-US"/>
              <a:t>Click to edit Master title style</a:t>
            </a:r>
            <a:endParaRPr lang="nb-NO"/>
          </a:p>
        </p:txBody>
      </p:sp>
      <p:sp>
        <p:nvSpPr>
          <p:cNvPr id="3" name="Text Placeholder 2"/>
          <p:cNvSpPr>
            <a:spLocks noGrp="1"/>
          </p:cNvSpPr>
          <p:nvPr>
            <p:ph type="body" idx="1"/>
          </p:nvPr>
        </p:nvSpPr>
        <p:spPr>
          <a:xfrm>
            <a:off x="722313" y="2906715"/>
            <a:ext cx="7772400" cy="1500186"/>
          </a:xfrm>
        </p:spPr>
        <p:txBody>
          <a:bodyPr anchor="b"/>
          <a:lstStyle>
            <a:lvl1pPr marL="0" indent="0">
              <a:buNone/>
              <a:defRPr sz="1600"/>
            </a:lvl1pPr>
            <a:lvl2pPr marL="362925" indent="0">
              <a:buNone/>
              <a:defRPr sz="1400"/>
            </a:lvl2pPr>
            <a:lvl3pPr marL="725851" indent="0">
              <a:buNone/>
              <a:defRPr sz="1300"/>
            </a:lvl3pPr>
            <a:lvl4pPr marL="1088776" indent="0">
              <a:buNone/>
              <a:defRPr sz="1100"/>
            </a:lvl4pPr>
            <a:lvl5pPr marL="1451701" indent="0">
              <a:buNone/>
              <a:defRPr sz="1100"/>
            </a:lvl5pPr>
            <a:lvl6pPr marL="1814627" indent="0">
              <a:buNone/>
              <a:defRPr sz="1100"/>
            </a:lvl6pPr>
            <a:lvl7pPr marL="2177552" indent="0">
              <a:buNone/>
              <a:defRPr sz="1100"/>
            </a:lvl7pPr>
            <a:lvl8pPr marL="2540478" indent="0">
              <a:buNone/>
              <a:defRPr sz="1100"/>
            </a:lvl8pPr>
            <a:lvl9pPr marL="2903403" indent="0">
              <a:buNone/>
              <a:defRPr sz="1100"/>
            </a:lvl9pPr>
          </a:lstStyle>
          <a:p>
            <a:pPr lvl="0"/>
            <a:r>
              <a:rPr lang="en-US"/>
              <a:t>Click to edit Master text styles</a:t>
            </a:r>
          </a:p>
        </p:txBody>
      </p:sp>
      <p:sp>
        <p:nvSpPr>
          <p:cNvPr id="4" name="Rectangle 10"/>
          <p:cNvSpPr>
            <a:spLocks noGrp="1" noChangeArrowheads="1"/>
          </p:cNvSpPr>
          <p:nvPr>
            <p:ph type="dt" sz="half" idx="10"/>
          </p:nvPr>
        </p:nvSpPr>
        <p:spPr>
          <a:ln/>
        </p:spPr>
        <p:txBody>
          <a:bodyPr/>
          <a:lstStyle>
            <a:lvl1pPr>
              <a:defRPr/>
            </a:lvl1pPr>
          </a:lstStyle>
          <a:p>
            <a:pPr>
              <a:defRPr/>
            </a:pPr>
            <a:fld id="{55E8111C-C572-3E42-B70B-57C2AA184FD8}" type="datetime1">
              <a:rPr lang="nb-NO">
                <a:solidFill>
                  <a:srgbClr val="808080"/>
                </a:solidFill>
              </a:rPr>
              <a:pPr>
                <a:defRPr/>
              </a:pPr>
              <a:t>02.04.2025</a:t>
            </a:fld>
            <a:endParaRPr lang="nb-NO" dirty="0">
              <a:solidFill>
                <a:srgbClr val="808080"/>
              </a:solidFill>
            </a:endParaRPr>
          </a:p>
        </p:txBody>
      </p:sp>
      <p:sp>
        <p:nvSpPr>
          <p:cNvPr id="5" name="Rectangle 12"/>
          <p:cNvSpPr>
            <a:spLocks noGrp="1" noChangeArrowheads="1"/>
          </p:cNvSpPr>
          <p:nvPr>
            <p:ph type="sldNum" sz="quarter" idx="11"/>
          </p:nvPr>
        </p:nvSpPr>
        <p:spPr>
          <a:ln/>
        </p:spPr>
        <p:txBody>
          <a:bodyPr/>
          <a:lstStyle>
            <a:lvl1pPr>
              <a:defRPr/>
            </a:lvl1pPr>
          </a:lstStyle>
          <a:p>
            <a:pPr>
              <a:defRPr/>
            </a:pPr>
            <a:fld id="{E4DD8EE7-2163-7E4F-B6FD-5628BE966BC7}"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7640568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990600" y="1981200"/>
            <a:ext cx="3771900" cy="41148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4914900" y="1981200"/>
            <a:ext cx="3771900" cy="4114800"/>
          </a:xfrm>
        </p:spPr>
        <p:txBody>
          <a:bodyPr/>
          <a:lstStyle>
            <a:lvl1pPr>
              <a:defRPr sz="22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Rectangle 10"/>
          <p:cNvSpPr>
            <a:spLocks noGrp="1" noChangeArrowheads="1"/>
          </p:cNvSpPr>
          <p:nvPr>
            <p:ph type="dt" sz="half" idx="10"/>
          </p:nvPr>
        </p:nvSpPr>
        <p:spPr>
          <a:ln/>
        </p:spPr>
        <p:txBody>
          <a:bodyPr/>
          <a:lstStyle>
            <a:lvl1pPr>
              <a:defRPr/>
            </a:lvl1pPr>
          </a:lstStyle>
          <a:p>
            <a:pPr>
              <a:defRPr/>
            </a:pPr>
            <a:fld id="{B2AD0DEC-2D04-274C-8A42-A2DC390FB7FB}" type="datetime1">
              <a:rPr lang="nb-NO">
                <a:solidFill>
                  <a:srgbClr val="808080"/>
                </a:solidFill>
              </a:rPr>
              <a:pPr>
                <a:defRPr/>
              </a:pPr>
              <a:t>02.04.2025</a:t>
            </a:fld>
            <a:endParaRPr lang="nb-NO" dirty="0">
              <a:solidFill>
                <a:srgbClr val="808080"/>
              </a:solidFill>
            </a:endParaRPr>
          </a:p>
        </p:txBody>
      </p:sp>
      <p:sp>
        <p:nvSpPr>
          <p:cNvPr id="6" name="Rectangle 12"/>
          <p:cNvSpPr>
            <a:spLocks noGrp="1" noChangeArrowheads="1"/>
          </p:cNvSpPr>
          <p:nvPr>
            <p:ph type="sldNum" sz="quarter" idx="11"/>
          </p:nvPr>
        </p:nvSpPr>
        <p:spPr>
          <a:ln/>
        </p:spPr>
        <p:txBody>
          <a:bodyPr/>
          <a:lstStyle>
            <a:lvl1pPr>
              <a:defRPr/>
            </a:lvl1pPr>
          </a:lstStyle>
          <a:p>
            <a:pPr>
              <a:defRPr/>
            </a:pPr>
            <a:fld id="{1BB3D44F-061F-5243-B80B-36CEBA858018}"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22787861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1" y="1535113"/>
            <a:ext cx="4040188" cy="639762"/>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en-US"/>
              <a:t>Click to edit Master text styles</a:t>
            </a:r>
          </a:p>
        </p:txBody>
      </p:sp>
      <p:sp>
        <p:nvSpPr>
          <p:cNvPr id="4" name="Content Placeholder 3"/>
          <p:cNvSpPr>
            <a:spLocks noGrp="1"/>
          </p:cNvSpPr>
          <p:nvPr>
            <p:ph sz="half" idx="2"/>
          </p:nvPr>
        </p:nvSpPr>
        <p:spPr>
          <a:xfrm>
            <a:off x="457201" y="2174876"/>
            <a:ext cx="4040188" cy="3951288"/>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1900" b="1"/>
            </a:lvl1pPr>
            <a:lvl2pPr marL="362925" indent="0">
              <a:buNone/>
              <a:defRPr sz="1600" b="1"/>
            </a:lvl2pPr>
            <a:lvl3pPr marL="725851" indent="0">
              <a:buNone/>
              <a:defRPr sz="1400" b="1"/>
            </a:lvl3pPr>
            <a:lvl4pPr marL="1088776" indent="0">
              <a:buNone/>
              <a:defRPr sz="1300" b="1"/>
            </a:lvl4pPr>
            <a:lvl5pPr marL="1451701" indent="0">
              <a:buNone/>
              <a:defRPr sz="1300" b="1"/>
            </a:lvl5pPr>
            <a:lvl6pPr marL="1814627" indent="0">
              <a:buNone/>
              <a:defRPr sz="1300" b="1"/>
            </a:lvl6pPr>
            <a:lvl7pPr marL="2177552" indent="0">
              <a:buNone/>
              <a:defRPr sz="1300" b="1"/>
            </a:lvl7pPr>
            <a:lvl8pPr marL="2540478" indent="0">
              <a:buNone/>
              <a:defRPr sz="1300" b="1"/>
            </a:lvl8pPr>
            <a:lvl9pPr marL="2903403" indent="0">
              <a:buNone/>
              <a:defRPr sz="1300" b="1"/>
            </a:lvl9pPr>
          </a:lstStyle>
          <a:p>
            <a:pPr lvl="0"/>
            <a:r>
              <a:rPr lang="en-US"/>
              <a:t>Click to edit Master text styles</a:t>
            </a:r>
          </a:p>
        </p:txBody>
      </p:sp>
      <p:sp>
        <p:nvSpPr>
          <p:cNvPr id="6" name="Content Placeholder 5"/>
          <p:cNvSpPr>
            <a:spLocks noGrp="1"/>
          </p:cNvSpPr>
          <p:nvPr>
            <p:ph sz="quarter" idx="4"/>
          </p:nvPr>
        </p:nvSpPr>
        <p:spPr>
          <a:xfrm>
            <a:off x="4645028" y="2174876"/>
            <a:ext cx="4041775" cy="3951288"/>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Rectangle 10"/>
          <p:cNvSpPr>
            <a:spLocks noGrp="1" noChangeArrowheads="1"/>
          </p:cNvSpPr>
          <p:nvPr>
            <p:ph type="dt" sz="half" idx="10"/>
          </p:nvPr>
        </p:nvSpPr>
        <p:spPr>
          <a:ln/>
        </p:spPr>
        <p:txBody>
          <a:bodyPr/>
          <a:lstStyle>
            <a:lvl1pPr>
              <a:defRPr/>
            </a:lvl1pPr>
          </a:lstStyle>
          <a:p>
            <a:pPr>
              <a:defRPr/>
            </a:pPr>
            <a:fld id="{753BB29B-A092-4B47-BFC2-191F84126DD2}" type="datetime1">
              <a:rPr lang="nb-NO">
                <a:solidFill>
                  <a:srgbClr val="808080"/>
                </a:solidFill>
              </a:rPr>
              <a:pPr>
                <a:defRPr/>
              </a:pPr>
              <a:t>02.04.2025</a:t>
            </a:fld>
            <a:endParaRPr lang="nb-NO" dirty="0">
              <a:solidFill>
                <a:srgbClr val="808080"/>
              </a:solidFill>
            </a:endParaRPr>
          </a:p>
        </p:txBody>
      </p:sp>
      <p:sp>
        <p:nvSpPr>
          <p:cNvPr id="8" name="Rectangle 12"/>
          <p:cNvSpPr>
            <a:spLocks noGrp="1" noChangeArrowheads="1"/>
          </p:cNvSpPr>
          <p:nvPr>
            <p:ph type="sldNum" sz="quarter" idx="11"/>
          </p:nvPr>
        </p:nvSpPr>
        <p:spPr>
          <a:ln/>
        </p:spPr>
        <p:txBody>
          <a:bodyPr/>
          <a:lstStyle>
            <a:lvl1pPr>
              <a:defRPr/>
            </a:lvl1pPr>
          </a:lstStyle>
          <a:p>
            <a:pPr>
              <a:defRPr/>
            </a:pPr>
            <a:fld id="{FAC4874D-4C61-2046-B779-8F466C0E8B4F}"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32343431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Rectangle 10"/>
          <p:cNvSpPr>
            <a:spLocks noGrp="1" noChangeArrowheads="1"/>
          </p:cNvSpPr>
          <p:nvPr>
            <p:ph type="dt" sz="half" idx="10"/>
          </p:nvPr>
        </p:nvSpPr>
        <p:spPr>
          <a:ln/>
        </p:spPr>
        <p:txBody>
          <a:bodyPr/>
          <a:lstStyle>
            <a:lvl1pPr>
              <a:defRPr/>
            </a:lvl1pPr>
          </a:lstStyle>
          <a:p>
            <a:pPr>
              <a:defRPr/>
            </a:pPr>
            <a:fld id="{8E5E9456-A393-5140-B146-312850904394}" type="datetime1">
              <a:rPr lang="nb-NO">
                <a:solidFill>
                  <a:srgbClr val="808080"/>
                </a:solidFill>
              </a:rPr>
              <a:pPr>
                <a:defRPr/>
              </a:pPr>
              <a:t>02.04.2025</a:t>
            </a:fld>
            <a:endParaRPr lang="nb-NO" dirty="0">
              <a:solidFill>
                <a:srgbClr val="808080"/>
              </a:solidFill>
            </a:endParaRPr>
          </a:p>
        </p:txBody>
      </p:sp>
      <p:sp>
        <p:nvSpPr>
          <p:cNvPr id="4" name="Rectangle 12"/>
          <p:cNvSpPr>
            <a:spLocks noGrp="1" noChangeArrowheads="1"/>
          </p:cNvSpPr>
          <p:nvPr>
            <p:ph type="sldNum" sz="quarter" idx="11"/>
          </p:nvPr>
        </p:nvSpPr>
        <p:spPr>
          <a:ln/>
        </p:spPr>
        <p:txBody>
          <a:bodyPr/>
          <a:lstStyle>
            <a:lvl1pPr>
              <a:defRPr/>
            </a:lvl1pPr>
          </a:lstStyle>
          <a:p>
            <a:pPr>
              <a:defRPr/>
            </a:pPr>
            <a:fld id="{B7AD800C-CCD4-B341-B08D-C134E02028A7}"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20205082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
          <p:cNvSpPr>
            <a:spLocks noGrp="1" noChangeArrowheads="1"/>
          </p:cNvSpPr>
          <p:nvPr>
            <p:ph type="dt" sz="half" idx="10"/>
          </p:nvPr>
        </p:nvSpPr>
        <p:spPr>
          <a:ln/>
        </p:spPr>
        <p:txBody>
          <a:bodyPr/>
          <a:lstStyle>
            <a:lvl1pPr>
              <a:defRPr/>
            </a:lvl1pPr>
          </a:lstStyle>
          <a:p>
            <a:pPr>
              <a:defRPr/>
            </a:pPr>
            <a:fld id="{650DBFBB-9ED5-264E-B60F-1EA4DD9F16AE}" type="datetime1">
              <a:rPr lang="nb-NO">
                <a:solidFill>
                  <a:srgbClr val="808080"/>
                </a:solidFill>
              </a:rPr>
              <a:pPr>
                <a:defRPr/>
              </a:pPr>
              <a:t>02.04.2025</a:t>
            </a:fld>
            <a:endParaRPr lang="nb-NO" dirty="0">
              <a:solidFill>
                <a:srgbClr val="808080"/>
              </a:solidFill>
            </a:endParaRPr>
          </a:p>
        </p:txBody>
      </p:sp>
      <p:sp>
        <p:nvSpPr>
          <p:cNvPr id="3" name="Rectangle 12"/>
          <p:cNvSpPr>
            <a:spLocks noGrp="1" noChangeArrowheads="1"/>
          </p:cNvSpPr>
          <p:nvPr>
            <p:ph type="sldNum" sz="quarter" idx="11"/>
          </p:nvPr>
        </p:nvSpPr>
        <p:spPr>
          <a:ln/>
        </p:spPr>
        <p:txBody>
          <a:bodyPr/>
          <a:lstStyle>
            <a:lvl1pPr>
              <a:defRPr/>
            </a:lvl1pPr>
          </a:lstStyle>
          <a:p>
            <a:pPr>
              <a:defRPr/>
            </a:pPr>
            <a:fld id="{98E388CA-E4C7-6149-A893-E035E1C41CA8}"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795887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600" b="1"/>
            </a:lvl1pPr>
          </a:lstStyle>
          <a:p>
            <a:r>
              <a:rPr lang="en-US"/>
              <a:t>Click to edit Master title style</a:t>
            </a:r>
            <a:endParaRPr lang="nb-NO"/>
          </a:p>
        </p:txBody>
      </p:sp>
      <p:sp>
        <p:nvSpPr>
          <p:cNvPr id="3" name="Content Placeholder 2"/>
          <p:cNvSpPr>
            <a:spLocks noGrp="1"/>
          </p:cNvSpPr>
          <p:nvPr>
            <p:ph idx="1"/>
          </p:nvPr>
        </p:nvSpPr>
        <p:spPr>
          <a:xfrm>
            <a:off x="3575050" y="273052"/>
            <a:ext cx="5111750" cy="5853114"/>
          </a:xfrm>
        </p:spPr>
        <p:txBody>
          <a:bodyPr/>
          <a:lstStyle>
            <a:lvl1pPr>
              <a:defRPr sz="2500"/>
            </a:lvl1pPr>
            <a:lvl2pPr>
              <a:defRPr sz="22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3" y="1435101"/>
            <a:ext cx="3008313" cy="4691063"/>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en-US"/>
              <a:t>Click to edit Master text styles</a:t>
            </a:r>
          </a:p>
        </p:txBody>
      </p:sp>
      <p:sp>
        <p:nvSpPr>
          <p:cNvPr id="5" name="Rectangle 10"/>
          <p:cNvSpPr>
            <a:spLocks noGrp="1" noChangeArrowheads="1"/>
          </p:cNvSpPr>
          <p:nvPr>
            <p:ph type="dt" sz="half" idx="10"/>
          </p:nvPr>
        </p:nvSpPr>
        <p:spPr>
          <a:ln/>
        </p:spPr>
        <p:txBody>
          <a:bodyPr/>
          <a:lstStyle>
            <a:lvl1pPr>
              <a:defRPr/>
            </a:lvl1pPr>
          </a:lstStyle>
          <a:p>
            <a:pPr>
              <a:defRPr/>
            </a:pPr>
            <a:fld id="{50D70F1F-1E49-5743-BC73-503D098F3EE2}" type="datetime1">
              <a:rPr lang="nb-NO">
                <a:solidFill>
                  <a:srgbClr val="808080"/>
                </a:solidFill>
              </a:rPr>
              <a:pPr>
                <a:defRPr/>
              </a:pPr>
              <a:t>02.04.2025</a:t>
            </a:fld>
            <a:endParaRPr lang="nb-NO" dirty="0">
              <a:solidFill>
                <a:srgbClr val="808080"/>
              </a:solidFill>
            </a:endParaRPr>
          </a:p>
        </p:txBody>
      </p:sp>
      <p:sp>
        <p:nvSpPr>
          <p:cNvPr id="6" name="Rectangle 12"/>
          <p:cNvSpPr>
            <a:spLocks noGrp="1" noChangeArrowheads="1"/>
          </p:cNvSpPr>
          <p:nvPr>
            <p:ph type="sldNum" sz="quarter" idx="11"/>
          </p:nvPr>
        </p:nvSpPr>
        <p:spPr>
          <a:ln/>
        </p:spPr>
        <p:txBody>
          <a:bodyPr/>
          <a:lstStyle>
            <a:lvl1pPr>
              <a:defRPr/>
            </a:lvl1pPr>
          </a:lstStyle>
          <a:p>
            <a:pPr>
              <a:defRPr/>
            </a:pPr>
            <a:fld id="{0AE4BE90-BC86-804B-875F-9FCE54FB5A8A}"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6898916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4800602"/>
            <a:ext cx="5486400" cy="566737"/>
          </a:xfrm>
        </p:spPr>
        <p:txBody>
          <a:bodyPr anchor="b"/>
          <a:lstStyle>
            <a:lvl1pPr algn="l">
              <a:defRPr sz="1600" b="1"/>
            </a:lvl1pPr>
          </a:lstStyle>
          <a:p>
            <a:r>
              <a:rPr lang="en-US"/>
              <a:t>Click to edit Master title style</a:t>
            </a:r>
            <a:endParaRPr lang="nb-NO"/>
          </a:p>
        </p:txBody>
      </p:sp>
      <p:sp>
        <p:nvSpPr>
          <p:cNvPr id="3" name="Picture Placeholder 2"/>
          <p:cNvSpPr>
            <a:spLocks noGrp="1"/>
          </p:cNvSpPr>
          <p:nvPr>
            <p:ph type="pic" idx="1"/>
          </p:nvPr>
        </p:nvSpPr>
        <p:spPr>
          <a:xfrm>
            <a:off x="1792289" y="612775"/>
            <a:ext cx="5486400" cy="4114800"/>
          </a:xfrm>
        </p:spPr>
        <p:txBody>
          <a:bodyPr/>
          <a:lstStyle>
            <a:lvl1pPr marL="0" indent="0">
              <a:buNone/>
              <a:defRPr sz="2500"/>
            </a:lvl1pPr>
            <a:lvl2pPr marL="362925" indent="0">
              <a:buNone/>
              <a:defRPr sz="2200"/>
            </a:lvl2pPr>
            <a:lvl3pPr marL="725851" indent="0">
              <a:buNone/>
              <a:defRPr sz="1900"/>
            </a:lvl3pPr>
            <a:lvl4pPr marL="1088776" indent="0">
              <a:buNone/>
              <a:defRPr sz="1600"/>
            </a:lvl4pPr>
            <a:lvl5pPr marL="1451701" indent="0">
              <a:buNone/>
              <a:defRPr sz="1600"/>
            </a:lvl5pPr>
            <a:lvl6pPr marL="1814627" indent="0">
              <a:buNone/>
              <a:defRPr sz="1600"/>
            </a:lvl6pPr>
            <a:lvl7pPr marL="2177552" indent="0">
              <a:buNone/>
              <a:defRPr sz="1600"/>
            </a:lvl7pPr>
            <a:lvl8pPr marL="2540478" indent="0">
              <a:buNone/>
              <a:defRPr sz="1600"/>
            </a:lvl8pPr>
            <a:lvl9pPr marL="2903403" indent="0">
              <a:buNone/>
              <a:defRPr sz="1600"/>
            </a:lvl9pPr>
          </a:lstStyle>
          <a:p>
            <a:pPr lvl="0"/>
            <a:r>
              <a:rPr lang="en-US" noProof="0"/>
              <a:t>Click icon to add picture</a:t>
            </a:r>
            <a:endParaRPr lang="nb-NO" noProof="0"/>
          </a:p>
        </p:txBody>
      </p:sp>
      <p:sp>
        <p:nvSpPr>
          <p:cNvPr id="4" name="Text Placeholder 3"/>
          <p:cNvSpPr>
            <a:spLocks noGrp="1"/>
          </p:cNvSpPr>
          <p:nvPr>
            <p:ph type="body" sz="half" idx="2"/>
          </p:nvPr>
        </p:nvSpPr>
        <p:spPr>
          <a:xfrm>
            <a:off x="1792289" y="5367339"/>
            <a:ext cx="5486400" cy="804863"/>
          </a:xfrm>
        </p:spPr>
        <p:txBody>
          <a:bodyPr/>
          <a:lstStyle>
            <a:lvl1pPr marL="0" indent="0">
              <a:buNone/>
              <a:defRPr sz="1100"/>
            </a:lvl1pPr>
            <a:lvl2pPr marL="362925" indent="0">
              <a:buNone/>
              <a:defRPr sz="1000"/>
            </a:lvl2pPr>
            <a:lvl3pPr marL="725851" indent="0">
              <a:buNone/>
              <a:defRPr sz="800"/>
            </a:lvl3pPr>
            <a:lvl4pPr marL="1088776" indent="0">
              <a:buNone/>
              <a:defRPr sz="700"/>
            </a:lvl4pPr>
            <a:lvl5pPr marL="1451701" indent="0">
              <a:buNone/>
              <a:defRPr sz="700"/>
            </a:lvl5pPr>
            <a:lvl6pPr marL="1814627" indent="0">
              <a:buNone/>
              <a:defRPr sz="700"/>
            </a:lvl6pPr>
            <a:lvl7pPr marL="2177552" indent="0">
              <a:buNone/>
              <a:defRPr sz="700"/>
            </a:lvl7pPr>
            <a:lvl8pPr marL="2540478" indent="0">
              <a:buNone/>
              <a:defRPr sz="700"/>
            </a:lvl8pPr>
            <a:lvl9pPr marL="2903403" indent="0">
              <a:buNone/>
              <a:defRPr sz="700"/>
            </a:lvl9pPr>
          </a:lstStyle>
          <a:p>
            <a:pPr lvl="0"/>
            <a:r>
              <a:rPr lang="en-US"/>
              <a:t>Click to edit Master text styles</a:t>
            </a:r>
          </a:p>
        </p:txBody>
      </p:sp>
      <p:sp>
        <p:nvSpPr>
          <p:cNvPr id="5" name="Rectangle 10"/>
          <p:cNvSpPr>
            <a:spLocks noGrp="1" noChangeArrowheads="1"/>
          </p:cNvSpPr>
          <p:nvPr>
            <p:ph type="dt" sz="half" idx="10"/>
          </p:nvPr>
        </p:nvSpPr>
        <p:spPr>
          <a:ln/>
        </p:spPr>
        <p:txBody>
          <a:bodyPr/>
          <a:lstStyle>
            <a:lvl1pPr>
              <a:defRPr/>
            </a:lvl1pPr>
          </a:lstStyle>
          <a:p>
            <a:pPr>
              <a:defRPr/>
            </a:pPr>
            <a:fld id="{9BB90948-6400-F54D-9DEA-86F64347343F}" type="datetime1">
              <a:rPr lang="nb-NO">
                <a:solidFill>
                  <a:srgbClr val="808080"/>
                </a:solidFill>
              </a:rPr>
              <a:pPr>
                <a:defRPr/>
              </a:pPr>
              <a:t>02.04.2025</a:t>
            </a:fld>
            <a:endParaRPr lang="nb-NO" dirty="0">
              <a:solidFill>
                <a:srgbClr val="808080"/>
              </a:solidFill>
            </a:endParaRPr>
          </a:p>
        </p:txBody>
      </p:sp>
      <p:sp>
        <p:nvSpPr>
          <p:cNvPr id="6" name="Rectangle 12"/>
          <p:cNvSpPr>
            <a:spLocks noGrp="1" noChangeArrowheads="1"/>
          </p:cNvSpPr>
          <p:nvPr>
            <p:ph type="sldNum" sz="quarter" idx="11"/>
          </p:nvPr>
        </p:nvSpPr>
        <p:spPr>
          <a:ln/>
        </p:spPr>
        <p:txBody>
          <a:bodyPr/>
          <a:lstStyle>
            <a:lvl1pPr>
              <a:defRPr/>
            </a:lvl1pPr>
          </a:lstStyle>
          <a:p>
            <a:pPr>
              <a:defRPr/>
            </a:pPr>
            <a:fld id="{4BD16A88-A97B-4846-B968-5B258F8D07DE}"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40735322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a:ln/>
        </p:spPr>
        <p:txBody>
          <a:bodyPr/>
          <a:lstStyle>
            <a:lvl1pPr>
              <a:defRPr/>
            </a:lvl1pPr>
          </a:lstStyle>
          <a:p>
            <a:pPr>
              <a:defRPr/>
            </a:pPr>
            <a:fld id="{FCF2EB98-D8E3-A744-B203-413FB4F99252}" type="datetime1">
              <a:rPr lang="nb-NO">
                <a:solidFill>
                  <a:srgbClr val="808080"/>
                </a:solidFill>
              </a:rPr>
              <a:pPr>
                <a:defRPr/>
              </a:pPr>
              <a:t>02.04.2025</a:t>
            </a:fld>
            <a:endParaRPr lang="nb-NO" dirty="0">
              <a:solidFill>
                <a:srgbClr val="808080"/>
              </a:solidFill>
            </a:endParaRPr>
          </a:p>
        </p:txBody>
      </p:sp>
      <p:sp>
        <p:nvSpPr>
          <p:cNvPr id="5" name="Rectangle 12"/>
          <p:cNvSpPr>
            <a:spLocks noGrp="1" noChangeArrowheads="1"/>
          </p:cNvSpPr>
          <p:nvPr>
            <p:ph type="sldNum" sz="quarter" idx="11"/>
          </p:nvPr>
        </p:nvSpPr>
        <p:spPr>
          <a:ln/>
        </p:spPr>
        <p:txBody>
          <a:bodyPr/>
          <a:lstStyle>
            <a:lvl1pPr>
              <a:defRPr/>
            </a:lvl1pPr>
          </a:lstStyle>
          <a:p>
            <a:pPr>
              <a:defRPr/>
            </a:pPr>
            <a:fld id="{04727352-1949-1D4C-B78D-50F582F5C1B5}"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31163522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1" y="838200"/>
            <a:ext cx="1924050" cy="5257800"/>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990601" y="838200"/>
            <a:ext cx="561975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Rectangle 10"/>
          <p:cNvSpPr>
            <a:spLocks noGrp="1" noChangeArrowheads="1"/>
          </p:cNvSpPr>
          <p:nvPr>
            <p:ph type="dt" sz="half" idx="10"/>
          </p:nvPr>
        </p:nvSpPr>
        <p:spPr>
          <a:ln/>
        </p:spPr>
        <p:txBody>
          <a:bodyPr/>
          <a:lstStyle>
            <a:lvl1pPr>
              <a:defRPr/>
            </a:lvl1pPr>
          </a:lstStyle>
          <a:p>
            <a:pPr>
              <a:defRPr/>
            </a:pPr>
            <a:fld id="{5341D986-38B6-D34B-AC8F-FAB34D6CD12A}" type="datetime1">
              <a:rPr lang="nb-NO">
                <a:solidFill>
                  <a:srgbClr val="808080"/>
                </a:solidFill>
              </a:rPr>
              <a:pPr>
                <a:defRPr/>
              </a:pPr>
              <a:t>02.04.2025</a:t>
            </a:fld>
            <a:endParaRPr lang="nb-NO" dirty="0">
              <a:solidFill>
                <a:srgbClr val="808080"/>
              </a:solidFill>
            </a:endParaRPr>
          </a:p>
        </p:txBody>
      </p:sp>
      <p:sp>
        <p:nvSpPr>
          <p:cNvPr id="5" name="Rectangle 12"/>
          <p:cNvSpPr>
            <a:spLocks noGrp="1" noChangeArrowheads="1"/>
          </p:cNvSpPr>
          <p:nvPr>
            <p:ph type="sldNum" sz="quarter" idx="11"/>
          </p:nvPr>
        </p:nvSpPr>
        <p:spPr>
          <a:ln/>
        </p:spPr>
        <p:txBody>
          <a:bodyPr/>
          <a:lstStyle>
            <a:lvl1pPr>
              <a:defRPr/>
            </a:lvl1pPr>
          </a:lstStyle>
          <a:p>
            <a:pPr>
              <a:defRPr/>
            </a:pPr>
            <a:fld id="{BA466421-6C81-5648-A1DB-FCEC7B823619}" type="slidenum">
              <a:rPr lang="en-US">
                <a:solidFill>
                  <a:srgbClr val="808080"/>
                </a:solidFill>
              </a:rPr>
              <a:pPr>
                <a:defRPr/>
              </a:pPr>
              <a:t>‹#›</a:t>
            </a:fld>
            <a:endParaRPr lang="en-US" dirty="0">
              <a:solidFill>
                <a:srgbClr val="808080"/>
              </a:solidFill>
            </a:endParaRPr>
          </a:p>
        </p:txBody>
      </p:sp>
    </p:spTree>
    <p:extLst>
      <p:ext uri="{BB962C8B-B14F-4D97-AF65-F5344CB8AC3E}">
        <p14:creationId xmlns:p14="http://schemas.microsoft.com/office/powerpoint/2010/main" val="3487945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762005" y="849630"/>
            <a:ext cx="7921625" cy="1144906"/>
          </a:xfrm>
          <a:prstGeom prst="rect">
            <a:avLst/>
          </a:prstGeom>
          <a:noFill/>
          <a:ln w="9525">
            <a:noFill/>
            <a:miter lim="800000"/>
            <a:headEnd/>
            <a:tailEnd/>
          </a:ln>
        </p:spPr>
        <p:txBody>
          <a:bodyPr vert="horz" wrap="square" lIns="72585" tIns="36293" rIns="72585" bIns="36293" numCol="1" anchor="ctr" anchorCtr="0" compatLnSpc="1">
            <a:prstTxWarp prst="textNoShape">
              <a:avLst/>
            </a:prstTxWarp>
          </a:bodyPr>
          <a:lstStyle/>
          <a:p>
            <a:pPr lvl="0"/>
            <a:r>
              <a:rPr lang="en-US"/>
              <a:t>Click to edit Master title style</a:t>
            </a:r>
          </a:p>
        </p:txBody>
      </p:sp>
      <p:sp>
        <p:nvSpPr>
          <p:cNvPr id="1027" name="Rectangle 8"/>
          <p:cNvSpPr>
            <a:spLocks noGrp="1" noChangeArrowheads="1"/>
          </p:cNvSpPr>
          <p:nvPr>
            <p:ph type="body" idx="1"/>
          </p:nvPr>
        </p:nvSpPr>
        <p:spPr bwMode="auto">
          <a:xfrm>
            <a:off x="762000" y="1981200"/>
            <a:ext cx="7924800" cy="41148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4" name="Rectangle 10"/>
          <p:cNvSpPr>
            <a:spLocks noGrp="1" noChangeArrowheads="1"/>
          </p:cNvSpPr>
          <p:nvPr>
            <p:ph type="dt" sz="half" idx="2"/>
          </p:nvPr>
        </p:nvSpPr>
        <p:spPr bwMode="auto">
          <a:xfrm>
            <a:off x="762000" y="6400800"/>
            <a:ext cx="1905000" cy="4572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eaLnBrk="0" hangingPunct="0">
              <a:defRPr sz="700">
                <a:solidFill>
                  <a:schemeClr val="bg2"/>
                </a:solidFill>
              </a:defRPr>
            </a:lvl1pPr>
          </a:lstStyle>
          <a:p>
            <a:pPr fontAlgn="base">
              <a:spcBef>
                <a:spcPct val="0"/>
              </a:spcBef>
              <a:spcAft>
                <a:spcPct val="0"/>
              </a:spcAft>
              <a:defRPr/>
            </a:pPr>
            <a:fld id="{02D5BF00-D5D8-BF41-8403-281C22D7D281}" type="datetime1">
              <a:rPr lang="nb-NO">
                <a:solidFill>
                  <a:srgbClr val="808080"/>
                </a:solidFill>
              </a:rPr>
              <a:pPr fontAlgn="base">
                <a:spcBef>
                  <a:spcPct val="0"/>
                </a:spcBef>
                <a:spcAft>
                  <a:spcPct val="0"/>
                </a:spcAft>
                <a:defRPr/>
              </a:pPr>
              <a:t>02.04.2025</a:t>
            </a:fld>
            <a:endParaRPr lang="nb-NO" dirty="0">
              <a:solidFill>
                <a:srgbClr val="808080"/>
              </a:solidFill>
            </a:endParaRPr>
          </a:p>
        </p:txBody>
      </p:sp>
      <p:sp>
        <p:nvSpPr>
          <p:cNvPr id="1036" name="Rectangle 12"/>
          <p:cNvSpPr>
            <a:spLocks noGrp="1" noChangeArrowheads="1"/>
          </p:cNvSpPr>
          <p:nvPr>
            <p:ph type="sldNum" sz="quarter" idx="4"/>
          </p:nvPr>
        </p:nvSpPr>
        <p:spPr bwMode="auto">
          <a:xfrm>
            <a:off x="8018463" y="6400800"/>
            <a:ext cx="685800" cy="4572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algn="r" eaLnBrk="0" hangingPunct="0">
              <a:defRPr sz="700">
                <a:solidFill>
                  <a:schemeClr val="bg2"/>
                </a:solidFill>
              </a:defRPr>
            </a:lvl1pPr>
          </a:lstStyle>
          <a:p>
            <a:pPr fontAlgn="base">
              <a:spcBef>
                <a:spcPct val="0"/>
              </a:spcBef>
              <a:spcAft>
                <a:spcPct val="0"/>
              </a:spcAft>
              <a:defRPr/>
            </a:pPr>
            <a:fld id="{278C662D-9485-8E45-AADC-A1089849A395}" type="slidenum">
              <a:rPr lang="en-US">
                <a:solidFill>
                  <a:srgbClr val="808080"/>
                </a:solidFill>
              </a:rPr>
              <a:pPr fontAlgn="base">
                <a:spcBef>
                  <a:spcPct val="0"/>
                </a:spcBef>
                <a:spcAft>
                  <a:spcPct val="0"/>
                </a:spcAft>
                <a:defRPr/>
              </a:pPr>
              <a:t>‹#›</a:t>
            </a:fld>
            <a:endParaRPr lang="en-US" dirty="0">
              <a:solidFill>
                <a:srgbClr val="808080"/>
              </a:solidFill>
            </a:endParaRPr>
          </a:p>
        </p:txBody>
      </p:sp>
      <p:pic>
        <p:nvPicPr>
          <p:cNvPr id="1030" name="Picture 6" descr="UiO_MatNat_A.png"/>
          <p:cNvPicPr>
            <a:picLocks noChangeAspect="1"/>
          </p:cNvPicPr>
          <p:nvPr/>
        </p:nvPicPr>
        <p:blipFill>
          <a:blip r:embed="rId13"/>
          <a:srcRect/>
          <a:stretch>
            <a:fillRect/>
          </a:stretch>
        </p:blipFill>
        <p:spPr bwMode="auto">
          <a:xfrm>
            <a:off x="304805" y="228600"/>
            <a:ext cx="4835525" cy="236220"/>
          </a:xfrm>
          <a:prstGeom prst="rect">
            <a:avLst/>
          </a:prstGeom>
          <a:noFill/>
          <a:ln w="9525">
            <a:noFill/>
            <a:miter lim="800000"/>
            <a:headEnd/>
            <a:tailEnd/>
          </a:ln>
        </p:spPr>
      </p:pic>
    </p:spTree>
    <p:extLst>
      <p:ext uri="{BB962C8B-B14F-4D97-AF65-F5344CB8AC3E}">
        <p14:creationId xmlns:p14="http://schemas.microsoft.com/office/powerpoint/2010/main" val="15268367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l" rtl="0" eaLnBrk="1" fontAlgn="base" hangingPunct="1">
        <a:spcBef>
          <a:spcPct val="0"/>
        </a:spcBef>
        <a:spcAft>
          <a:spcPct val="0"/>
        </a:spcAft>
        <a:defRPr sz="2500" b="1">
          <a:solidFill>
            <a:schemeClr val="tx2"/>
          </a:solidFill>
          <a:latin typeface="+mj-lt"/>
          <a:ea typeface="+mj-ea"/>
          <a:cs typeface="+mj-cs"/>
        </a:defRPr>
      </a:lvl1pPr>
      <a:lvl2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5pPr>
      <a:lvl6pPr marL="362925"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6pPr>
      <a:lvl7pPr marL="72585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7pPr>
      <a:lvl8pPr marL="1088776"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8pPr>
      <a:lvl9pPr marL="145170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9pPr>
    </p:titleStyle>
    <p:bodyStyle>
      <a:lvl1pPr marL="271463" indent="-271463" algn="l" rtl="0" eaLnBrk="1" fontAlgn="base" hangingPunct="1">
        <a:spcBef>
          <a:spcPct val="20000"/>
        </a:spcBef>
        <a:spcAft>
          <a:spcPct val="0"/>
        </a:spcAft>
        <a:buChar char="•"/>
        <a:defRPr sz="2200">
          <a:solidFill>
            <a:schemeClr val="tx1"/>
          </a:solidFill>
          <a:latin typeface="+mn-lt"/>
          <a:ea typeface="+mn-ea"/>
          <a:cs typeface="+mn-cs"/>
        </a:defRPr>
      </a:lvl1pPr>
      <a:lvl2pPr marL="588963" indent="-225425" algn="l" rtl="0" eaLnBrk="1" fontAlgn="base" hangingPunct="1">
        <a:spcBef>
          <a:spcPct val="20000"/>
        </a:spcBef>
        <a:spcAft>
          <a:spcPct val="0"/>
        </a:spcAft>
        <a:buChar char="–"/>
        <a:defRPr sz="1900">
          <a:solidFill>
            <a:schemeClr val="tx1"/>
          </a:solidFill>
          <a:latin typeface="+mn-lt"/>
          <a:ea typeface="+mn-ea"/>
          <a:cs typeface="+mn-cs"/>
        </a:defRPr>
      </a:lvl2pPr>
      <a:lvl3pPr marL="906463" indent="-180975" algn="l" rtl="0" eaLnBrk="1" fontAlgn="base" hangingPunct="1">
        <a:spcBef>
          <a:spcPct val="20000"/>
        </a:spcBef>
        <a:spcAft>
          <a:spcPct val="0"/>
        </a:spcAft>
        <a:buChar char="•"/>
        <a:defRPr sz="1600">
          <a:solidFill>
            <a:schemeClr val="tx1"/>
          </a:solidFill>
          <a:latin typeface="+mn-lt"/>
          <a:ea typeface="+mn-ea"/>
          <a:cs typeface="+mn-cs"/>
        </a:defRPr>
      </a:lvl3pPr>
      <a:lvl4pPr marL="1270000" indent="-180975" algn="l" rtl="0" eaLnBrk="1" fontAlgn="base" hangingPunct="1">
        <a:spcBef>
          <a:spcPct val="20000"/>
        </a:spcBef>
        <a:spcAft>
          <a:spcPct val="0"/>
        </a:spcAft>
        <a:buChar char="–"/>
        <a:defRPr>
          <a:solidFill>
            <a:schemeClr val="tx1"/>
          </a:solidFill>
          <a:latin typeface="+mn-lt"/>
          <a:ea typeface="+mn-ea"/>
          <a:cs typeface="+mn-cs"/>
        </a:defRPr>
      </a:lvl4pPr>
      <a:lvl5pPr marL="1631950" indent="-180975" algn="l" rtl="0" eaLnBrk="1" fontAlgn="base" hangingPunct="1">
        <a:spcBef>
          <a:spcPct val="20000"/>
        </a:spcBef>
        <a:spcAft>
          <a:spcPct val="0"/>
        </a:spcAft>
        <a:buChar char="»"/>
        <a:defRPr sz="1300">
          <a:solidFill>
            <a:schemeClr val="tx1"/>
          </a:solidFill>
          <a:latin typeface="+mn-lt"/>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p:bodyStyle>
    <p:otherStyle>
      <a:defPPr>
        <a:defRPr lang="nb-NO"/>
      </a:defPPr>
      <a:lvl1pPr marL="0" algn="l" defTabSz="362925" rtl="0" eaLnBrk="1" latinLnBrk="0" hangingPunct="1">
        <a:defRPr sz="1400" kern="1200">
          <a:solidFill>
            <a:schemeClr val="tx1"/>
          </a:solidFill>
          <a:latin typeface="+mn-lt"/>
          <a:ea typeface="+mn-ea"/>
          <a:cs typeface="+mn-cs"/>
        </a:defRPr>
      </a:lvl1pPr>
      <a:lvl2pPr marL="362925" algn="l" defTabSz="362925" rtl="0" eaLnBrk="1" latinLnBrk="0" hangingPunct="1">
        <a:defRPr sz="1400" kern="1200">
          <a:solidFill>
            <a:schemeClr val="tx1"/>
          </a:solidFill>
          <a:latin typeface="+mn-lt"/>
          <a:ea typeface="+mn-ea"/>
          <a:cs typeface="+mn-cs"/>
        </a:defRPr>
      </a:lvl2pPr>
      <a:lvl3pPr marL="725851" algn="l" defTabSz="362925" rtl="0" eaLnBrk="1" latinLnBrk="0" hangingPunct="1">
        <a:defRPr sz="1400" kern="1200">
          <a:solidFill>
            <a:schemeClr val="tx1"/>
          </a:solidFill>
          <a:latin typeface="+mn-lt"/>
          <a:ea typeface="+mn-ea"/>
          <a:cs typeface="+mn-cs"/>
        </a:defRPr>
      </a:lvl3pPr>
      <a:lvl4pPr marL="1088776" algn="l" defTabSz="362925" rtl="0" eaLnBrk="1" latinLnBrk="0" hangingPunct="1">
        <a:defRPr sz="1400" kern="1200">
          <a:solidFill>
            <a:schemeClr val="tx1"/>
          </a:solidFill>
          <a:latin typeface="+mn-lt"/>
          <a:ea typeface="+mn-ea"/>
          <a:cs typeface="+mn-cs"/>
        </a:defRPr>
      </a:lvl4pPr>
      <a:lvl5pPr marL="1451701" algn="l" defTabSz="362925" rtl="0" eaLnBrk="1" latinLnBrk="0" hangingPunct="1">
        <a:defRPr sz="1400" kern="1200">
          <a:solidFill>
            <a:schemeClr val="tx1"/>
          </a:solidFill>
          <a:latin typeface="+mn-lt"/>
          <a:ea typeface="+mn-ea"/>
          <a:cs typeface="+mn-cs"/>
        </a:defRPr>
      </a:lvl5pPr>
      <a:lvl6pPr marL="1814627" algn="l" defTabSz="362925" rtl="0" eaLnBrk="1" latinLnBrk="0" hangingPunct="1">
        <a:defRPr sz="1400" kern="1200">
          <a:solidFill>
            <a:schemeClr val="tx1"/>
          </a:solidFill>
          <a:latin typeface="+mn-lt"/>
          <a:ea typeface="+mn-ea"/>
          <a:cs typeface="+mn-cs"/>
        </a:defRPr>
      </a:lvl6pPr>
      <a:lvl7pPr marL="2177552" algn="l" defTabSz="362925" rtl="0" eaLnBrk="1" latinLnBrk="0" hangingPunct="1">
        <a:defRPr sz="1400" kern="1200">
          <a:solidFill>
            <a:schemeClr val="tx1"/>
          </a:solidFill>
          <a:latin typeface="+mn-lt"/>
          <a:ea typeface="+mn-ea"/>
          <a:cs typeface="+mn-cs"/>
        </a:defRPr>
      </a:lvl7pPr>
      <a:lvl8pPr marL="2540478" algn="l" defTabSz="362925" rtl="0" eaLnBrk="1" latinLnBrk="0" hangingPunct="1">
        <a:defRPr sz="1400" kern="1200">
          <a:solidFill>
            <a:schemeClr val="tx1"/>
          </a:solidFill>
          <a:latin typeface="+mn-lt"/>
          <a:ea typeface="+mn-ea"/>
          <a:cs typeface="+mn-cs"/>
        </a:defRPr>
      </a:lvl8pPr>
      <a:lvl9pPr marL="2903403" algn="l" defTabSz="362925"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762001" y="849630"/>
            <a:ext cx="7921625" cy="1144906"/>
          </a:xfrm>
          <a:prstGeom prst="rect">
            <a:avLst/>
          </a:prstGeom>
          <a:noFill/>
          <a:ln w="9525">
            <a:noFill/>
            <a:miter lim="800000"/>
            <a:headEnd/>
            <a:tailEnd/>
          </a:ln>
        </p:spPr>
        <p:txBody>
          <a:bodyPr vert="horz" wrap="square" lIns="72585" tIns="36293" rIns="72585" bIns="36293" numCol="1" anchor="ctr" anchorCtr="0" compatLnSpc="1">
            <a:prstTxWarp prst="textNoShape">
              <a:avLst/>
            </a:prstTxWarp>
          </a:bodyPr>
          <a:lstStyle/>
          <a:p>
            <a:pPr lvl="0"/>
            <a:r>
              <a:rPr lang="en-US"/>
              <a:t>Click to edit Master title style</a:t>
            </a:r>
          </a:p>
        </p:txBody>
      </p:sp>
      <p:sp>
        <p:nvSpPr>
          <p:cNvPr id="1027" name="Rectangle 8"/>
          <p:cNvSpPr>
            <a:spLocks noGrp="1" noChangeArrowheads="1"/>
          </p:cNvSpPr>
          <p:nvPr>
            <p:ph type="body" idx="1"/>
          </p:nvPr>
        </p:nvSpPr>
        <p:spPr bwMode="auto">
          <a:xfrm>
            <a:off x="762000" y="1981200"/>
            <a:ext cx="7924800" cy="41148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4" name="Rectangle 10"/>
          <p:cNvSpPr>
            <a:spLocks noGrp="1" noChangeArrowheads="1"/>
          </p:cNvSpPr>
          <p:nvPr>
            <p:ph type="dt" sz="half" idx="2"/>
          </p:nvPr>
        </p:nvSpPr>
        <p:spPr bwMode="auto">
          <a:xfrm>
            <a:off x="762000" y="6400800"/>
            <a:ext cx="1905000" cy="4572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eaLnBrk="0" hangingPunct="0">
              <a:defRPr sz="700">
                <a:solidFill>
                  <a:schemeClr val="bg2"/>
                </a:solidFill>
              </a:defRPr>
            </a:lvl1pPr>
          </a:lstStyle>
          <a:p>
            <a:pPr fontAlgn="base">
              <a:spcBef>
                <a:spcPct val="0"/>
              </a:spcBef>
              <a:spcAft>
                <a:spcPct val="0"/>
              </a:spcAft>
              <a:defRPr/>
            </a:pPr>
            <a:fld id="{02D5BF00-D5D8-BF41-8403-281C22D7D281}" type="datetime1">
              <a:rPr lang="nb-NO">
                <a:solidFill>
                  <a:srgbClr val="808080"/>
                </a:solidFill>
              </a:rPr>
              <a:pPr fontAlgn="base">
                <a:spcBef>
                  <a:spcPct val="0"/>
                </a:spcBef>
                <a:spcAft>
                  <a:spcPct val="0"/>
                </a:spcAft>
                <a:defRPr/>
              </a:pPr>
              <a:t>02.04.2025</a:t>
            </a:fld>
            <a:endParaRPr lang="nb-NO" dirty="0">
              <a:solidFill>
                <a:srgbClr val="808080"/>
              </a:solidFill>
            </a:endParaRPr>
          </a:p>
        </p:txBody>
      </p:sp>
      <p:sp>
        <p:nvSpPr>
          <p:cNvPr id="1036" name="Rectangle 12"/>
          <p:cNvSpPr>
            <a:spLocks noGrp="1" noChangeArrowheads="1"/>
          </p:cNvSpPr>
          <p:nvPr>
            <p:ph type="sldNum" sz="quarter" idx="4"/>
          </p:nvPr>
        </p:nvSpPr>
        <p:spPr bwMode="auto">
          <a:xfrm>
            <a:off x="8018463" y="6400800"/>
            <a:ext cx="685800" cy="457200"/>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algn="r" eaLnBrk="0" hangingPunct="0">
              <a:defRPr sz="700">
                <a:solidFill>
                  <a:schemeClr val="bg2"/>
                </a:solidFill>
              </a:defRPr>
            </a:lvl1pPr>
          </a:lstStyle>
          <a:p>
            <a:pPr fontAlgn="base">
              <a:spcBef>
                <a:spcPct val="0"/>
              </a:spcBef>
              <a:spcAft>
                <a:spcPct val="0"/>
              </a:spcAft>
              <a:defRPr/>
            </a:pPr>
            <a:fld id="{278C662D-9485-8E45-AADC-A1089849A395}" type="slidenum">
              <a:rPr lang="en-US">
                <a:solidFill>
                  <a:srgbClr val="808080"/>
                </a:solidFill>
              </a:rPr>
              <a:pPr fontAlgn="base">
                <a:spcBef>
                  <a:spcPct val="0"/>
                </a:spcBef>
                <a:spcAft>
                  <a:spcPct val="0"/>
                </a:spcAft>
                <a:defRPr/>
              </a:pPr>
              <a:t>‹#›</a:t>
            </a:fld>
            <a:endParaRPr lang="en-US" dirty="0">
              <a:solidFill>
                <a:srgbClr val="808080"/>
              </a:solidFill>
            </a:endParaRPr>
          </a:p>
        </p:txBody>
      </p:sp>
      <p:pic>
        <p:nvPicPr>
          <p:cNvPr id="1030" name="Picture 6" descr="UiO_MatNat_A.png"/>
          <p:cNvPicPr>
            <a:picLocks noChangeAspect="1"/>
          </p:cNvPicPr>
          <p:nvPr/>
        </p:nvPicPr>
        <p:blipFill>
          <a:blip r:embed="rId13"/>
          <a:srcRect/>
          <a:stretch>
            <a:fillRect/>
          </a:stretch>
        </p:blipFill>
        <p:spPr bwMode="auto">
          <a:xfrm>
            <a:off x="304801" y="228600"/>
            <a:ext cx="4835525" cy="236220"/>
          </a:xfrm>
          <a:prstGeom prst="rect">
            <a:avLst/>
          </a:prstGeom>
          <a:noFill/>
          <a:ln w="9525">
            <a:noFill/>
            <a:miter lim="800000"/>
            <a:headEnd/>
            <a:tailEnd/>
          </a:ln>
        </p:spPr>
      </p:pic>
    </p:spTree>
    <p:extLst>
      <p:ext uri="{BB962C8B-B14F-4D97-AF65-F5344CB8AC3E}">
        <p14:creationId xmlns:p14="http://schemas.microsoft.com/office/powerpoint/2010/main" val="41614463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p:txStyles>
    <p:titleStyle>
      <a:lvl1pPr algn="l" rtl="0" eaLnBrk="1" fontAlgn="base" hangingPunct="1">
        <a:spcBef>
          <a:spcPct val="0"/>
        </a:spcBef>
        <a:spcAft>
          <a:spcPct val="0"/>
        </a:spcAft>
        <a:defRPr sz="2500" b="1">
          <a:solidFill>
            <a:schemeClr val="tx2"/>
          </a:solidFill>
          <a:latin typeface="+mj-lt"/>
          <a:ea typeface="+mj-ea"/>
          <a:cs typeface="+mj-cs"/>
        </a:defRPr>
      </a:lvl1pPr>
      <a:lvl2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5pPr>
      <a:lvl6pPr marL="362925"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6pPr>
      <a:lvl7pPr marL="72585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7pPr>
      <a:lvl8pPr marL="1088776"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8pPr>
      <a:lvl9pPr marL="1451701" algn="l" rtl="0" eaLnBrk="1" fontAlgn="base" hangingPunct="1">
        <a:spcBef>
          <a:spcPct val="0"/>
        </a:spcBef>
        <a:spcAft>
          <a:spcPct val="0"/>
        </a:spcAft>
        <a:defRPr sz="2500" b="1">
          <a:solidFill>
            <a:schemeClr val="tx2"/>
          </a:solidFill>
          <a:latin typeface="Arial" charset="0"/>
          <a:ea typeface="ヒラギノ角ゴ Pro W3" charset="-128"/>
          <a:cs typeface="ヒラギノ角ゴ Pro W3" charset="-128"/>
        </a:defRPr>
      </a:lvl9pPr>
    </p:titleStyle>
    <p:bodyStyle>
      <a:lvl1pPr marL="271463" indent="-271463" algn="l" rtl="0" eaLnBrk="1" fontAlgn="base" hangingPunct="1">
        <a:spcBef>
          <a:spcPct val="20000"/>
        </a:spcBef>
        <a:spcAft>
          <a:spcPct val="0"/>
        </a:spcAft>
        <a:buChar char="•"/>
        <a:defRPr sz="2200">
          <a:solidFill>
            <a:schemeClr val="tx1"/>
          </a:solidFill>
          <a:latin typeface="+mn-lt"/>
          <a:ea typeface="+mn-ea"/>
          <a:cs typeface="+mn-cs"/>
        </a:defRPr>
      </a:lvl1pPr>
      <a:lvl2pPr marL="588963" indent="-225425" algn="l" rtl="0" eaLnBrk="1" fontAlgn="base" hangingPunct="1">
        <a:spcBef>
          <a:spcPct val="20000"/>
        </a:spcBef>
        <a:spcAft>
          <a:spcPct val="0"/>
        </a:spcAft>
        <a:buChar char="–"/>
        <a:defRPr sz="1900">
          <a:solidFill>
            <a:schemeClr val="tx1"/>
          </a:solidFill>
          <a:latin typeface="+mn-lt"/>
          <a:ea typeface="+mn-ea"/>
          <a:cs typeface="+mn-cs"/>
        </a:defRPr>
      </a:lvl2pPr>
      <a:lvl3pPr marL="906463" indent="-180975" algn="l" rtl="0" eaLnBrk="1" fontAlgn="base" hangingPunct="1">
        <a:spcBef>
          <a:spcPct val="20000"/>
        </a:spcBef>
        <a:spcAft>
          <a:spcPct val="0"/>
        </a:spcAft>
        <a:buChar char="•"/>
        <a:defRPr sz="1600">
          <a:solidFill>
            <a:schemeClr val="tx1"/>
          </a:solidFill>
          <a:latin typeface="+mn-lt"/>
          <a:ea typeface="+mn-ea"/>
          <a:cs typeface="+mn-cs"/>
        </a:defRPr>
      </a:lvl3pPr>
      <a:lvl4pPr marL="1270000" indent="-180975" algn="l" rtl="0" eaLnBrk="1" fontAlgn="base" hangingPunct="1">
        <a:spcBef>
          <a:spcPct val="20000"/>
        </a:spcBef>
        <a:spcAft>
          <a:spcPct val="0"/>
        </a:spcAft>
        <a:buChar char="–"/>
        <a:defRPr>
          <a:solidFill>
            <a:schemeClr val="tx1"/>
          </a:solidFill>
          <a:latin typeface="+mn-lt"/>
          <a:ea typeface="+mn-ea"/>
          <a:cs typeface="+mn-cs"/>
        </a:defRPr>
      </a:lvl4pPr>
      <a:lvl5pPr marL="1631950" indent="-180975" algn="l" rtl="0" eaLnBrk="1" fontAlgn="base" hangingPunct="1">
        <a:spcBef>
          <a:spcPct val="20000"/>
        </a:spcBef>
        <a:spcAft>
          <a:spcPct val="0"/>
        </a:spcAft>
        <a:buChar char="»"/>
        <a:defRPr sz="1300">
          <a:solidFill>
            <a:schemeClr val="tx1"/>
          </a:solidFill>
          <a:latin typeface="+mn-lt"/>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p:bodyStyle>
    <p:otherStyle>
      <a:defPPr>
        <a:defRPr lang="nb-NO"/>
      </a:defPPr>
      <a:lvl1pPr marL="0" algn="l" defTabSz="362925" rtl="0" eaLnBrk="1" latinLnBrk="0" hangingPunct="1">
        <a:defRPr sz="1400" kern="1200">
          <a:solidFill>
            <a:schemeClr val="tx1"/>
          </a:solidFill>
          <a:latin typeface="+mn-lt"/>
          <a:ea typeface="+mn-ea"/>
          <a:cs typeface="+mn-cs"/>
        </a:defRPr>
      </a:lvl1pPr>
      <a:lvl2pPr marL="362925" algn="l" defTabSz="362925" rtl="0" eaLnBrk="1" latinLnBrk="0" hangingPunct="1">
        <a:defRPr sz="1400" kern="1200">
          <a:solidFill>
            <a:schemeClr val="tx1"/>
          </a:solidFill>
          <a:latin typeface="+mn-lt"/>
          <a:ea typeface="+mn-ea"/>
          <a:cs typeface="+mn-cs"/>
        </a:defRPr>
      </a:lvl2pPr>
      <a:lvl3pPr marL="725851" algn="l" defTabSz="362925" rtl="0" eaLnBrk="1" latinLnBrk="0" hangingPunct="1">
        <a:defRPr sz="1400" kern="1200">
          <a:solidFill>
            <a:schemeClr val="tx1"/>
          </a:solidFill>
          <a:latin typeface="+mn-lt"/>
          <a:ea typeface="+mn-ea"/>
          <a:cs typeface="+mn-cs"/>
        </a:defRPr>
      </a:lvl3pPr>
      <a:lvl4pPr marL="1088776" algn="l" defTabSz="362925" rtl="0" eaLnBrk="1" latinLnBrk="0" hangingPunct="1">
        <a:defRPr sz="1400" kern="1200">
          <a:solidFill>
            <a:schemeClr val="tx1"/>
          </a:solidFill>
          <a:latin typeface="+mn-lt"/>
          <a:ea typeface="+mn-ea"/>
          <a:cs typeface="+mn-cs"/>
        </a:defRPr>
      </a:lvl4pPr>
      <a:lvl5pPr marL="1451701" algn="l" defTabSz="362925" rtl="0" eaLnBrk="1" latinLnBrk="0" hangingPunct="1">
        <a:defRPr sz="1400" kern="1200">
          <a:solidFill>
            <a:schemeClr val="tx1"/>
          </a:solidFill>
          <a:latin typeface="+mn-lt"/>
          <a:ea typeface="+mn-ea"/>
          <a:cs typeface="+mn-cs"/>
        </a:defRPr>
      </a:lvl5pPr>
      <a:lvl6pPr marL="1814627" algn="l" defTabSz="362925" rtl="0" eaLnBrk="1" latinLnBrk="0" hangingPunct="1">
        <a:defRPr sz="1400" kern="1200">
          <a:solidFill>
            <a:schemeClr val="tx1"/>
          </a:solidFill>
          <a:latin typeface="+mn-lt"/>
          <a:ea typeface="+mn-ea"/>
          <a:cs typeface="+mn-cs"/>
        </a:defRPr>
      </a:lvl6pPr>
      <a:lvl7pPr marL="2177552" algn="l" defTabSz="362925" rtl="0" eaLnBrk="1" latinLnBrk="0" hangingPunct="1">
        <a:defRPr sz="1400" kern="1200">
          <a:solidFill>
            <a:schemeClr val="tx1"/>
          </a:solidFill>
          <a:latin typeface="+mn-lt"/>
          <a:ea typeface="+mn-ea"/>
          <a:cs typeface="+mn-cs"/>
        </a:defRPr>
      </a:lvl7pPr>
      <a:lvl8pPr marL="2540478" algn="l" defTabSz="362925" rtl="0" eaLnBrk="1" latinLnBrk="0" hangingPunct="1">
        <a:defRPr sz="1400" kern="1200">
          <a:solidFill>
            <a:schemeClr val="tx1"/>
          </a:solidFill>
          <a:latin typeface="+mn-lt"/>
          <a:ea typeface="+mn-ea"/>
          <a:cs typeface="+mn-cs"/>
        </a:defRPr>
      </a:lvl8pPr>
      <a:lvl9pPr marL="2903403" algn="l" defTabSz="362925"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uio.no/studier/kontakt/si-fra/"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395536" y="2060848"/>
            <a:ext cx="5976664" cy="1829003"/>
          </a:xfrm>
        </p:spPr>
        <p:txBody>
          <a:bodyPr/>
          <a:lstStyle/>
          <a:p>
            <a:pPr algn="ctr"/>
            <a:br>
              <a:rPr lang="nb-NO" sz="3200" dirty="0"/>
            </a:br>
            <a:r>
              <a:rPr lang="nb-NO" sz="3200" dirty="0"/>
              <a:t>Litt om </a:t>
            </a:r>
            <a:br>
              <a:rPr lang="nb-NO" sz="3200" dirty="0"/>
            </a:br>
            <a:r>
              <a:rPr lang="nb-NO" sz="5400" dirty="0"/>
              <a:t>Si-fra systemet</a:t>
            </a:r>
          </a:p>
        </p:txBody>
      </p:sp>
      <p:sp>
        <p:nvSpPr>
          <p:cNvPr id="2" name="TextBox 1"/>
          <p:cNvSpPr txBox="1"/>
          <p:nvPr/>
        </p:nvSpPr>
        <p:spPr>
          <a:xfrm>
            <a:off x="1691680" y="4365104"/>
            <a:ext cx="6120680" cy="1477328"/>
          </a:xfrm>
          <a:prstGeom prst="rect">
            <a:avLst/>
          </a:prstGeom>
          <a:noFill/>
        </p:spPr>
        <p:txBody>
          <a:bodyPr wrap="square" rtlCol="0">
            <a:spAutoFit/>
          </a:bodyPr>
          <a:lstStyle/>
          <a:p>
            <a:r>
              <a:rPr lang="nb-NO" dirty="0"/>
              <a:t>- studentenes tilbakemeldingssystem. Her kan de melde fra når de er fornøyd eller når noe må forbedres. Det er også her de kan varsle om alvorlige, kritikkverdige forhold.</a:t>
            </a:r>
            <a:br>
              <a:rPr lang="nb-NO" dirty="0"/>
            </a:br>
            <a:endParaRPr lang="nb-NO" dirty="0"/>
          </a:p>
          <a:p>
            <a:r>
              <a:rPr lang="en-US" dirty="0">
                <a:hlinkClick r:id="rId3"/>
              </a:rPr>
              <a:t>https://www.uio.no/studier/kontakt/si-fra/</a:t>
            </a:r>
            <a:r>
              <a:rPr lang="en-US" dirty="0"/>
              <a:t> </a:t>
            </a:r>
          </a:p>
        </p:txBody>
      </p:sp>
      <p:pic>
        <p:nvPicPr>
          <p:cNvPr id="3" name="Picture 2"/>
          <p:cNvPicPr>
            <a:picLocks noChangeAspect="1"/>
          </p:cNvPicPr>
          <p:nvPr/>
        </p:nvPicPr>
        <p:blipFill>
          <a:blip r:embed="rId4"/>
          <a:stretch>
            <a:fillRect/>
          </a:stretch>
        </p:blipFill>
        <p:spPr>
          <a:xfrm>
            <a:off x="6228184" y="2343932"/>
            <a:ext cx="1853345" cy="1518036"/>
          </a:xfrm>
          <a:prstGeom prst="rect">
            <a:avLst/>
          </a:prstGeom>
        </p:spPr>
      </p:pic>
    </p:spTree>
    <p:extLst>
      <p:ext uri="{BB962C8B-B14F-4D97-AF65-F5344CB8AC3E}">
        <p14:creationId xmlns:p14="http://schemas.microsoft.com/office/powerpoint/2010/main" val="3996460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702" y="1268760"/>
            <a:ext cx="5379421" cy="5400600"/>
          </a:xfrm>
          <a:prstGeom prst="rect">
            <a:avLst/>
          </a:prstGeom>
        </p:spPr>
      </p:pic>
      <p:sp>
        <p:nvSpPr>
          <p:cNvPr id="3" name="TextBox 2"/>
          <p:cNvSpPr txBox="1"/>
          <p:nvPr/>
        </p:nvSpPr>
        <p:spPr>
          <a:xfrm>
            <a:off x="5846380" y="4010212"/>
            <a:ext cx="1984681" cy="307777"/>
          </a:xfrm>
          <a:prstGeom prst="rect">
            <a:avLst/>
          </a:prstGeom>
          <a:noFill/>
        </p:spPr>
        <p:txBody>
          <a:bodyPr wrap="square" rtlCol="0">
            <a:spAutoFit/>
          </a:bodyPr>
          <a:lstStyle/>
          <a:p>
            <a:r>
              <a:rPr lang="nb-NO" sz="1400" dirty="0"/>
              <a:t>Si-fra mottak, cc - EIR </a:t>
            </a:r>
            <a:endParaRPr lang="en-US" sz="1400" dirty="0"/>
          </a:p>
        </p:txBody>
      </p:sp>
      <p:sp>
        <p:nvSpPr>
          <p:cNvPr id="6" name="TextBox 5"/>
          <p:cNvSpPr txBox="1"/>
          <p:nvPr/>
        </p:nvSpPr>
        <p:spPr>
          <a:xfrm>
            <a:off x="5846380" y="1837777"/>
            <a:ext cx="1249060" cy="307777"/>
          </a:xfrm>
          <a:prstGeom prst="rect">
            <a:avLst/>
          </a:prstGeom>
          <a:noFill/>
        </p:spPr>
        <p:txBody>
          <a:bodyPr wrap="none" rtlCol="0">
            <a:spAutoFit/>
          </a:bodyPr>
          <a:lstStyle/>
          <a:p>
            <a:r>
              <a:rPr lang="nb-NO" sz="1400" dirty="0"/>
              <a:t>Si-fra mottak </a:t>
            </a:r>
            <a:endParaRPr lang="en-US" sz="1400" dirty="0"/>
          </a:p>
        </p:txBody>
      </p:sp>
      <p:sp>
        <p:nvSpPr>
          <p:cNvPr id="7" name="TextBox 6"/>
          <p:cNvSpPr txBox="1"/>
          <p:nvPr/>
        </p:nvSpPr>
        <p:spPr>
          <a:xfrm>
            <a:off x="5841673" y="2566440"/>
            <a:ext cx="1569404" cy="307777"/>
          </a:xfrm>
          <a:prstGeom prst="rect">
            <a:avLst/>
          </a:prstGeom>
          <a:noFill/>
        </p:spPr>
        <p:txBody>
          <a:bodyPr wrap="none" rtlCol="0">
            <a:spAutoFit/>
          </a:bodyPr>
          <a:lstStyle/>
          <a:p>
            <a:r>
              <a:rPr lang="nb-NO" sz="1400" dirty="0"/>
              <a:t>Servicetorget EA </a:t>
            </a:r>
            <a:endParaRPr lang="en-US" sz="1400" dirty="0"/>
          </a:p>
        </p:txBody>
      </p:sp>
      <p:sp>
        <p:nvSpPr>
          <p:cNvPr id="8" name="TextBox 7"/>
          <p:cNvSpPr txBox="1"/>
          <p:nvPr/>
        </p:nvSpPr>
        <p:spPr>
          <a:xfrm>
            <a:off x="5806747" y="4843927"/>
            <a:ext cx="3558988" cy="307777"/>
          </a:xfrm>
          <a:prstGeom prst="rect">
            <a:avLst/>
          </a:prstGeom>
          <a:noFill/>
        </p:spPr>
        <p:txBody>
          <a:bodyPr wrap="none" rtlCol="0">
            <a:spAutoFit/>
          </a:bodyPr>
          <a:lstStyle/>
          <a:p>
            <a:r>
              <a:rPr lang="nb-NO" sz="1400" dirty="0"/>
              <a:t>Skikkethetsansvarlig, cc - Si fra mottaket </a:t>
            </a:r>
            <a:endParaRPr lang="en-US" sz="1400" dirty="0"/>
          </a:p>
        </p:txBody>
      </p:sp>
      <p:sp>
        <p:nvSpPr>
          <p:cNvPr id="9" name="TextBox 8"/>
          <p:cNvSpPr txBox="1"/>
          <p:nvPr/>
        </p:nvSpPr>
        <p:spPr>
          <a:xfrm>
            <a:off x="5830145" y="5151704"/>
            <a:ext cx="3347391" cy="307777"/>
          </a:xfrm>
          <a:prstGeom prst="rect">
            <a:avLst/>
          </a:prstGeom>
          <a:noFill/>
        </p:spPr>
        <p:txBody>
          <a:bodyPr wrap="none" rtlCol="0">
            <a:spAutoFit/>
          </a:bodyPr>
          <a:lstStyle/>
          <a:p>
            <a:r>
              <a:rPr lang="nb-NO" sz="1400" dirty="0"/>
              <a:t>Fakultetet - Sentralt forskningsetikk-råd </a:t>
            </a:r>
            <a:endParaRPr lang="en-US" sz="1400" dirty="0"/>
          </a:p>
        </p:txBody>
      </p:sp>
      <p:sp>
        <p:nvSpPr>
          <p:cNvPr id="10" name="TextBox 9"/>
          <p:cNvSpPr txBox="1"/>
          <p:nvPr/>
        </p:nvSpPr>
        <p:spPr>
          <a:xfrm>
            <a:off x="5832806" y="5491087"/>
            <a:ext cx="2537746" cy="307777"/>
          </a:xfrm>
          <a:prstGeom prst="rect">
            <a:avLst/>
          </a:prstGeom>
          <a:noFill/>
        </p:spPr>
        <p:txBody>
          <a:bodyPr wrap="none" rtlCol="0">
            <a:spAutoFit/>
          </a:bodyPr>
          <a:lstStyle/>
          <a:p>
            <a:r>
              <a:rPr lang="nb-NO" sz="1400" dirty="0"/>
              <a:t>CERT – info til Si fra mottaket</a:t>
            </a:r>
            <a:endParaRPr lang="en-US" sz="1400" dirty="0"/>
          </a:p>
        </p:txBody>
      </p:sp>
      <p:cxnSp>
        <p:nvCxnSpPr>
          <p:cNvPr id="13" name="Straight Connector 12"/>
          <p:cNvCxnSpPr/>
          <p:nvPr/>
        </p:nvCxnSpPr>
        <p:spPr bwMode="auto">
          <a:xfrm>
            <a:off x="5427278" y="1837777"/>
            <a:ext cx="19484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5" name="Straight Connector 14"/>
          <p:cNvCxnSpPr/>
          <p:nvPr/>
        </p:nvCxnSpPr>
        <p:spPr bwMode="auto">
          <a:xfrm>
            <a:off x="5427277" y="2142577"/>
            <a:ext cx="19484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7" name="Straight Connector 16"/>
          <p:cNvCxnSpPr/>
          <p:nvPr/>
        </p:nvCxnSpPr>
        <p:spPr bwMode="auto">
          <a:xfrm>
            <a:off x="5427275" y="3059822"/>
            <a:ext cx="19484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8" name="Straight Connector 17"/>
          <p:cNvCxnSpPr/>
          <p:nvPr/>
        </p:nvCxnSpPr>
        <p:spPr bwMode="auto">
          <a:xfrm>
            <a:off x="5427274" y="3513011"/>
            <a:ext cx="19484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9" name="Straight Connector 18"/>
          <p:cNvCxnSpPr/>
          <p:nvPr/>
        </p:nvCxnSpPr>
        <p:spPr bwMode="auto">
          <a:xfrm>
            <a:off x="5427273" y="3826383"/>
            <a:ext cx="19484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0" name="Straight Connector 19"/>
          <p:cNvCxnSpPr/>
          <p:nvPr/>
        </p:nvCxnSpPr>
        <p:spPr bwMode="auto">
          <a:xfrm>
            <a:off x="5427273" y="4348625"/>
            <a:ext cx="19484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4" name="Straight Connector 23"/>
          <p:cNvCxnSpPr/>
          <p:nvPr/>
        </p:nvCxnSpPr>
        <p:spPr bwMode="auto">
          <a:xfrm>
            <a:off x="5427272" y="5716777"/>
            <a:ext cx="19484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5" name="Straight Connector 24"/>
          <p:cNvCxnSpPr/>
          <p:nvPr/>
        </p:nvCxnSpPr>
        <p:spPr bwMode="auto">
          <a:xfrm>
            <a:off x="5430637" y="6004809"/>
            <a:ext cx="19484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6" name="Straight Connector 25"/>
          <p:cNvCxnSpPr/>
          <p:nvPr/>
        </p:nvCxnSpPr>
        <p:spPr bwMode="auto">
          <a:xfrm>
            <a:off x="5427271" y="6364849"/>
            <a:ext cx="194845"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8" name="Straight Connector 27"/>
          <p:cNvCxnSpPr/>
          <p:nvPr/>
        </p:nvCxnSpPr>
        <p:spPr bwMode="auto">
          <a:xfrm>
            <a:off x="5617549" y="3059822"/>
            <a:ext cx="2286" cy="3299923"/>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5" name="Straight Arrow Connector 34"/>
          <p:cNvCxnSpPr/>
          <p:nvPr/>
        </p:nvCxnSpPr>
        <p:spPr bwMode="auto">
          <a:xfrm flipV="1">
            <a:off x="5622116" y="4170204"/>
            <a:ext cx="224264" cy="195"/>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42" name="Straight Connector 41"/>
          <p:cNvCxnSpPr/>
          <p:nvPr/>
        </p:nvCxnSpPr>
        <p:spPr bwMode="auto">
          <a:xfrm flipH="1">
            <a:off x="5622116" y="1837777"/>
            <a:ext cx="3366" cy="3048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5" name="Straight Arrow Connector 44"/>
          <p:cNvCxnSpPr/>
          <p:nvPr/>
        </p:nvCxnSpPr>
        <p:spPr bwMode="auto">
          <a:xfrm flipV="1">
            <a:off x="5617549" y="2001247"/>
            <a:ext cx="224264" cy="195"/>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49" name="Straight Arrow Connector 48"/>
          <p:cNvCxnSpPr/>
          <p:nvPr/>
        </p:nvCxnSpPr>
        <p:spPr bwMode="auto">
          <a:xfrm>
            <a:off x="5382791" y="4672566"/>
            <a:ext cx="458882" cy="32137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53" name="Straight Arrow Connector 52"/>
          <p:cNvCxnSpPr/>
          <p:nvPr/>
        </p:nvCxnSpPr>
        <p:spPr bwMode="auto">
          <a:xfrm>
            <a:off x="5390321" y="2718931"/>
            <a:ext cx="463589" cy="2798"/>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37" name="Straight Arrow Connector 36"/>
          <p:cNvCxnSpPr/>
          <p:nvPr/>
        </p:nvCxnSpPr>
        <p:spPr bwMode="auto">
          <a:xfrm>
            <a:off x="5371263" y="5330402"/>
            <a:ext cx="458882" cy="32137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38" name="Straight Arrow Connector 37"/>
          <p:cNvCxnSpPr/>
          <p:nvPr/>
        </p:nvCxnSpPr>
        <p:spPr bwMode="auto">
          <a:xfrm>
            <a:off x="5374221" y="4977366"/>
            <a:ext cx="458882" cy="32137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39" name="Title 1"/>
          <p:cNvSpPr>
            <a:spLocks noGrp="1"/>
          </p:cNvSpPr>
          <p:nvPr>
            <p:ph type="title"/>
          </p:nvPr>
        </p:nvSpPr>
        <p:spPr>
          <a:xfrm>
            <a:off x="342315" y="373159"/>
            <a:ext cx="7921625" cy="1144906"/>
          </a:xfrm>
        </p:spPr>
        <p:txBody>
          <a:bodyPr/>
          <a:lstStyle/>
          <a:p>
            <a:r>
              <a:rPr lang="nb-NO" dirty="0"/>
              <a:t>Hvordan kommer Si-fra saker til MN?</a:t>
            </a:r>
          </a:p>
        </p:txBody>
      </p:sp>
    </p:spTree>
    <p:extLst>
      <p:ext uri="{BB962C8B-B14F-4D97-AF65-F5344CB8AC3E}">
        <p14:creationId xmlns:p14="http://schemas.microsoft.com/office/powerpoint/2010/main" val="2717926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Hva Si fra-systemet ikke skal brukes til: </a:t>
            </a:r>
          </a:p>
        </p:txBody>
      </p:sp>
      <p:sp>
        <p:nvSpPr>
          <p:cNvPr id="4" name="Date Placeholder 3"/>
          <p:cNvSpPr>
            <a:spLocks noGrp="1"/>
          </p:cNvSpPr>
          <p:nvPr>
            <p:ph type="dt" sz="half" idx="10"/>
          </p:nvPr>
        </p:nvSpPr>
        <p:spPr/>
        <p:txBody>
          <a:bodyPr/>
          <a:lstStyle/>
          <a:p>
            <a:pPr>
              <a:defRPr/>
            </a:pPr>
            <a:endParaRPr lang="nb-NO" dirty="0">
              <a:solidFill>
                <a:srgbClr val="808080"/>
              </a:solidFill>
            </a:endParaRPr>
          </a:p>
        </p:txBody>
      </p:sp>
      <p:sp>
        <p:nvSpPr>
          <p:cNvPr id="5" name="Slide Number Placeholder 4"/>
          <p:cNvSpPr>
            <a:spLocks noGrp="1"/>
          </p:cNvSpPr>
          <p:nvPr>
            <p:ph type="sldNum" sz="quarter" idx="11"/>
          </p:nvPr>
        </p:nvSpPr>
        <p:spPr/>
        <p:txBody>
          <a:bodyPr/>
          <a:lstStyle/>
          <a:p>
            <a:pPr>
              <a:defRPr/>
            </a:pPr>
            <a:fld id="{F248601B-DFDF-B044-B450-3B98242EA36D}" type="slidenum">
              <a:rPr lang="en-US" smtClean="0">
                <a:solidFill>
                  <a:srgbClr val="808080"/>
                </a:solidFill>
              </a:rPr>
              <a:pPr>
                <a:defRPr/>
              </a:pPr>
              <a:t>3</a:t>
            </a:fld>
            <a:endParaRPr lang="en-US" dirty="0">
              <a:solidFill>
                <a:srgbClr val="808080"/>
              </a:solidFill>
            </a:endParaRPr>
          </a:p>
        </p:txBody>
      </p:sp>
      <p:sp>
        <p:nvSpPr>
          <p:cNvPr id="6" name="Content Placeholder 3"/>
          <p:cNvSpPr>
            <a:spLocks noGrp="1"/>
          </p:cNvSpPr>
          <p:nvPr>
            <p:ph idx="1"/>
          </p:nvPr>
        </p:nvSpPr>
        <p:spPr/>
        <p:txBody>
          <a:bodyPr/>
          <a:lstStyle/>
          <a:p>
            <a:pPr>
              <a:defRPr/>
            </a:pPr>
            <a:r>
              <a:rPr lang="nb-NO" altLang="nb-NO" sz="2400" dirty="0"/>
              <a:t>Akutte hendelser </a:t>
            </a:r>
          </a:p>
          <a:p>
            <a:pPr>
              <a:defRPr/>
            </a:pPr>
            <a:r>
              <a:rPr lang="nb-NO" altLang="nb-NO" sz="2400" dirty="0"/>
              <a:t>Varsler fra ansatte (PHD-kandidater kan velge Si fra eller ansattvarsling ut fra sak) </a:t>
            </a:r>
          </a:p>
          <a:p>
            <a:pPr>
              <a:defRPr/>
            </a:pPr>
            <a:r>
              <a:rPr lang="nb-NO" altLang="nb-NO" sz="2400" dirty="0"/>
              <a:t>Klage på enkeltvedtak som sensur, formelle feil ved eksamen, regelverk, forskrift, fuskesaker </a:t>
            </a:r>
          </a:p>
          <a:p>
            <a:pPr>
              <a:defRPr/>
            </a:pPr>
            <a:r>
              <a:rPr lang="nb-NO" altLang="nb-NO" sz="2400" dirty="0"/>
              <a:t>Evalueringer av undervisning (form og innhold)</a:t>
            </a:r>
          </a:p>
          <a:p>
            <a:pPr marL="0" indent="0">
              <a:buFontTx/>
              <a:buNone/>
              <a:defRPr/>
            </a:pPr>
            <a:endParaRPr lang="nb-NO" altLang="nb-NO" sz="2400" dirty="0"/>
          </a:p>
        </p:txBody>
      </p:sp>
    </p:spTree>
    <p:extLst>
      <p:ext uri="{BB962C8B-B14F-4D97-AF65-F5344CB8AC3E}">
        <p14:creationId xmlns:p14="http://schemas.microsoft.com/office/powerpoint/2010/main" val="1036072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5516" y="1735269"/>
            <a:ext cx="8712968" cy="2084206"/>
          </a:xfrm>
          <a:ln w="31750">
            <a:noFill/>
          </a:ln>
        </p:spPr>
        <p:txBody>
          <a:bodyPr/>
          <a:lstStyle/>
          <a:p>
            <a:pPr marL="0" indent="0">
              <a:buNone/>
            </a:pPr>
            <a:r>
              <a:rPr lang="nb-NO" sz="1900" dirty="0"/>
              <a:t>Si-fra mottaket ved MN består av </a:t>
            </a:r>
          </a:p>
          <a:p>
            <a:pPr lvl="1">
              <a:buFont typeface="Wingdings" panose="05000000000000000000" pitchFamily="2" charset="2"/>
              <a:buChar char="§"/>
            </a:pPr>
            <a:r>
              <a:rPr lang="nb-NO" dirty="0"/>
              <a:t>Eva Helene Mjelde (fakultetsdirektør)</a:t>
            </a:r>
          </a:p>
          <a:p>
            <a:pPr lvl="1">
              <a:buFont typeface="Wingdings" panose="05000000000000000000" pitchFamily="2" charset="2"/>
              <a:buChar char="§"/>
            </a:pPr>
            <a:r>
              <a:rPr lang="nb-NO" dirty="0"/>
              <a:t>Hanne Sølna (seksjonssjef, studieseksjonen), </a:t>
            </a:r>
          </a:p>
          <a:p>
            <a:pPr lvl="1">
              <a:buFont typeface="Wingdings" panose="05000000000000000000" pitchFamily="2" charset="2"/>
              <a:buChar char="§"/>
            </a:pPr>
            <a:r>
              <a:rPr lang="nb-NO" dirty="0"/>
              <a:t>Kristine Jøssang (læringsmiljøkontakt)</a:t>
            </a:r>
          </a:p>
          <a:p>
            <a:pPr lvl="1">
              <a:buFont typeface="Wingdings" panose="05000000000000000000" pitchFamily="2" charset="2"/>
              <a:buChar char="§"/>
            </a:pPr>
            <a:r>
              <a:rPr lang="nb-NO" dirty="0"/>
              <a:t>Ida Marie Gillerstedt (vara)</a:t>
            </a:r>
          </a:p>
          <a:p>
            <a:pPr marL="0" indent="0">
              <a:buNone/>
            </a:pPr>
            <a:endParaRPr lang="nb-NO" dirty="0"/>
          </a:p>
          <a:p>
            <a:pPr marL="0" indent="0">
              <a:buNone/>
            </a:pPr>
            <a:endParaRPr lang="nb-NO" dirty="0"/>
          </a:p>
          <a:p>
            <a:pPr marL="0" indent="0">
              <a:buNone/>
            </a:pPr>
            <a:endParaRPr lang="nb-NO" dirty="0"/>
          </a:p>
          <a:p>
            <a:pPr marL="0" indent="0">
              <a:buNone/>
            </a:pPr>
            <a:endParaRPr lang="nb-NO" dirty="0"/>
          </a:p>
          <a:p>
            <a:pPr marL="0" indent="0">
              <a:buNone/>
            </a:pPr>
            <a:endParaRPr lang="nb-NO" dirty="0"/>
          </a:p>
          <a:p>
            <a:pPr marL="0" indent="0">
              <a:buNone/>
            </a:pPr>
            <a:endParaRPr lang="nb-NO" dirty="0"/>
          </a:p>
          <a:p>
            <a:endParaRPr lang="nb-NO" dirty="0"/>
          </a:p>
          <a:p>
            <a:endParaRPr lang="nb-NO" dirty="0"/>
          </a:p>
        </p:txBody>
      </p:sp>
      <p:sp>
        <p:nvSpPr>
          <p:cNvPr id="5" name="Slide Number Placeholder 4"/>
          <p:cNvSpPr>
            <a:spLocks noGrp="1"/>
          </p:cNvSpPr>
          <p:nvPr>
            <p:ph type="sldNum" sz="quarter" idx="11"/>
          </p:nvPr>
        </p:nvSpPr>
        <p:spPr/>
        <p:txBody>
          <a:bodyPr/>
          <a:lstStyle/>
          <a:p>
            <a:pPr>
              <a:defRPr/>
            </a:pPr>
            <a:fld id="{F248601B-DFDF-B044-B450-3B98242EA36D}" type="slidenum">
              <a:rPr lang="en-US" smtClean="0">
                <a:solidFill>
                  <a:srgbClr val="808080"/>
                </a:solidFill>
              </a:rPr>
              <a:pPr>
                <a:defRPr/>
              </a:pPr>
              <a:t>4</a:t>
            </a:fld>
            <a:endParaRPr lang="en-US" dirty="0">
              <a:solidFill>
                <a:srgbClr val="808080"/>
              </a:solidFill>
            </a:endParaRPr>
          </a:p>
        </p:txBody>
      </p:sp>
      <p:sp>
        <p:nvSpPr>
          <p:cNvPr id="6" name="Title 1"/>
          <p:cNvSpPr>
            <a:spLocks noGrp="1"/>
          </p:cNvSpPr>
          <p:nvPr>
            <p:ph type="title"/>
          </p:nvPr>
        </p:nvSpPr>
        <p:spPr>
          <a:xfrm>
            <a:off x="323528" y="430436"/>
            <a:ext cx="8360097" cy="1144906"/>
          </a:xfrm>
        </p:spPr>
        <p:txBody>
          <a:bodyPr/>
          <a:lstStyle/>
          <a:p>
            <a:r>
              <a:rPr lang="nb-NO" sz="3200" dirty="0"/>
              <a:t>Hva skjer med sakene som meldes inn… </a:t>
            </a:r>
          </a:p>
        </p:txBody>
      </p:sp>
      <p:sp>
        <p:nvSpPr>
          <p:cNvPr id="9" name="Rectangle: Rounded Corners 8">
            <a:extLst>
              <a:ext uri="{FF2B5EF4-FFF2-40B4-BE49-F238E27FC236}">
                <a16:creationId xmlns:a16="http://schemas.microsoft.com/office/drawing/2014/main" id="{D6C11FB6-14EF-F0E4-DFDE-27132C0F68F2}"/>
              </a:ext>
            </a:extLst>
          </p:cNvPr>
          <p:cNvSpPr/>
          <p:nvPr/>
        </p:nvSpPr>
        <p:spPr bwMode="auto">
          <a:xfrm>
            <a:off x="6228184" y="2451322"/>
            <a:ext cx="2556284" cy="1368152"/>
          </a:xfrm>
          <a:prstGeom prst="round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nb-NO" sz="1900" b="0" i="0" u="none" strike="noStrike" cap="none" normalizeH="0" baseline="0" dirty="0">
                <a:ln>
                  <a:noFill/>
                </a:ln>
                <a:solidFill>
                  <a:schemeClr val="tx1"/>
                </a:solidFill>
                <a:effectLst/>
                <a:latin typeface="Arial" charset="0"/>
                <a:ea typeface="ヒラギノ角ゴ Pro W3" charset="-128"/>
                <a:cs typeface="ヒラギノ角ゴ Pro W3" charset="-128"/>
              </a:rPr>
              <a:t>Vurderer videre behandling av saken og hvem andre som involveres</a:t>
            </a:r>
          </a:p>
        </p:txBody>
      </p:sp>
      <p:cxnSp>
        <p:nvCxnSpPr>
          <p:cNvPr id="11" name="Connector: Curved 10">
            <a:extLst>
              <a:ext uri="{FF2B5EF4-FFF2-40B4-BE49-F238E27FC236}">
                <a16:creationId xmlns:a16="http://schemas.microsoft.com/office/drawing/2014/main" id="{7AEED660-45DA-AE93-3021-8E471CE2C46D}"/>
              </a:ext>
            </a:extLst>
          </p:cNvPr>
          <p:cNvCxnSpPr>
            <a:cxnSpLocks/>
          </p:cNvCxnSpPr>
          <p:nvPr/>
        </p:nvCxnSpPr>
        <p:spPr bwMode="auto">
          <a:xfrm>
            <a:off x="5076056" y="2996952"/>
            <a:ext cx="1008112" cy="138446"/>
          </a:xfrm>
          <a:prstGeom prst="curvedConnector3">
            <a:avLst/>
          </a:prstGeom>
          <a:solidFill>
            <a:schemeClr val="accent1"/>
          </a:solidFill>
          <a:ln w="19050" cap="flat" cmpd="sng" algn="ctr">
            <a:solidFill>
              <a:schemeClr val="tx1"/>
            </a:solidFill>
            <a:prstDash val="solid"/>
            <a:round/>
            <a:headEnd type="none" w="med" len="med"/>
            <a:tailEnd type="triangle"/>
          </a:ln>
          <a:effectLst/>
        </p:spPr>
      </p:cxnSp>
      <p:cxnSp>
        <p:nvCxnSpPr>
          <p:cNvPr id="13" name="Connector: Curved 12">
            <a:extLst>
              <a:ext uri="{FF2B5EF4-FFF2-40B4-BE49-F238E27FC236}">
                <a16:creationId xmlns:a16="http://schemas.microsoft.com/office/drawing/2014/main" id="{417CFDFF-85F8-F0B5-8A54-09B507B3905F}"/>
              </a:ext>
            </a:extLst>
          </p:cNvPr>
          <p:cNvCxnSpPr>
            <a:cxnSpLocks/>
          </p:cNvCxnSpPr>
          <p:nvPr/>
        </p:nvCxnSpPr>
        <p:spPr bwMode="auto">
          <a:xfrm flipV="1">
            <a:off x="3832421" y="3135398"/>
            <a:ext cx="2251747" cy="230724"/>
          </a:xfrm>
          <a:prstGeom prst="curvedConnector3">
            <a:avLst/>
          </a:prstGeom>
          <a:solidFill>
            <a:schemeClr val="accent1"/>
          </a:solidFill>
          <a:ln w="19050" cap="flat" cmpd="sng" algn="ctr">
            <a:solidFill>
              <a:schemeClr val="tx1"/>
            </a:solidFill>
            <a:prstDash val="solid"/>
            <a:round/>
            <a:headEnd type="none" w="med" len="med"/>
            <a:tailEnd type="triangle"/>
          </a:ln>
          <a:effectLst/>
        </p:spPr>
      </p:cxnSp>
      <p:sp>
        <p:nvSpPr>
          <p:cNvPr id="23" name="Content Placeholder 2">
            <a:extLst>
              <a:ext uri="{FF2B5EF4-FFF2-40B4-BE49-F238E27FC236}">
                <a16:creationId xmlns:a16="http://schemas.microsoft.com/office/drawing/2014/main" id="{1648EFDD-49A3-70BF-6CD2-C82E3223C06A}"/>
              </a:ext>
            </a:extLst>
          </p:cNvPr>
          <p:cNvSpPr txBox="1">
            <a:spLocks/>
          </p:cNvSpPr>
          <p:nvPr/>
        </p:nvSpPr>
        <p:spPr bwMode="auto">
          <a:xfrm>
            <a:off x="213832" y="3819474"/>
            <a:ext cx="8246600" cy="2683768"/>
          </a:xfrm>
          <a:prstGeom prst="rect">
            <a:avLst/>
          </a:prstGeom>
          <a:noFill/>
          <a:ln w="9525">
            <a:noFill/>
            <a:miter lim="800000"/>
            <a:headEnd/>
            <a:tailEnd/>
          </a:ln>
        </p:spPr>
        <p:txBody>
          <a:bodyPr vert="horz" wrap="square" lIns="72585" tIns="36293" rIns="72585" bIns="36293" numCol="1" anchor="t" anchorCtr="0" compatLnSpc="1">
            <a:prstTxWarp prst="textNoShape">
              <a:avLst/>
            </a:prstTxWarp>
          </a:bodyPr>
          <a:lstStyle>
            <a:lvl1pPr marL="271463" indent="-271463" algn="l" rtl="0" eaLnBrk="1" fontAlgn="base" hangingPunct="1">
              <a:spcBef>
                <a:spcPct val="20000"/>
              </a:spcBef>
              <a:spcAft>
                <a:spcPct val="0"/>
              </a:spcAft>
              <a:buChar char="•"/>
              <a:defRPr sz="2200">
                <a:solidFill>
                  <a:schemeClr val="tx1"/>
                </a:solidFill>
                <a:latin typeface="+mn-lt"/>
                <a:ea typeface="+mn-ea"/>
                <a:cs typeface="+mn-cs"/>
              </a:defRPr>
            </a:lvl1pPr>
            <a:lvl2pPr marL="588963" indent="-225425" algn="l" rtl="0" eaLnBrk="1" fontAlgn="base" hangingPunct="1">
              <a:spcBef>
                <a:spcPct val="20000"/>
              </a:spcBef>
              <a:spcAft>
                <a:spcPct val="0"/>
              </a:spcAft>
              <a:buChar char="–"/>
              <a:defRPr sz="1900">
                <a:solidFill>
                  <a:schemeClr val="tx1"/>
                </a:solidFill>
                <a:latin typeface="+mn-lt"/>
                <a:ea typeface="+mn-ea"/>
                <a:cs typeface="+mn-cs"/>
              </a:defRPr>
            </a:lvl2pPr>
            <a:lvl3pPr marL="906463" indent="-180975" algn="l" rtl="0" eaLnBrk="1" fontAlgn="base" hangingPunct="1">
              <a:spcBef>
                <a:spcPct val="20000"/>
              </a:spcBef>
              <a:spcAft>
                <a:spcPct val="0"/>
              </a:spcAft>
              <a:buChar char="•"/>
              <a:defRPr sz="1600">
                <a:solidFill>
                  <a:schemeClr val="tx1"/>
                </a:solidFill>
                <a:latin typeface="+mn-lt"/>
                <a:ea typeface="+mn-ea"/>
                <a:cs typeface="+mn-cs"/>
              </a:defRPr>
            </a:lvl3pPr>
            <a:lvl4pPr marL="1270000" indent="-180975" algn="l" rtl="0" eaLnBrk="1" fontAlgn="base" hangingPunct="1">
              <a:spcBef>
                <a:spcPct val="20000"/>
              </a:spcBef>
              <a:spcAft>
                <a:spcPct val="0"/>
              </a:spcAft>
              <a:buChar char="–"/>
              <a:defRPr>
                <a:solidFill>
                  <a:schemeClr val="tx1"/>
                </a:solidFill>
                <a:latin typeface="+mn-lt"/>
                <a:ea typeface="+mn-ea"/>
                <a:cs typeface="+mn-cs"/>
              </a:defRPr>
            </a:lvl4pPr>
            <a:lvl5pPr marL="1631950" indent="-180975" algn="l" rtl="0" eaLnBrk="1" fontAlgn="base" hangingPunct="1">
              <a:spcBef>
                <a:spcPct val="20000"/>
              </a:spcBef>
              <a:spcAft>
                <a:spcPct val="0"/>
              </a:spcAft>
              <a:buChar char="»"/>
              <a:defRPr sz="1300">
                <a:solidFill>
                  <a:schemeClr val="tx1"/>
                </a:solidFill>
                <a:latin typeface="+mn-lt"/>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a:lstStyle>
          <a:p>
            <a:pPr marL="0" indent="0">
              <a:buFontTx/>
              <a:buNone/>
            </a:pPr>
            <a:r>
              <a:rPr lang="nb-NO" sz="1900" kern="0" dirty="0"/>
              <a:t>De som involveres i sakene kan være</a:t>
            </a:r>
          </a:p>
          <a:p>
            <a:pPr lvl="1">
              <a:buFont typeface="Wingdings" panose="05000000000000000000" pitchFamily="2" charset="2"/>
              <a:buChar char="§"/>
            </a:pPr>
            <a:r>
              <a:rPr lang="nb-NO" kern="0" dirty="0" err="1"/>
              <a:t>ForVei</a:t>
            </a:r>
            <a:endParaRPr lang="nb-NO" kern="0" dirty="0"/>
          </a:p>
          <a:p>
            <a:pPr lvl="1">
              <a:buFont typeface="Wingdings" panose="05000000000000000000" pitchFamily="2" charset="2"/>
              <a:buChar char="§"/>
            </a:pPr>
            <a:r>
              <a:rPr lang="nb-NO" kern="0" dirty="0"/>
              <a:t>Ledelsen ved instituttene og/eller fakultetet</a:t>
            </a:r>
          </a:p>
          <a:p>
            <a:pPr lvl="1">
              <a:buFont typeface="Wingdings" panose="05000000000000000000" pitchFamily="2" charset="2"/>
              <a:buChar char="§"/>
            </a:pPr>
            <a:r>
              <a:rPr lang="nb-NO" kern="0" dirty="0"/>
              <a:t>HR ved fakultetet (Elin Thoresen)</a:t>
            </a:r>
          </a:p>
          <a:p>
            <a:pPr lvl="1">
              <a:buFont typeface="Wingdings" panose="05000000000000000000" pitchFamily="2" charset="2"/>
              <a:buChar char="§"/>
            </a:pPr>
            <a:r>
              <a:rPr lang="nb-NO" kern="0" dirty="0"/>
              <a:t>Si-fra mottak ved andre fakulteter, Si-fra koordinator sentralt, juristene, personvernombudet, Enhet for HMS og beredskap og VAS</a:t>
            </a:r>
          </a:p>
          <a:p>
            <a:pPr lvl="1">
              <a:buFont typeface="Wingdings" panose="05000000000000000000" pitchFamily="2" charset="2"/>
              <a:buChar char="§"/>
            </a:pPr>
            <a:r>
              <a:rPr lang="nb-NO" kern="0" dirty="0"/>
              <a:t>Læringsmiljøkontaktene ved instituttene</a:t>
            </a:r>
          </a:p>
          <a:p>
            <a:endParaRPr lang="nb-NO" sz="1600" kern="0" dirty="0"/>
          </a:p>
          <a:p>
            <a:pPr marL="0" indent="0">
              <a:buFontTx/>
              <a:buNone/>
            </a:pPr>
            <a:endParaRPr lang="nb-NO" kern="0" dirty="0"/>
          </a:p>
          <a:p>
            <a:pPr marL="0" indent="0">
              <a:buFontTx/>
              <a:buNone/>
            </a:pPr>
            <a:endParaRPr lang="nb-NO" kern="0" dirty="0"/>
          </a:p>
        </p:txBody>
      </p:sp>
    </p:spTree>
    <p:extLst>
      <p:ext uri="{BB962C8B-B14F-4D97-AF65-F5344CB8AC3E}">
        <p14:creationId xmlns:p14="http://schemas.microsoft.com/office/powerpoint/2010/main" val="2016623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9532" y="1844824"/>
            <a:ext cx="8424936" cy="4129728"/>
          </a:xfrm>
        </p:spPr>
        <p:txBody>
          <a:bodyPr/>
          <a:lstStyle/>
          <a:p>
            <a:pPr marL="0" indent="0">
              <a:buNone/>
            </a:pPr>
            <a:endParaRPr lang="nb-NO" sz="1900" dirty="0"/>
          </a:p>
          <a:p>
            <a:pPr lvl="1">
              <a:buFont typeface="Wingdings" panose="05000000000000000000" pitchFamily="2" charset="2"/>
              <a:buChar char="§"/>
            </a:pPr>
            <a:r>
              <a:rPr lang="nb-NO" kern="1200" dirty="0">
                <a:solidFill>
                  <a:srgbClr val="000000"/>
                </a:solidFill>
              </a:rPr>
              <a:t>Farmasøytisk institutt		Torun Hegre</a:t>
            </a:r>
          </a:p>
          <a:p>
            <a:pPr lvl="1">
              <a:buFont typeface="Wingdings" panose="05000000000000000000" pitchFamily="2" charset="2"/>
              <a:buChar char="§"/>
            </a:pPr>
            <a:r>
              <a:rPr lang="nb-NO" kern="1200" dirty="0">
                <a:solidFill>
                  <a:srgbClr val="000000"/>
                </a:solidFill>
              </a:rPr>
              <a:t>Fysisk institutt			Grete Stavik-Døvle</a:t>
            </a:r>
          </a:p>
          <a:p>
            <a:pPr lvl="1">
              <a:buFont typeface="Wingdings" panose="05000000000000000000" pitchFamily="2" charset="2"/>
              <a:buChar char="§"/>
            </a:pPr>
            <a:r>
              <a:rPr lang="nb-NO" kern="1200" dirty="0">
                <a:solidFill>
                  <a:srgbClr val="000000"/>
                </a:solidFill>
              </a:rPr>
              <a:t>Institutt for geofag			Kristin Aasmundsen</a:t>
            </a:r>
          </a:p>
          <a:p>
            <a:pPr lvl="1">
              <a:buFont typeface="Wingdings" panose="05000000000000000000" pitchFamily="2" charset="2"/>
              <a:buChar char="§"/>
            </a:pPr>
            <a:r>
              <a:rPr lang="nb-NO" kern="1200" dirty="0">
                <a:solidFill>
                  <a:srgbClr val="000000"/>
                </a:solidFill>
              </a:rPr>
              <a:t>Institutt for informatikk		Kristin Bråthen</a:t>
            </a:r>
          </a:p>
          <a:p>
            <a:pPr lvl="1">
              <a:buFont typeface="Wingdings" panose="05000000000000000000" pitchFamily="2" charset="2"/>
              <a:buChar char="§"/>
            </a:pPr>
            <a:r>
              <a:rPr lang="nb-NO" kern="1200" dirty="0">
                <a:solidFill>
                  <a:srgbClr val="000000"/>
                </a:solidFill>
              </a:rPr>
              <a:t>Institutt for biovitenskap		Linn-Susan Rotås</a:t>
            </a:r>
          </a:p>
          <a:p>
            <a:pPr lvl="1">
              <a:buFont typeface="Wingdings" panose="05000000000000000000" pitchFamily="2" charset="2"/>
              <a:buChar char="§"/>
            </a:pPr>
            <a:r>
              <a:rPr lang="nb-NO" kern="1200" dirty="0">
                <a:solidFill>
                  <a:srgbClr val="000000"/>
                </a:solidFill>
              </a:rPr>
              <a:t>Institutt for teoretisk astrofysikk	Morsal Saba </a:t>
            </a:r>
          </a:p>
          <a:p>
            <a:pPr lvl="1">
              <a:buFont typeface="Wingdings" panose="05000000000000000000" pitchFamily="2" charset="2"/>
              <a:buChar char="§"/>
            </a:pPr>
            <a:r>
              <a:rPr lang="nb-NO" kern="1200" dirty="0">
                <a:solidFill>
                  <a:srgbClr val="000000"/>
                </a:solidFill>
              </a:rPr>
              <a:t>Kjemisk institutt			Kirsti Ales Dalseth</a:t>
            </a:r>
          </a:p>
          <a:p>
            <a:pPr lvl="1">
              <a:buFont typeface="Wingdings" panose="05000000000000000000" pitchFamily="2" charset="2"/>
              <a:buChar char="§"/>
            </a:pPr>
            <a:r>
              <a:rPr lang="nb-NO" kern="1200" dirty="0">
                <a:solidFill>
                  <a:srgbClr val="000000"/>
                </a:solidFill>
              </a:rPr>
              <a:t>Matematisk institutt			Annika Rigenholt</a:t>
            </a:r>
          </a:p>
          <a:p>
            <a:pPr lvl="1">
              <a:buFont typeface="Wingdings" panose="05000000000000000000" pitchFamily="2" charset="2"/>
              <a:buChar char="§"/>
            </a:pPr>
            <a:r>
              <a:rPr lang="nb-NO" kern="1200" dirty="0">
                <a:solidFill>
                  <a:srgbClr val="000000"/>
                </a:solidFill>
              </a:rPr>
              <a:t>Institutt for teknologisystemer	Kaja </a:t>
            </a:r>
            <a:r>
              <a:rPr lang="nb-NO" kern="1200" dirty="0" err="1">
                <a:solidFill>
                  <a:srgbClr val="000000"/>
                </a:solidFill>
              </a:rPr>
              <a:t>Mosserud</a:t>
            </a:r>
            <a:r>
              <a:rPr lang="nb-NO" kern="1200" dirty="0">
                <a:solidFill>
                  <a:srgbClr val="000000"/>
                </a:solidFill>
              </a:rPr>
              <a:t>-Haavardsholm</a:t>
            </a:r>
          </a:p>
          <a:p>
            <a:endParaRPr lang="nb-NO" sz="1600" dirty="0"/>
          </a:p>
          <a:p>
            <a:pPr marL="0" indent="0">
              <a:buNone/>
            </a:pPr>
            <a:endParaRPr lang="nb-NO" dirty="0"/>
          </a:p>
          <a:p>
            <a:pPr marL="0" indent="0">
              <a:buNone/>
            </a:pPr>
            <a:endParaRPr lang="nb-NO" dirty="0"/>
          </a:p>
        </p:txBody>
      </p:sp>
      <p:sp>
        <p:nvSpPr>
          <p:cNvPr id="5" name="Slide Number Placeholder 4"/>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F248601B-DFDF-B044-B450-3B98242EA36D}" type="slidenum">
              <a:rPr kumimoji="0" lang="en-US" sz="700" b="0" i="0" u="none" strike="noStrike" kern="1200" cap="none" spc="0" normalizeH="0" baseline="0" noProof="0" smtClean="0">
                <a:ln>
                  <a:noFill/>
                </a:ln>
                <a:solidFill>
                  <a:srgbClr val="808080"/>
                </a:solidFill>
                <a:effectLst/>
                <a:uLnTx/>
                <a:uFillTx/>
                <a:latin typeface="Arial"/>
              </a:rPr>
              <a:pPr marL="0" marR="0" lvl="0" indent="0" algn="r" defTabSz="914400" rtl="0" eaLnBrk="0" fontAlgn="auto" latinLnBrk="0" hangingPunct="0">
                <a:lnSpc>
                  <a:spcPct val="100000"/>
                </a:lnSpc>
                <a:spcBef>
                  <a:spcPts val="0"/>
                </a:spcBef>
                <a:spcAft>
                  <a:spcPts val="0"/>
                </a:spcAft>
                <a:buClrTx/>
                <a:buSzTx/>
                <a:buFontTx/>
                <a:buNone/>
                <a:tabLst/>
                <a:defRPr/>
              </a:pPr>
              <a:t>5</a:t>
            </a:fld>
            <a:endParaRPr kumimoji="0" lang="en-US" sz="700" b="0" i="0" u="none" strike="noStrike" kern="1200" cap="none" spc="0" normalizeH="0" baseline="0" noProof="0" dirty="0">
              <a:ln>
                <a:noFill/>
              </a:ln>
              <a:solidFill>
                <a:srgbClr val="808080"/>
              </a:solidFill>
              <a:effectLst/>
              <a:uLnTx/>
              <a:uFillTx/>
              <a:latin typeface="Arial"/>
            </a:endParaRPr>
          </a:p>
        </p:txBody>
      </p:sp>
      <p:sp>
        <p:nvSpPr>
          <p:cNvPr id="8" name="Title 1">
            <a:extLst>
              <a:ext uri="{FF2B5EF4-FFF2-40B4-BE49-F238E27FC236}">
                <a16:creationId xmlns:a16="http://schemas.microsoft.com/office/drawing/2014/main" id="{0CC72C48-F8D7-9A07-D0BA-5E88BFD78241}"/>
              </a:ext>
            </a:extLst>
          </p:cNvPr>
          <p:cNvSpPr>
            <a:spLocks noGrp="1"/>
          </p:cNvSpPr>
          <p:nvPr>
            <p:ph type="title"/>
          </p:nvPr>
        </p:nvSpPr>
        <p:spPr>
          <a:xfrm>
            <a:off x="359532" y="705100"/>
            <a:ext cx="8173280" cy="1144906"/>
          </a:xfrm>
        </p:spPr>
        <p:txBody>
          <a:bodyPr/>
          <a:lstStyle/>
          <a:p>
            <a:pPr marL="0" indent="0">
              <a:buNone/>
            </a:pPr>
            <a:r>
              <a:rPr lang="nb-NO" sz="3200" dirty="0"/>
              <a:t>Læringsmiljøkontaktene ved instituttene</a:t>
            </a:r>
          </a:p>
        </p:txBody>
      </p:sp>
    </p:spTree>
    <p:extLst>
      <p:ext uri="{BB962C8B-B14F-4D97-AF65-F5344CB8AC3E}">
        <p14:creationId xmlns:p14="http://schemas.microsoft.com/office/powerpoint/2010/main" val="221190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2DB6CE2-0E79-4335-E22A-CF33867D6A34}"/>
              </a:ext>
            </a:extLst>
          </p:cNvPr>
          <p:cNvPicPr>
            <a:picLocks noChangeAspect="1"/>
          </p:cNvPicPr>
          <p:nvPr/>
        </p:nvPicPr>
        <p:blipFill>
          <a:blip r:embed="rId3"/>
          <a:stretch>
            <a:fillRect/>
          </a:stretch>
        </p:blipFill>
        <p:spPr>
          <a:xfrm>
            <a:off x="-1" y="0"/>
            <a:ext cx="10284738" cy="6858001"/>
          </a:xfrm>
          <a:prstGeom prst="rect">
            <a:avLst/>
          </a:prstGeom>
        </p:spPr>
      </p:pic>
      <p:sp>
        <p:nvSpPr>
          <p:cNvPr id="5" name="Slide Number Placeholder 4"/>
          <p:cNvSpPr>
            <a:spLocks noGrp="1"/>
          </p:cNvSpPr>
          <p:nvPr>
            <p:ph type="sldNum" sz="quarter" idx="11"/>
          </p:nvPr>
        </p:nvSpPr>
        <p:spPr/>
        <p:txBody>
          <a:bodyPr/>
          <a:lstStyle/>
          <a:p>
            <a:pPr>
              <a:defRPr/>
            </a:pPr>
            <a:fld id="{F248601B-DFDF-B044-B450-3B98242EA36D}" type="slidenum">
              <a:rPr lang="en-US" smtClean="0">
                <a:solidFill>
                  <a:srgbClr val="808080"/>
                </a:solidFill>
              </a:rPr>
              <a:pPr>
                <a:defRPr/>
              </a:pPr>
              <a:t>6</a:t>
            </a:fld>
            <a:endParaRPr lang="en-US" dirty="0">
              <a:solidFill>
                <a:srgbClr val="808080"/>
              </a:solidFill>
            </a:endParaRPr>
          </a:p>
        </p:txBody>
      </p:sp>
      <p:sp>
        <p:nvSpPr>
          <p:cNvPr id="6" name="Title 1"/>
          <p:cNvSpPr>
            <a:spLocks noGrp="1"/>
          </p:cNvSpPr>
          <p:nvPr>
            <p:ph type="title"/>
          </p:nvPr>
        </p:nvSpPr>
        <p:spPr>
          <a:xfrm>
            <a:off x="4572000" y="908720"/>
            <a:ext cx="5184576" cy="1144906"/>
          </a:xfrm>
        </p:spPr>
        <p:txBody>
          <a:bodyPr/>
          <a:lstStyle/>
          <a:p>
            <a:pPr algn="ctr"/>
            <a:r>
              <a:rPr lang="nb-NO" sz="2800" dirty="0">
                <a:solidFill>
                  <a:schemeClr val="bg1"/>
                </a:solidFill>
              </a:rPr>
              <a:t>Hvordan møter vi studenter som har meldt inn noe de opplever som ugreit  </a:t>
            </a:r>
          </a:p>
        </p:txBody>
      </p:sp>
      <p:sp>
        <p:nvSpPr>
          <p:cNvPr id="22" name="Content Placeholder 2">
            <a:extLst>
              <a:ext uri="{FF2B5EF4-FFF2-40B4-BE49-F238E27FC236}">
                <a16:creationId xmlns:a16="http://schemas.microsoft.com/office/drawing/2014/main" id="{A272E7A3-BF15-616A-D109-D578B4680A89}"/>
              </a:ext>
            </a:extLst>
          </p:cNvPr>
          <p:cNvSpPr txBox="1">
            <a:spLocks/>
          </p:cNvSpPr>
          <p:nvPr/>
        </p:nvSpPr>
        <p:spPr bwMode="auto">
          <a:xfrm>
            <a:off x="611560" y="6112767"/>
            <a:ext cx="8352928" cy="576064"/>
          </a:xfrm>
          <a:prstGeom prst="rect">
            <a:avLst/>
          </a:prstGeom>
          <a:noFill/>
          <a:ln w="31750">
            <a:noFill/>
            <a:miter lim="800000"/>
            <a:headEnd/>
            <a:tailEnd/>
          </a:ln>
        </p:spPr>
        <p:txBody>
          <a:bodyPr vert="horz" wrap="square" lIns="72585" tIns="36293" rIns="72585" bIns="36293" numCol="1" anchor="t" anchorCtr="0" compatLnSpc="1">
            <a:prstTxWarp prst="textNoShape">
              <a:avLst/>
            </a:prstTxWarp>
          </a:bodyPr>
          <a:lstStyle>
            <a:lvl1pPr marL="271463" indent="-271463" algn="l" rtl="0" eaLnBrk="1" fontAlgn="base" hangingPunct="1">
              <a:spcBef>
                <a:spcPct val="20000"/>
              </a:spcBef>
              <a:spcAft>
                <a:spcPct val="0"/>
              </a:spcAft>
              <a:buChar char="•"/>
              <a:defRPr sz="2200">
                <a:solidFill>
                  <a:schemeClr val="tx1"/>
                </a:solidFill>
                <a:latin typeface="+mn-lt"/>
                <a:ea typeface="+mn-ea"/>
                <a:cs typeface="+mn-cs"/>
              </a:defRPr>
            </a:lvl1pPr>
            <a:lvl2pPr marL="588963" indent="-225425" algn="l" rtl="0" eaLnBrk="1" fontAlgn="base" hangingPunct="1">
              <a:spcBef>
                <a:spcPct val="20000"/>
              </a:spcBef>
              <a:spcAft>
                <a:spcPct val="0"/>
              </a:spcAft>
              <a:buChar char="–"/>
              <a:defRPr sz="1900">
                <a:solidFill>
                  <a:schemeClr val="tx1"/>
                </a:solidFill>
                <a:latin typeface="+mn-lt"/>
                <a:ea typeface="+mn-ea"/>
                <a:cs typeface="+mn-cs"/>
              </a:defRPr>
            </a:lvl2pPr>
            <a:lvl3pPr marL="906463" indent="-180975" algn="l" rtl="0" eaLnBrk="1" fontAlgn="base" hangingPunct="1">
              <a:spcBef>
                <a:spcPct val="20000"/>
              </a:spcBef>
              <a:spcAft>
                <a:spcPct val="0"/>
              </a:spcAft>
              <a:buChar char="•"/>
              <a:defRPr sz="1600">
                <a:solidFill>
                  <a:schemeClr val="tx1"/>
                </a:solidFill>
                <a:latin typeface="+mn-lt"/>
                <a:ea typeface="+mn-ea"/>
                <a:cs typeface="+mn-cs"/>
              </a:defRPr>
            </a:lvl3pPr>
            <a:lvl4pPr marL="1270000" indent="-180975" algn="l" rtl="0" eaLnBrk="1" fontAlgn="base" hangingPunct="1">
              <a:spcBef>
                <a:spcPct val="20000"/>
              </a:spcBef>
              <a:spcAft>
                <a:spcPct val="0"/>
              </a:spcAft>
              <a:buChar char="–"/>
              <a:defRPr>
                <a:solidFill>
                  <a:schemeClr val="tx1"/>
                </a:solidFill>
                <a:latin typeface="+mn-lt"/>
                <a:ea typeface="+mn-ea"/>
                <a:cs typeface="+mn-cs"/>
              </a:defRPr>
            </a:lvl4pPr>
            <a:lvl5pPr marL="1631950" indent="-180975" algn="l" rtl="0" eaLnBrk="1" fontAlgn="base" hangingPunct="1">
              <a:spcBef>
                <a:spcPct val="20000"/>
              </a:spcBef>
              <a:spcAft>
                <a:spcPct val="0"/>
              </a:spcAft>
              <a:buChar char="»"/>
              <a:defRPr sz="1300">
                <a:solidFill>
                  <a:schemeClr val="tx1"/>
                </a:solidFill>
                <a:latin typeface="+mn-lt"/>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a:lstStyle>
          <a:p>
            <a:pPr>
              <a:buFont typeface="Wingdings" panose="05000000000000000000" pitchFamily="2" charset="2"/>
              <a:buChar char="Ø"/>
            </a:pPr>
            <a:r>
              <a:rPr lang="nb-NO" kern="0" dirty="0">
                <a:solidFill>
                  <a:schemeClr val="bg1"/>
                </a:solidFill>
              </a:rPr>
              <a:t>Kartleggingsmøte(r) med innmelder for å finne ut mer om saken </a:t>
            </a:r>
          </a:p>
          <a:p>
            <a:endParaRPr lang="nb-NO" kern="0" dirty="0">
              <a:solidFill>
                <a:schemeClr val="bg1"/>
              </a:solidFill>
            </a:endParaRPr>
          </a:p>
          <a:p>
            <a:endParaRPr lang="nb-NO" kern="0" dirty="0">
              <a:solidFill>
                <a:schemeClr val="bg1"/>
              </a:solidFill>
            </a:endParaRPr>
          </a:p>
          <a:p>
            <a:pPr marL="0" indent="0">
              <a:buNone/>
            </a:pPr>
            <a:endParaRPr lang="nb-NO" kern="0" dirty="0">
              <a:solidFill>
                <a:schemeClr val="bg1"/>
              </a:solidFill>
            </a:endParaRPr>
          </a:p>
          <a:p>
            <a:pPr marL="0" indent="0">
              <a:buFontTx/>
              <a:buNone/>
            </a:pPr>
            <a:endParaRPr lang="nb-NO" kern="0" dirty="0">
              <a:solidFill>
                <a:schemeClr val="bg1"/>
              </a:solidFill>
            </a:endParaRPr>
          </a:p>
          <a:p>
            <a:pPr marL="0" indent="0">
              <a:buFontTx/>
              <a:buNone/>
            </a:pPr>
            <a:endParaRPr lang="nb-NO" kern="0" dirty="0">
              <a:solidFill>
                <a:schemeClr val="bg1"/>
              </a:solidFill>
            </a:endParaRPr>
          </a:p>
          <a:p>
            <a:pPr marL="0" indent="0">
              <a:buFontTx/>
              <a:buNone/>
            </a:pPr>
            <a:endParaRPr lang="nb-NO" kern="0" dirty="0">
              <a:solidFill>
                <a:schemeClr val="bg1"/>
              </a:solidFill>
            </a:endParaRPr>
          </a:p>
          <a:p>
            <a:pPr marL="0" indent="0">
              <a:buFontTx/>
              <a:buNone/>
            </a:pPr>
            <a:endParaRPr lang="nb-NO" kern="0" dirty="0">
              <a:solidFill>
                <a:schemeClr val="bg1"/>
              </a:solidFill>
            </a:endParaRPr>
          </a:p>
          <a:p>
            <a:endParaRPr lang="nb-NO" kern="0" dirty="0">
              <a:solidFill>
                <a:schemeClr val="bg1"/>
              </a:solidFill>
            </a:endParaRPr>
          </a:p>
          <a:p>
            <a:endParaRPr lang="nb-NO" kern="0" dirty="0">
              <a:solidFill>
                <a:schemeClr val="bg1"/>
              </a:solidFill>
            </a:endParaRPr>
          </a:p>
        </p:txBody>
      </p:sp>
    </p:spTree>
    <p:extLst>
      <p:ext uri="{BB962C8B-B14F-4D97-AF65-F5344CB8AC3E}">
        <p14:creationId xmlns:p14="http://schemas.microsoft.com/office/powerpoint/2010/main" val="1539281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3F0C8C3-6A3B-3BB0-4065-DF3E681DDC60}"/>
              </a:ext>
            </a:extLst>
          </p:cNvPr>
          <p:cNvPicPr>
            <a:picLocks noChangeAspect="1"/>
          </p:cNvPicPr>
          <p:nvPr/>
        </p:nvPicPr>
        <p:blipFill>
          <a:blip r:embed="rId3"/>
          <a:stretch>
            <a:fillRect/>
          </a:stretch>
        </p:blipFill>
        <p:spPr>
          <a:xfrm>
            <a:off x="2704107" y="1196556"/>
            <a:ext cx="6439893" cy="5661444"/>
          </a:xfrm>
          <a:prstGeom prst="rect">
            <a:avLst/>
          </a:prstGeom>
        </p:spPr>
      </p:pic>
      <p:sp>
        <p:nvSpPr>
          <p:cNvPr id="5" name="Slide Number Placeholder 4"/>
          <p:cNvSpPr>
            <a:spLocks noGrp="1"/>
          </p:cNvSpPr>
          <p:nvPr>
            <p:ph type="sldNum" sz="quarter" idx="11"/>
          </p:nvPr>
        </p:nvSpPr>
        <p:spPr/>
        <p:txBody>
          <a:bodyPr/>
          <a:lstStyle/>
          <a:p>
            <a:pPr>
              <a:defRPr/>
            </a:pPr>
            <a:fld id="{F248601B-DFDF-B044-B450-3B98242EA36D}" type="slidenum">
              <a:rPr lang="en-US" smtClean="0">
                <a:solidFill>
                  <a:srgbClr val="808080"/>
                </a:solidFill>
              </a:rPr>
              <a:pPr>
                <a:defRPr/>
              </a:pPr>
              <a:t>7</a:t>
            </a:fld>
            <a:endParaRPr lang="en-US" dirty="0">
              <a:solidFill>
                <a:srgbClr val="808080"/>
              </a:solidFill>
            </a:endParaRPr>
          </a:p>
        </p:txBody>
      </p:sp>
      <p:sp>
        <p:nvSpPr>
          <p:cNvPr id="22" name="Content Placeholder 2">
            <a:extLst>
              <a:ext uri="{FF2B5EF4-FFF2-40B4-BE49-F238E27FC236}">
                <a16:creationId xmlns:a16="http://schemas.microsoft.com/office/drawing/2014/main" id="{A272E7A3-BF15-616A-D109-D578B4680A89}"/>
              </a:ext>
            </a:extLst>
          </p:cNvPr>
          <p:cNvSpPr txBox="1">
            <a:spLocks/>
          </p:cNvSpPr>
          <p:nvPr/>
        </p:nvSpPr>
        <p:spPr bwMode="auto">
          <a:xfrm>
            <a:off x="395536" y="1179198"/>
            <a:ext cx="4098880" cy="2825865"/>
          </a:xfrm>
          <a:prstGeom prst="rect">
            <a:avLst/>
          </a:prstGeom>
          <a:noFill/>
          <a:ln w="31750">
            <a:noFill/>
            <a:miter lim="800000"/>
            <a:headEnd/>
            <a:tailEnd/>
          </a:ln>
        </p:spPr>
        <p:txBody>
          <a:bodyPr vert="horz" wrap="square" lIns="72585" tIns="36293" rIns="72585" bIns="36293" numCol="1" anchor="t" anchorCtr="0" compatLnSpc="1">
            <a:prstTxWarp prst="textNoShape">
              <a:avLst/>
            </a:prstTxWarp>
          </a:bodyPr>
          <a:lstStyle>
            <a:lvl1pPr marL="271463" indent="-271463" algn="l" rtl="0" eaLnBrk="1" fontAlgn="base" hangingPunct="1">
              <a:spcBef>
                <a:spcPct val="20000"/>
              </a:spcBef>
              <a:spcAft>
                <a:spcPct val="0"/>
              </a:spcAft>
              <a:buChar char="•"/>
              <a:defRPr sz="2200">
                <a:solidFill>
                  <a:schemeClr val="tx1"/>
                </a:solidFill>
                <a:latin typeface="+mn-lt"/>
                <a:ea typeface="+mn-ea"/>
                <a:cs typeface="+mn-cs"/>
              </a:defRPr>
            </a:lvl1pPr>
            <a:lvl2pPr marL="588963" indent="-225425" algn="l" rtl="0" eaLnBrk="1" fontAlgn="base" hangingPunct="1">
              <a:spcBef>
                <a:spcPct val="20000"/>
              </a:spcBef>
              <a:spcAft>
                <a:spcPct val="0"/>
              </a:spcAft>
              <a:buChar char="–"/>
              <a:defRPr sz="1900">
                <a:solidFill>
                  <a:schemeClr val="tx1"/>
                </a:solidFill>
                <a:latin typeface="+mn-lt"/>
                <a:ea typeface="+mn-ea"/>
                <a:cs typeface="+mn-cs"/>
              </a:defRPr>
            </a:lvl2pPr>
            <a:lvl3pPr marL="906463" indent="-180975" algn="l" rtl="0" eaLnBrk="1" fontAlgn="base" hangingPunct="1">
              <a:spcBef>
                <a:spcPct val="20000"/>
              </a:spcBef>
              <a:spcAft>
                <a:spcPct val="0"/>
              </a:spcAft>
              <a:buChar char="•"/>
              <a:defRPr sz="1600">
                <a:solidFill>
                  <a:schemeClr val="tx1"/>
                </a:solidFill>
                <a:latin typeface="+mn-lt"/>
                <a:ea typeface="+mn-ea"/>
                <a:cs typeface="+mn-cs"/>
              </a:defRPr>
            </a:lvl3pPr>
            <a:lvl4pPr marL="1270000" indent="-180975" algn="l" rtl="0" eaLnBrk="1" fontAlgn="base" hangingPunct="1">
              <a:spcBef>
                <a:spcPct val="20000"/>
              </a:spcBef>
              <a:spcAft>
                <a:spcPct val="0"/>
              </a:spcAft>
              <a:buChar char="–"/>
              <a:defRPr>
                <a:solidFill>
                  <a:schemeClr val="tx1"/>
                </a:solidFill>
                <a:latin typeface="+mn-lt"/>
                <a:ea typeface="+mn-ea"/>
                <a:cs typeface="+mn-cs"/>
              </a:defRPr>
            </a:lvl4pPr>
            <a:lvl5pPr marL="1631950" indent="-180975" algn="l" rtl="0" eaLnBrk="1" fontAlgn="base" hangingPunct="1">
              <a:spcBef>
                <a:spcPct val="20000"/>
              </a:spcBef>
              <a:spcAft>
                <a:spcPct val="0"/>
              </a:spcAft>
              <a:buChar char="»"/>
              <a:defRPr sz="1300">
                <a:solidFill>
                  <a:schemeClr val="tx1"/>
                </a:solidFill>
                <a:latin typeface="+mn-lt"/>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a:lstStyle>
          <a:p>
            <a:pPr>
              <a:buFont typeface="Wingdings" panose="05000000000000000000" pitchFamily="2" charset="2"/>
              <a:buChar char="Ø"/>
            </a:pPr>
            <a:r>
              <a:rPr lang="nb-NO" kern="0" dirty="0"/>
              <a:t>Gjennomgang av fremlagt dokumentasjon</a:t>
            </a:r>
          </a:p>
          <a:p>
            <a:pPr>
              <a:buFont typeface="Wingdings" panose="05000000000000000000" pitchFamily="2" charset="2"/>
              <a:buChar char="Ø"/>
            </a:pPr>
            <a:r>
              <a:rPr lang="nb-NO" kern="0" dirty="0"/>
              <a:t>Kan vi fremskaffe mer dokumentasjon?</a:t>
            </a:r>
          </a:p>
          <a:p>
            <a:pPr>
              <a:buFont typeface="Wingdings" panose="05000000000000000000" pitchFamily="2" charset="2"/>
              <a:buChar char="Ø"/>
            </a:pPr>
            <a:r>
              <a:rPr lang="nb-NO" kern="0" dirty="0"/>
              <a:t>Samtaler med eventuelle vitner</a:t>
            </a:r>
          </a:p>
        </p:txBody>
      </p:sp>
    </p:spTree>
    <p:extLst>
      <p:ext uri="{BB962C8B-B14F-4D97-AF65-F5344CB8AC3E}">
        <p14:creationId xmlns:p14="http://schemas.microsoft.com/office/powerpoint/2010/main" val="2343587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pPr>
              <a:defRPr/>
            </a:pPr>
            <a:fld id="{F248601B-DFDF-B044-B450-3B98242EA36D}" type="slidenum">
              <a:rPr lang="en-US" smtClean="0">
                <a:solidFill>
                  <a:srgbClr val="808080"/>
                </a:solidFill>
              </a:rPr>
              <a:pPr>
                <a:defRPr/>
              </a:pPr>
              <a:t>8</a:t>
            </a:fld>
            <a:endParaRPr lang="en-US" dirty="0">
              <a:solidFill>
                <a:srgbClr val="808080"/>
              </a:solidFill>
            </a:endParaRPr>
          </a:p>
        </p:txBody>
      </p:sp>
      <p:sp>
        <p:nvSpPr>
          <p:cNvPr id="22" name="Content Placeholder 2">
            <a:extLst>
              <a:ext uri="{FF2B5EF4-FFF2-40B4-BE49-F238E27FC236}">
                <a16:creationId xmlns:a16="http://schemas.microsoft.com/office/drawing/2014/main" id="{A272E7A3-BF15-616A-D109-D578B4680A89}"/>
              </a:ext>
            </a:extLst>
          </p:cNvPr>
          <p:cNvSpPr txBox="1">
            <a:spLocks/>
          </p:cNvSpPr>
          <p:nvPr/>
        </p:nvSpPr>
        <p:spPr bwMode="auto">
          <a:xfrm>
            <a:off x="5796136" y="1216732"/>
            <a:ext cx="3268167" cy="4424536"/>
          </a:xfrm>
          <a:prstGeom prst="rect">
            <a:avLst/>
          </a:prstGeom>
          <a:noFill/>
          <a:ln w="31750">
            <a:noFill/>
            <a:miter lim="800000"/>
            <a:headEnd/>
            <a:tailEnd/>
          </a:ln>
        </p:spPr>
        <p:txBody>
          <a:bodyPr vert="horz" wrap="square" lIns="72585" tIns="36293" rIns="72585" bIns="36293" numCol="1" anchor="t" anchorCtr="0" compatLnSpc="1">
            <a:prstTxWarp prst="textNoShape">
              <a:avLst/>
            </a:prstTxWarp>
          </a:bodyPr>
          <a:lstStyle>
            <a:lvl1pPr marL="271463" indent="-271463" algn="l" rtl="0" eaLnBrk="1" fontAlgn="base" hangingPunct="1">
              <a:spcBef>
                <a:spcPct val="20000"/>
              </a:spcBef>
              <a:spcAft>
                <a:spcPct val="0"/>
              </a:spcAft>
              <a:buChar char="•"/>
              <a:defRPr sz="2200">
                <a:solidFill>
                  <a:schemeClr val="tx1"/>
                </a:solidFill>
                <a:latin typeface="+mn-lt"/>
                <a:ea typeface="+mn-ea"/>
                <a:cs typeface="+mn-cs"/>
              </a:defRPr>
            </a:lvl1pPr>
            <a:lvl2pPr marL="588963" indent="-225425" algn="l" rtl="0" eaLnBrk="1" fontAlgn="base" hangingPunct="1">
              <a:spcBef>
                <a:spcPct val="20000"/>
              </a:spcBef>
              <a:spcAft>
                <a:spcPct val="0"/>
              </a:spcAft>
              <a:buChar char="–"/>
              <a:defRPr sz="1900">
                <a:solidFill>
                  <a:schemeClr val="tx1"/>
                </a:solidFill>
                <a:latin typeface="+mn-lt"/>
                <a:ea typeface="+mn-ea"/>
                <a:cs typeface="+mn-cs"/>
              </a:defRPr>
            </a:lvl2pPr>
            <a:lvl3pPr marL="906463" indent="-180975" algn="l" rtl="0" eaLnBrk="1" fontAlgn="base" hangingPunct="1">
              <a:spcBef>
                <a:spcPct val="20000"/>
              </a:spcBef>
              <a:spcAft>
                <a:spcPct val="0"/>
              </a:spcAft>
              <a:buChar char="•"/>
              <a:defRPr sz="1600">
                <a:solidFill>
                  <a:schemeClr val="tx1"/>
                </a:solidFill>
                <a:latin typeface="+mn-lt"/>
                <a:ea typeface="+mn-ea"/>
                <a:cs typeface="+mn-cs"/>
              </a:defRPr>
            </a:lvl3pPr>
            <a:lvl4pPr marL="1270000" indent="-180975" algn="l" rtl="0" eaLnBrk="1" fontAlgn="base" hangingPunct="1">
              <a:spcBef>
                <a:spcPct val="20000"/>
              </a:spcBef>
              <a:spcAft>
                <a:spcPct val="0"/>
              </a:spcAft>
              <a:buChar char="–"/>
              <a:defRPr>
                <a:solidFill>
                  <a:schemeClr val="tx1"/>
                </a:solidFill>
                <a:latin typeface="+mn-lt"/>
                <a:ea typeface="+mn-ea"/>
                <a:cs typeface="+mn-cs"/>
              </a:defRPr>
            </a:lvl4pPr>
            <a:lvl5pPr marL="1631950" indent="-180975" algn="l" rtl="0" eaLnBrk="1" fontAlgn="base" hangingPunct="1">
              <a:spcBef>
                <a:spcPct val="20000"/>
              </a:spcBef>
              <a:spcAft>
                <a:spcPct val="0"/>
              </a:spcAft>
              <a:buChar char="»"/>
              <a:defRPr sz="1300">
                <a:solidFill>
                  <a:schemeClr val="tx1"/>
                </a:solidFill>
                <a:latin typeface="+mn-lt"/>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a:lstStyle>
          <a:p>
            <a:pPr>
              <a:buFont typeface="Wingdings" panose="05000000000000000000" pitchFamily="2" charset="2"/>
              <a:buChar char="Ø"/>
            </a:pPr>
            <a:r>
              <a:rPr lang="nb-NO" kern="0" dirty="0"/>
              <a:t>Samtale med om-meldt student/ansatt</a:t>
            </a:r>
          </a:p>
          <a:p>
            <a:pPr>
              <a:buFont typeface="Wingdings" panose="05000000000000000000" pitchFamily="2" charset="2"/>
              <a:buChar char="Ø"/>
            </a:pPr>
            <a:r>
              <a:rPr lang="nb-NO" kern="0" dirty="0"/>
              <a:t>Nye opplysninger kan føre til at helhetsbilde i en sak forandres. </a:t>
            </a:r>
          </a:p>
          <a:p>
            <a:endParaRPr lang="nb-NO" kern="0" dirty="0"/>
          </a:p>
        </p:txBody>
      </p:sp>
      <p:pic>
        <p:nvPicPr>
          <p:cNvPr id="2" name="Picture 1">
            <a:extLst>
              <a:ext uri="{FF2B5EF4-FFF2-40B4-BE49-F238E27FC236}">
                <a16:creationId xmlns:a16="http://schemas.microsoft.com/office/drawing/2014/main" id="{E77E1BFB-9BCC-0A3A-47E8-314BEC272DFF}"/>
              </a:ext>
            </a:extLst>
          </p:cNvPr>
          <p:cNvPicPr>
            <a:picLocks noChangeAspect="1"/>
          </p:cNvPicPr>
          <p:nvPr/>
        </p:nvPicPr>
        <p:blipFill>
          <a:blip r:embed="rId3"/>
          <a:stretch>
            <a:fillRect/>
          </a:stretch>
        </p:blipFill>
        <p:spPr>
          <a:xfrm>
            <a:off x="529343" y="1077247"/>
            <a:ext cx="5035252" cy="5048097"/>
          </a:xfrm>
          <a:prstGeom prst="rect">
            <a:avLst/>
          </a:prstGeom>
        </p:spPr>
      </p:pic>
    </p:spTree>
    <p:extLst>
      <p:ext uri="{BB962C8B-B14F-4D97-AF65-F5344CB8AC3E}">
        <p14:creationId xmlns:p14="http://schemas.microsoft.com/office/powerpoint/2010/main" val="1730559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DAB4117-1CC6-E586-38DF-59034CF230CE}"/>
              </a:ext>
            </a:extLst>
          </p:cNvPr>
          <p:cNvPicPr>
            <a:picLocks noChangeAspect="1"/>
          </p:cNvPicPr>
          <p:nvPr/>
        </p:nvPicPr>
        <p:blipFill>
          <a:blip r:embed="rId3"/>
          <a:stretch>
            <a:fillRect/>
          </a:stretch>
        </p:blipFill>
        <p:spPr>
          <a:xfrm>
            <a:off x="9839" y="1"/>
            <a:ext cx="10291020" cy="6858000"/>
          </a:xfrm>
          <a:prstGeom prst="rect">
            <a:avLst/>
          </a:prstGeom>
        </p:spPr>
      </p:pic>
      <p:sp>
        <p:nvSpPr>
          <p:cNvPr id="5" name="Slide Number Placeholder 4"/>
          <p:cNvSpPr>
            <a:spLocks noGrp="1"/>
          </p:cNvSpPr>
          <p:nvPr>
            <p:ph type="sldNum" sz="quarter" idx="11"/>
          </p:nvPr>
        </p:nvSpPr>
        <p:spPr/>
        <p:txBody>
          <a:bodyPr/>
          <a:lstStyle/>
          <a:p>
            <a:pPr>
              <a:defRPr/>
            </a:pPr>
            <a:fld id="{F248601B-DFDF-B044-B450-3B98242EA36D}" type="slidenum">
              <a:rPr lang="en-US" smtClean="0">
                <a:solidFill>
                  <a:srgbClr val="808080"/>
                </a:solidFill>
              </a:rPr>
              <a:pPr>
                <a:defRPr/>
              </a:pPr>
              <a:t>9</a:t>
            </a:fld>
            <a:endParaRPr lang="en-US" dirty="0">
              <a:solidFill>
                <a:srgbClr val="808080"/>
              </a:solidFill>
            </a:endParaRPr>
          </a:p>
        </p:txBody>
      </p:sp>
      <p:sp>
        <p:nvSpPr>
          <p:cNvPr id="22" name="Content Placeholder 2">
            <a:extLst>
              <a:ext uri="{FF2B5EF4-FFF2-40B4-BE49-F238E27FC236}">
                <a16:creationId xmlns:a16="http://schemas.microsoft.com/office/drawing/2014/main" id="{A272E7A3-BF15-616A-D109-D578B4680A89}"/>
              </a:ext>
            </a:extLst>
          </p:cNvPr>
          <p:cNvSpPr txBox="1">
            <a:spLocks/>
          </p:cNvSpPr>
          <p:nvPr/>
        </p:nvSpPr>
        <p:spPr bwMode="auto">
          <a:xfrm>
            <a:off x="611560" y="5621797"/>
            <a:ext cx="8280920" cy="824136"/>
          </a:xfrm>
          <a:prstGeom prst="rect">
            <a:avLst/>
          </a:prstGeom>
          <a:noFill/>
          <a:ln w="31750">
            <a:noFill/>
            <a:miter lim="800000"/>
            <a:headEnd/>
            <a:tailEnd/>
          </a:ln>
        </p:spPr>
        <p:txBody>
          <a:bodyPr vert="horz" wrap="square" lIns="72585" tIns="36293" rIns="72585" bIns="36293" numCol="1" anchor="t" anchorCtr="0" compatLnSpc="1">
            <a:prstTxWarp prst="textNoShape">
              <a:avLst/>
            </a:prstTxWarp>
          </a:bodyPr>
          <a:lstStyle>
            <a:lvl1pPr marL="271463" indent="-271463" algn="l" rtl="0" eaLnBrk="1" fontAlgn="base" hangingPunct="1">
              <a:spcBef>
                <a:spcPct val="20000"/>
              </a:spcBef>
              <a:spcAft>
                <a:spcPct val="0"/>
              </a:spcAft>
              <a:buChar char="•"/>
              <a:defRPr sz="2200">
                <a:solidFill>
                  <a:schemeClr val="tx1"/>
                </a:solidFill>
                <a:latin typeface="+mn-lt"/>
                <a:ea typeface="+mn-ea"/>
                <a:cs typeface="+mn-cs"/>
              </a:defRPr>
            </a:lvl1pPr>
            <a:lvl2pPr marL="588963" indent="-225425" algn="l" rtl="0" eaLnBrk="1" fontAlgn="base" hangingPunct="1">
              <a:spcBef>
                <a:spcPct val="20000"/>
              </a:spcBef>
              <a:spcAft>
                <a:spcPct val="0"/>
              </a:spcAft>
              <a:buChar char="–"/>
              <a:defRPr sz="1900">
                <a:solidFill>
                  <a:schemeClr val="tx1"/>
                </a:solidFill>
                <a:latin typeface="+mn-lt"/>
                <a:ea typeface="+mn-ea"/>
                <a:cs typeface="+mn-cs"/>
              </a:defRPr>
            </a:lvl2pPr>
            <a:lvl3pPr marL="906463" indent="-180975" algn="l" rtl="0" eaLnBrk="1" fontAlgn="base" hangingPunct="1">
              <a:spcBef>
                <a:spcPct val="20000"/>
              </a:spcBef>
              <a:spcAft>
                <a:spcPct val="0"/>
              </a:spcAft>
              <a:buChar char="•"/>
              <a:defRPr sz="1600">
                <a:solidFill>
                  <a:schemeClr val="tx1"/>
                </a:solidFill>
                <a:latin typeface="+mn-lt"/>
                <a:ea typeface="+mn-ea"/>
                <a:cs typeface="+mn-cs"/>
              </a:defRPr>
            </a:lvl3pPr>
            <a:lvl4pPr marL="1270000" indent="-180975" algn="l" rtl="0" eaLnBrk="1" fontAlgn="base" hangingPunct="1">
              <a:spcBef>
                <a:spcPct val="20000"/>
              </a:spcBef>
              <a:spcAft>
                <a:spcPct val="0"/>
              </a:spcAft>
              <a:buChar char="–"/>
              <a:defRPr>
                <a:solidFill>
                  <a:schemeClr val="tx1"/>
                </a:solidFill>
                <a:latin typeface="+mn-lt"/>
                <a:ea typeface="+mn-ea"/>
                <a:cs typeface="+mn-cs"/>
              </a:defRPr>
            </a:lvl4pPr>
            <a:lvl5pPr marL="1631950" indent="-180975" algn="l" rtl="0" eaLnBrk="1" fontAlgn="base" hangingPunct="1">
              <a:spcBef>
                <a:spcPct val="20000"/>
              </a:spcBef>
              <a:spcAft>
                <a:spcPct val="0"/>
              </a:spcAft>
              <a:buChar char="»"/>
              <a:defRPr sz="1300">
                <a:solidFill>
                  <a:schemeClr val="tx1"/>
                </a:solidFill>
                <a:latin typeface="+mn-lt"/>
                <a:ea typeface="+mn-ea"/>
                <a:cs typeface="+mn-cs"/>
              </a:defRPr>
            </a:lvl5pPr>
            <a:lvl6pPr marL="1996089" indent="-181463" algn="l" rtl="0" eaLnBrk="1" fontAlgn="base" hangingPunct="1">
              <a:spcBef>
                <a:spcPct val="20000"/>
              </a:spcBef>
              <a:spcAft>
                <a:spcPct val="0"/>
              </a:spcAft>
              <a:buChar char="»"/>
              <a:defRPr sz="1300">
                <a:solidFill>
                  <a:schemeClr val="tx1"/>
                </a:solidFill>
                <a:latin typeface="+mn-lt"/>
                <a:ea typeface="+mn-ea"/>
                <a:cs typeface="+mn-cs"/>
              </a:defRPr>
            </a:lvl6pPr>
            <a:lvl7pPr marL="2359015" indent="-181463" algn="l" rtl="0" eaLnBrk="1" fontAlgn="base" hangingPunct="1">
              <a:spcBef>
                <a:spcPct val="20000"/>
              </a:spcBef>
              <a:spcAft>
                <a:spcPct val="0"/>
              </a:spcAft>
              <a:buChar char="»"/>
              <a:defRPr sz="1300">
                <a:solidFill>
                  <a:schemeClr val="tx1"/>
                </a:solidFill>
                <a:latin typeface="+mn-lt"/>
                <a:ea typeface="+mn-ea"/>
                <a:cs typeface="+mn-cs"/>
              </a:defRPr>
            </a:lvl7pPr>
            <a:lvl8pPr marL="2721940" indent="-181463" algn="l" rtl="0" eaLnBrk="1" fontAlgn="base" hangingPunct="1">
              <a:spcBef>
                <a:spcPct val="20000"/>
              </a:spcBef>
              <a:spcAft>
                <a:spcPct val="0"/>
              </a:spcAft>
              <a:buChar char="»"/>
              <a:defRPr sz="1300">
                <a:solidFill>
                  <a:schemeClr val="tx1"/>
                </a:solidFill>
                <a:latin typeface="+mn-lt"/>
                <a:ea typeface="+mn-ea"/>
                <a:cs typeface="+mn-cs"/>
              </a:defRPr>
            </a:lvl8pPr>
            <a:lvl9pPr marL="3084866" indent="-181463" algn="l" rtl="0" eaLnBrk="1" fontAlgn="base" hangingPunct="1">
              <a:spcBef>
                <a:spcPct val="20000"/>
              </a:spcBef>
              <a:spcAft>
                <a:spcPct val="0"/>
              </a:spcAft>
              <a:buChar char="»"/>
              <a:defRPr sz="1300">
                <a:solidFill>
                  <a:schemeClr val="tx1"/>
                </a:solidFill>
                <a:latin typeface="+mn-lt"/>
                <a:ea typeface="+mn-ea"/>
                <a:cs typeface="+mn-cs"/>
              </a:defRPr>
            </a:lvl9pPr>
          </a:lstStyle>
          <a:p>
            <a:pPr>
              <a:buFont typeface="Wingdings" panose="05000000000000000000" pitchFamily="2" charset="2"/>
              <a:buChar char="Ø"/>
            </a:pPr>
            <a:r>
              <a:rPr lang="nb-NO" b="1" kern="0" dirty="0">
                <a:solidFill>
                  <a:schemeClr val="bg1"/>
                </a:solidFill>
              </a:rPr>
              <a:t>Vurdere all informasjon som har kommet frem i saken</a:t>
            </a:r>
          </a:p>
          <a:p>
            <a:pPr>
              <a:buFont typeface="Wingdings" panose="05000000000000000000" pitchFamily="2" charset="2"/>
              <a:buChar char="Ø"/>
            </a:pPr>
            <a:r>
              <a:rPr lang="nb-NO" b="1" kern="0" dirty="0">
                <a:solidFill>
                  <a:schemeClr val="bg1"/>
                </a:solidFill>
              </a:rPr>
              <a:t>Vurdere tiltak  </a:t>
            </a:r>
          </a:p>
          <a:p>
            <a:endParaRPr lang="nb-NO" b="1" kern="0" dirty="0">
              <a:solidFill>
                <a:schemeClr val="bg1"/>
              </a:solidFill>
            </a:endParaRPr>
          </a:p>
        </p:txBody>
      </p:sp>
    </p:spTree>
    <p:extLst>
      <p:ext uri="{BB962C8B-B14F-4D97-AF65-F5344CB8AC3E}">
        <p14:creationId xmlns:p14="http://schemas.microsoft.com/office/powerpoint/2010/main" val="3115992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Prinsipper for saksbehandling</a:t>
            </a:r>
          </a:p>
        </p:txBody>
      </p:sp>
      <p:sp>
        <p:nvSpPr>
          <p:cNvPr id="4" name="Date Placeholder 3"/>
          <p:cNvSpPr>
            <a:spLocks noGrp="1"/>
          </p:cNvSpPr>
          <p:nvPr>
            <p:ph type="dt" sz="half" idx="10"/>
          </p:nvPr>
        </p:nvSpPr>
        <p:spPr/>
        <p:txBody>
          <a:bodyPr/>
          <a:lstStyle/>
          <a:p>
            <a:pPr>
              <a:defRPr/>
            </a:pPr>
            <a:fld id="{915FC2C7-E4A1-344E-A6E7-C10DA645C030}" type="datetime1">
              <a:rPr lang="nb-NO" smtClean="0">
                <a:solidFill>
                  <a:srgbClr val="808080"/>
                </a:solidFill>
              </a:rPr>
              <a:pPr>
                <a:defRPr/>
              </a:pPr>
              <a:t>02.04.2025</a:t>
            </a:fld>
            <a:endParaRPr lang="nb-NO" dirty="0">
              <a:solidFill>
                <a:srgbClr val="808080"/>
              </a:solidFill>
            </a:endParaRPr>
          </a:p>
        </p:txBody>
      </p:sp>
      <p:sp>
        <p:nvSpPr>
          <p:cNvPr id="5" name="Slide Number Placeholder 4"/>
          <p:cNvSpPr>
            <a:spLocks noGrp="1"/>
          </p:cNvSpPr>
          <p:nvPr>
            <p:ph type="sldNum" sz="quarter" idx="11"/>
          </p:nvPr>
        </p:nvSpPr>
        <p:spPr/>
        <p:txBody>
          <a:bodyPr/>
          <a:lstStyle/>
          <a:p>
            <a:pPr>
              <a:defRPr/>
            </a:pPr>
            <a:fld id="{F248601B-DFDF-B044-B450-3B98242EA36D}" type="slidenum">
              <a:rPr lang="en-US" smtClean="0">
                <a:solidFill>
                  <a:srgbClr val="808080"/>
                </a:solidFill>
              </a:rPr>
              <a:pPr>
                <a:defRPr/>
              </a:pPr>
              <a:t>10</a:t>
            </a:fld>
            <a:endParaRPr lang="en-US" dirty="0">
              <a:solidFill>
                <a:srgbClr val="808080"/>
              </a:solidFill>
            </a:endParaRPr>
          </a:p>
        </p:txBody>
      </p:sp>
      <p:sp>
        <p:nvSpPr>
          <p:cNvPr id="6" name="Plassholder for innhold 2"/>
          <p:cNvSpPr>
            <a:spLocks noGrp="1"/>
          </p:cNvSpPr>
          <p:nvPr>
            <p:ph idx="1"/>
          </p:nvPr>
        </p:nvSpPr>
        <p:spPr/>
        <p:txBody>
          <a:bodyPr/>
          <a:lstStyle/>
          <a:p>
            <a:r>
              <a:rPr lang="nb-NO" altLang="en-US" dirty="0"/>
              <a:t>Sikker innmelding og arkivføring</a:t>
            </a:r>
          </a:p>
          <a:p>
            <a:r>
              <a:rPr lang="nb-NO" altLang="en-US" dirty="0"/>
              <a:t>Undersøkelsesplikt</a:t>
            </a:r>
          </a:p>
          <a:p>
            <a:r>
              <a:rPr lang="nb-NO" altLang="en-US" dirty="0"/>
              <a:t>Konfidensialitet</a:t>
            </a:r>
          </a:p>
          <a:p>
            <a:r>
              <a:rPr lang="nb-NO" altLang="en-US" dirty="0"/>
              <a:t>Ivaretakelse og støtte til alle involverte parter</a:t>
            </a:r>
          </a:p>
          <a:p>
            <a:r>
              <a:rPr lang="nb-NO" altLang="en-US" dirty="0"/>
              <a:t>Kontradiksjon- rett til å tilbakevise anklager</a:t>
            </a:r>
          </a:p>
          <a:p>
            <a:r>
              <a:rPr lang="nb-NO" altLang="en-US" dirty="0"/>
              <a:t>Etterprøvbarhet og dokumentasjon </a:t>
            </a:r>
          </a:p>
          <a:p>
            <a:r>
              <a:rPr lang="nb-NO" altLang="en-US" dirty="0"/>
              <a:t>Offentlig journal, innsyn og skjerming av sensitive opplysninger</a:t>
            </a:r>
          </a:p>
          <a:p>
            <a:r>
              <a:rPr lang="nb-NO" altLang="en-US" dirty="0"/>
              <a:t>Transparens - Enhet for internrevisjon</a:t>
            </a:r>
            <a:endParaRPr lang="en-US" altLang="en-US" dirty="0"/>
          </a:p>
        </p:txBody>
      </p:sp>
      <p:pic>
        <p:nvPicPr>
          <p:cNvPr id="3" name="Picture 2">
            <a:extLst>
              <a:ext uri="{FF2B5EF4-FFF2-40B4-BE49-F238E27FC236}">
                <a16:creationId xmlns:a16="http://schemas.microsoft.com/office/drawing/2014/main" id="{0235A406-9FE1-703E-767B-E94648D31EF3}"/>
              </a:ext>
            </a:extLst>
          </p:cNvPr>
          <p:cNvPicPr>
            <a:picLocks noChangeAspect="1"/>
          </p:cNvPicPr>
          <p:nvPr/>
        </p:nvPicPr>
        <p:blipFill>
          <a:blip r:embed="rId3"/>
          <a:stretch>
            <a:fillRect/>
          </a:stretch>
        </p:blipFill>
        <p:spPr>
          <a:xfrm>
            <a:off x="-108520" y="2672916"/>
            <a:ext cx="6833276" cy="1512168"/>
          </a:xfrm>
          <a:prstGeom prst="rect">
            <a:avLst/>
          </a:prstGeom>
        </p:spPr>
      </p:pic>
    </p:spTree>
    <p:extLst>
      <p:ext uri="{BB962C8B-B14F-4D97-AF65-F5344CB8AC3E}">
        <p14:creationId xmlns:p14="http://schemas.microsoft.com/office/powerpoint/2010/main" val="1782706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Anonymitet</a:t>
            </a:r>
          </a:p>
        </p:txBody>
      </p:sp>
      <p:sp>
        <p:nvSpPr>
          <p:cNvPr id="4" name="Date Placeholder 3"/>
          <p:cNvSpPr>
            <a:spLocks noGrp="1"/>
          </p:cNvSpPr>
          <p:nvPr>
            <p:ph type="dt" sz="half" idx="10"/>
          </p:nvPr>
        </p:nvSpPr>
        <p:spPr/>
        <p:txBody>
          <a:bodyPr/>
          <a:lstStyle/>
          <a:p>
            <a:pPr>
              <a:defRPr/>
            </a:pPr>
            <a:fld id="{915FC2C7-E4A1-344E-A6E7-C10DA645C030}" type="datetime1">
              <a:rPr lang="nb-NO" smtClean="0">
                <a:solidFill>
                  <a:srgbClr val="808080"/>
                </a:solidFill>
              </a:rPr>
              <a:pPr>
                <a:defRPr/>
              </a:pPr>
              <a:t>02.04.2025</a:t>
            </a:fld>
            <a:endParaRPr lang="nb-NO" dirty="0">
              <a:solidFill>
                <a:srgbClr val="808080"/>
              </a:solidFill>
            </a:endParaRPr>
          </a:p>
        </p:txBody>
      </p:sp>
      <p:sp>
        <p:nvSpPr>
          <p:cNvPr id="5" name="Slide Number Placeholder 4"/>
          <p:cNvSpPr>
            <a:spLocks noGrp="1"/>
          </p:cNvSpPr>
          <p:nvPr>
            <p:ph type="sldNum" sz="quarter" idx="11"/>
          </p:nvPr>
        </p:nvSpPr>
        <p:spPr/>
        <p:txBody>
          <a:bodyPr/>
          <a:lstStyle/>
          <a:p>
            <a:pPr>
              <a:defRPr/>
            </a:pPr>
            <a:fld id="{F248601B-DFDF-B044-B450-3B98242EA36D}" type="slidenum">
              <a:rPr lang="en-US" smtClean="0">
                <a:solidFill>
                  <a:srgbClr val="808080"/>
                </a:solidFill>
              </a:rPr>
              <a:pPr>
                <a:defRPr/>
              </a:pPr>
              <a:t>11</a:t>
            </a:fld>
            <a:endParaRPr lang="en-US" dirty="0">
              <a:solidFill>
                <a:srgbClr val="808080"/>
              </a:solidFill>
            </a:endParaRPr>
          </a:p>
        </p:txBody>
      </p:sp>
      <p:sp>
        <p:nvSpPr>
          <p:cNvPr id="6" name="Plassholder for innhold 2"/>
          <p:cNvSpPr>
            <a:spLocks noGrp="1"/>
          </p:cNvSpPr>
          <p:nvPr>
            <p:ph idx="1"/>
          </p:nvPr>
        </p:nvSpPr>
        <p:spPr/>
        <p:txBody>
          <a:bodyPr/>
          <a:lstStyle/>
          <a:p>
            <a:r>
              <a:rPr lang="nb-NO" altLang="en-US" dirty="0"/>
              <a:t>Studentene kan melde inn saker anonymt gjennom studentombudet</a:t>
            </a:r>
          </a:p>
          <a:p>
            <a:r>
              <a:rPr lang="nb-NO" altLang="en-US" dirty="0"/>
              <a:t>Begrenser mulighet for undersøkelse, dokumentasjon og sanksjon. </a:t>
            </a:r>
          </a:p>
          <a:p>
            <a:r>
              <a:rPr lang="nb-NO" altLang="en-US" dirty="0"/>
              <a:t>Umulig i saker hvor varsler sitter med personlig bevisgrunnlag for saken.</a:t>
            </a:r>
          </a:p>
          <a:p>
            <a:r>
              <a:rPr lang="nb-NO" altLang="en-US" dirty="0"/>
              <a:t>Alle har rett til å vite konkret hva de er anklaget for.</a:t>
            </a:r>
          </a:p>
          <a:p>
            <a:pPr marL="0" indent="0">
              <a:buNone/>
            </a:pPr>
            <a:endParaRPr lang="nb-NO" altLang="en-US" dirty="0"/>
          </a:p>
        </p:txBody>
      </p:sp>
    </p:spTree>
    <p:extLst>
      <p:ext uri="{BB962C8B-B14F-4D97-AF65-F5344CB8AC3E}">
        <p14:creationId xmlns:p14="http://schemas.microsoft.com/office/powerpoint/2010/main" val="38133938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Hva gjør dere i MNSU hvis dere får vite om en alvorlig hendelse/sak av en student?</a:t>
            </a:r>
          </a:p>
        </p:txBody>
      </p:sp>
      <p:sp>
        <p:nvSpPr>
          <p:cNvPr id="3" name="Content Placeholder 2"/>
          <p:cNvSpPr>
            <a:spLocks noGrp="1"/>
          </p:cNvSpPr>
          <p:nvPr>
            <p:ph idx="1"/>
          </p:nvPr>
        </p:nvSpPr>
        <p:spPr/>
        <p:txBody>
          <a:bodyPr/>
          <a:lstStyle/>
          <a:p>
            <a:endParaRPr lang="nb-NO" dirty="0"/>
          </a:p>
          <a:p>
            <a:r>
              <a:rPr lang="nb-NO" dirty="0"/>
              <a:t>Snakk med studenten hvis du er komfortabel med det</a:t>
            </a:r>
          </a:p>
          <a:p>
            <a:r>
              <a:rPr lang="nb-NO" dirty="0"/>
              <a:t>Husk at du ikke kan love at informasjon du får fra studenten blir mellom dere… </a:t>
            </a:r>
          </a:p>
          <a:p>
            <a:r>
              <a:rPr lang="nb-NO" dirty="0"/>
              <a:t>Oppfordre til å melde det inn i Si-fra systemet</a:t>
            </a:r>
          </a:p>
          <a:p>
            <a:r>
              <a:rPr lang="nb-NO" dirty="0"/>
              <a:t>Kontakte Kristine, Ida eller læringsmiljøkontakt ved instituttet. </a:t>
            </a:r>
          </a:p>
        </p:txBody>
      </p:sp>
      <p:sp>
        <p:nvSpPr>
          <p:cNvPr id="4" name="Date Placeholder 3"/>
          <p:cNvSpPr>
            <a:spLocks noGrp="1"/>
          </p:cNvSpPr>
          <p:nvPr>
            <p:ph type="dt" sz="half" idx="10"/>
          </p:nvPr>
        </p:nvSpPr>
        <p:spPr/>
        <p:txBody>
          <a:bodyPr/>
          <a:lstStyle/>
          <a:p>
            <a:pPr>
              <a:defRPr/>
            </a:pPr>
            <a:endParaRPr lang="nb-NO" dirty="0">
              <a:solidFill>
                <a:srgbClr val="808080"/>
              </a:solidFill>
            </a:endParaRPr>
          </a:p>
        </p:txBody>
      </p:sp>
      <p:sp>
        <p:nvSpPr>
          <p:cNvPr id="5" name="Slide Number Placeholder 4"/>
          <p:cNvSpPr>
            <a:spLocks noGrp="1"/>
          </p:cNvSpPr>
          <p:nvPr>
            <p:ph type="sldNum" sz="quarter" idx="11"/>
          </p:nvPr>
        </p:nvSpPr>
        <p:spPr/>
        <p:txBody>
          <a:bodyPr/>
          <a:lstStyle/>
          <a:p>
            <a:pPr>
              <a:defRPr/>
            </a:pPr>
            <a:fld id="{F248601B-DFDF-B044-B450-3B98242EA36D}" type="slidenum">
              <a:rPr lang="en-US" smtClean="0">
                <a:solidFill>
                  <a:srgbClr val="808080"/>
                </a:solidFill>
              </a:rPr>
              <a:pPr>
                <a:defRPr/>
              </a:pPr>
              <a:t>12</a:t>
            </a:fld>
            <a:endParaRPr lang="en-US" dirty="0">
              <a:solidFill>
                <a:srgbClr val="808080"/>
              </a:solidFill>
            </a:endParaRPr>
          </a:p>
        </p:txBody>
      </p:sp>
    </p:spTree>
    <p:extLst>
      <p:ext uri="{BB962C8B-B14F-4D97-AF65-F5344CB8AC3E}">
        <p14:creationId xmlns:p14="http://schemas.microsoft.com/office/powerpoint/2010/main" val="2920692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Hvilke virkemidler/tiltak har UiO anledning til å bruke?</a:t>
            </a:r>
          </a:p>
        </p:txBody>
      </p:sp>
      <p:sp>
        <p:nvSpPr>
          <p:cNvPr id="3" name="Content Placeholder 2"/>
          <p:cNvSpPr>
            <a:spLocks noGrp="1"/>
          </p:cNvSpPr>
          <p:nvPr>
            <p:ph idx="1"/>
          </p:nvPr>
        </p:nvSpPr>
        <p:spPr>
          <a:xfrm>
            <a:off x="548335" y="1994536"/>
            <a:ext cx="8568952" cy="4406264"/>
          </a:xfrm>
        </p:spPr>
        <p:txBody>
          <a:bodyPr/>
          <a:lstStyle/>
          <a:p>
            <a:r>
              <a:rPr lang="nb-NO" dirty="0"/>
              <a:t>Dialogen med partene i saken </a:t>
            </a:r>
          </a:p>
          <a:p>
            <a:pPr lvl="1"/>
            <a:r>
              <a:rPr lang="nb-NO" dirty="0"/>
              <a:t>Viktig å høre alle parter i saken</a:t>
            </a:r>
          </a:p>
          <a:p>
            <a:pPr lvl="1"/>
            <a:r>
              <a:rPr lang="nb-NO" dirty="0"/>
              <a:t>Viktig med tilbud om støtte i samtale med UiO (for eksempel studentombudet, tillitsvalgt)</a:t>
            </a:r>
          </a:p>
          <a:p>
            <a:r>
              <a:rPr lang="nb-NO" dirty="0"/>
              <a:t>Tilbud om støtte/samtaler ved behov </a:t>
            </a:r>
          </a:p>
          <a:p>
            <a:pPr lvl="1"/>
            <a:r>
              <a:rPr lang="nb-NO" dirty="0" err="1"/>
              <a:t>ForVei</a:t>
            </a:r>
            <a:endParaRPr lang="nb-NO" dirty="0"/>
          </a:p>
          <a:p>
            <a:pPr lvl="1"/>
            <a:r>
              <a:rPr lang="nb-NO" dirty="0"/>
              <a:t>Hjelp til å ta kontakt med </a:t>
            </a:r>
            <a:r>
              <a:rPr lang="nb-NO" dirty="0" err="1"/>
              <a:t>SiO</a:t>
            </a:r>
            <a:r>
              <a:rPr lang="nb-NO" dirty="0"/>
              <a:t>, fastlege ol.</a:t>
            </a:r>
          </a:p>
          <a:p>
            <a:pPr lvl="1"/>
            <a:r>
              <a:rPr lang="nb-NO" dirty="0"/>
              <a:t>Studentombudet, Livsynsåpent samtalesenter</a:t>
            </a:r>
          </a:p>
          <a:p>
            <a:pPr lvl="1"/>
            <a:r>
              <a:rPr lang="nb-NO" dirty="0" err="1"/>
              <a:t>SiO</a:t>
            </a:r>
            <a:r>
              <a:rPr lang="nb-NO" dirty="0"/>
              <a:t> Foreninger</a:t>
            </a:r>
          </a:p>
          <a:p>
            <a:r>
              <a:rPr lang="nb-NO" dirty="0"/>
              <a:t>Tilrettelegging i studiehverdagen </a:t>
            </a:r>
          </a:p>
        </p:txBody>
      </p:sp>
      <p:sp>
        <p:nvSpPr>
          <p:cNvPr id="5" name="Slide Number Placeholder 4"/>
          <p:cNvSpPr>
            <a:spLocks noGrp="1"/>
          </p:cNvSpPr>
          <p:nvPr>
            <p:ph type="sldNum" sz="quarter" idx="11"/>
          </p:nvPr>
        </p:nvSpPr>
        <p:spPr/>
        <p:txBody>
          <a:bodyPr/>
          <a:lstStyle/>
          <a:p>
            <a:pPr>
              <a:defRPr/>
            </a:pPr>
            <a:fld id="{F248601B-DFDF-B044-B450-3B98242EA36D}" type="slidenum">
              <a:rPr lang="en-US" smtClean="0">
                <a:solidFill>
                  <a:srgbClr val="808080"/>
                </a:solidFill>
              </a:rPr>
              <a:pPr>
                <a:defRPr/>
              </a:pPr>
              <a:t>13</a:t>
            </a:fld>
            <a:endParaRPr lang="en-US" dirty="0">
              <a:solidFill>
                <a:srgbClr val="808080"/>
              </a:solidFill>
            </a:endParaRPr>
          </a:p>
        </p:txBody>
      </p:sp>
    </p:spTree>
    <p:extLst>
      <p:ext uri="{BB962C8B-B14F-4D97-AF65-F5344CB8AC3E}">
        <p14:creationId xmlns:p14="http://schemas.microsoft.com/office/powerpoint/2010/main" val="36972414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Hvilke virkemidler/tiltak har UiO anledning til å bruke?</a:t>
            </a:r>
          </a:p>
        </p:txBody>
      </p:sp>
      <p:sp>
        <p:nvSpPr>
          <p:cNvPr id="3" name="Content Placeholder 2"/>
          <p:cNvSpPr>
            <a:spLocks noGrp="1"/>
          </p:cNvSpPr>
          <p:nvPr>
            <p:ph idx="1"/>
          </p:nvPr>
        </p:nvSpPr>
        <p:spPr>
          <a:xfrm>
            <a:off x="548335" y="1994536"/>
            <a:ext cx="8568952" cy="4406264"/>
          </a:xfrm>
        </p:spPr>
        <p:txBody>
          <a:bodyPr/>
          <a:lstStyle/>
          <a:p>
            <a:r>
              <a:rPr lang="nb-NO" dirty="0"/>
              <a:t>Etiske retningslinjer </a:t>
            </a:r>
            <a:r>
              <a:rPr lang="nb-NO" sz="1800" dirty="0"/>
              <a:t>(https://www.uio.no/om/regelverk/etiske-retningslinjer/)</a:t>
            </a:r>
          </a:p>
          <a:p>
            <a:r>
              <a:rPr lang="nb-NO" dirty="0"/>
              <a:t>UiOs retningslinjer mot trakassering </a:t>
            </a:r>
            <a:r>
              <a:rPr lang="nb-NO" sz="1800" dirty="0"/>
              <a:t>(https://www.uio.no/om/regelverk/etiske-retningslinjer/trakassering-bm.html)</a:t>
            </a:r>
          </a:p>
          <a:p>
            <a:r>
              <a:rPr lang="nb-NO" dirty="0"/>
              <a:t>Advarsel, bortvisning og utestenging etter Universitets- og høyskoleloven§12-5 </a:t>
            </a:r>
          </a:p>
          <a:p>
            <a:r>
              <a:rPr lang="nb-NO" dirty="0"/>
              <a:t>Grovt forstyrrende adferd</a:t>
            </a:r>
          </a:p>
          <a:p>
            <a:pPr lvl="1"/>
            <a:r>
              <a:rPr lang="nb-NO" dirty="0"/>
              <a:t>Forhåndsvarsel…skriftlig advarsel…bortvisning</a:t>
            </a:r>
          </a:p>
          <a:p>
            <a:r>
              <a:rPr lang="nb-NO" dirty="0"/>
              <a:t>I noen tilfeller der det er mistanke om straffbare forhold vil UiO politianmelde forholdet.</a:t>
            </a:r>
          </a:p>
        </p:txBody>
      </p:sp>
      <p:sp>
        <p:nvSpPr>
          <p:cNvPr id="5" name="Slide Number Placeholder 4"/>
          <p:cNvSpPr>
            <a:spLocks noGrp="1"/>
          </p:cNvSpPr>
          <p:nvPr>
            <p:ph type="sldNum" sz="quarter" idx="11"/>
          </p:nvPr>
        </p:nvSpPr>
        <p:spPr/>
        <p:txBody>
          <a:bodyPr/>
          <a:lstStyle/>
          <a:p>
            <a:pPr>
              <a:defRPr/>
            </a:pPr>
            <a:fld id="{F248601B-DFDF-B044-B450-3B98242EA36D}" type="slidenum">
              <a:rPr lang="en-US" smtClean="0">
                <a:solidFill>
                  <a:srgbClr val="808080"/>
                </a:solidFill>
              </a:rPr>
              <a:pPr>
                <a:defRPr/>
              </a:pPr>
              <a:t>14</a:t>
            </a:fld>
            <a:endParaRPr lang="en-US" dirty="0">
              <a:solidFill>
                <a:srgbClr val="808080"/>
              </a:solidFill>
            </a:endParaRPr>
          </a:p>
        </p:txBody>
      </p:sp>
    </p:spTree>
    <p:extLst>
      <p:ext uri="{BB962C8B-B14F-4D97-AF65-F5344CB8AC3E}">
        <p14:creationId xmlns:p14="http://schemas.microsoft.com/office/powerpoint/2010/main" val="32989732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699918"/>
            <a:ext cx="7921625" cy="1144906"/>
          </a:xfrm>
        </p:spPr>
        <p:txBody>
          <a:bodyPr/>
          <a:lstStyle/>
          <a:p>
            <a:r>
              <a:rPr lang="nb-NO" dirty="0"/>
              <a:t>Hvor mange saker har MN?</a:t>
            </a:r>
          </a:p>
        </p:txBody>
      </p:sp>
      <p:sp>
        <p:nvSpPr>
          <p:cNvPr id="5" name="Slide Number Placeholder 4"/>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F248601B-DFDF-B044-B450-3B98242EA36D}" type="slidenum">
              <a:rPr kumimoji="0" lang="en-US" sz="700" b="0" i="0" u="none" strike="noStrike" kern="1200" cap="none" spc="0" normalizeH="0" baseline="0" noProof="0" smtClean="0">
                <a:ln>
                  <a:noFill/>
                </a:ln>
                <a:solidFill>
                  <a:srgbClr val="808080"/>
                </a:solidFill>
                <a:effectLst/>
                <a:uLnTx/>
                <a:uFillTx/>
                <a:latin typeface="Arial"/>
              </a:rPr>
              <a:pPr marL="0" marR="0" lvl="0" indent="0" algn="r" defTabSz="914400" rtl="0" eaLnBrk="0" fontAlgn="auto" latinLnBrk="0" hangingPunct="0">
                <a:lnSpc>
                  <a:spcPct val="100000"/>
                </a:lnSpc>
                <a:spcBef>
                  <a:spcPts val="0"/>
                </a:spcBef>
                <a:spcAft>
                  <a:spcPts val="0"/>
                </a:spcAft>
                <a:buClrTx/>
                <a:buSzTx/>
                <a:buFontTx/>
                <a:buNone/>
                <a:tabLst/>
                <a:defRPr/>
              </a:pPr>
              <a:t>15</a:t>
            </a:fld>
            <a:endParaRPr kumimoji="0" lang="en-US" sz="700" b="0" i="0" u="none" strike="noStrike" kern="1200" cap="none" spc="0" normalizeH="0" baseline="0" noProof="0" dirty="0">
              <a:ln>
                <a:noFill/>
              </a:ln>
              <a:solidFill>
                <a:srgbClr val="808080"/>
              </a:solidFill>
              <a:effectLst/>
              <a:uLnTx/>
              <a:uFillTx/>
              <a:latin typeface="Arial"/>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264" y="700513"/>
            <a:ext cx="1004412" cy="8250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4" name="Table 3"/>
          <p:cNvGraphicFramePr>
            <a:graphicFrameLocks noGrp="1"/>
          </p:cNvGraphicFramePr>
          <p:nvPr/>
        </p:nvGraphicFramePr>
        <p:xfrm>
          <a:off x="611560" y="1916832"/>
          <a:ext cx="4104456" cy="4428663"/>
        </p:xfrm>
        <a:graphic>
          <a:graphicData uri="http://schemas.openxmlformats.org/drawingml/2006/table">
            <a:tbl>
              <a:tblPr firstRow="1" bandRow="1"/>
              <a:tblGrid>
                <a:gridCol w="4104456">
                  <a:extLst>
                    <a:ext uri="{9D8B030D-6E8A-4147-A177-3AD203B41FA5}">
                      <a16:colId xmlns:a16="http://schemas.microsoft.com/office/drawing/2014/main" val="1085988551"/>
                    </a:ext>
                  </a:extLst>
                </a:gridCol>
              </a:tblGrid>
              <a:tr h="792088">
                <a:tc>
                  <a:txBody>
                    <a:bodyPr/>
                    <a:lstStyle/>
                    <a:p>
                      <a:pPr marL="94275" lvl="0" indent="0" algn="l">
                        <a:lnSpc>
                          <a:spcPct val="115000"/>
                        </a:lnSpc>
                        <a:spcAft>
                          <a:spcPts val="1000"/>
                        </a:spcAft>
                        <a:buFont typeface="+mj-lt"/>
                        <a:buNone/>
                      </a:pPr>
                      <a:r>
                        <a:rPr lang="nb-NO" sz="1200" b="1" dirty="0">
                          <a:effectLst/>
                          <a:latin typeface="Calibri" panose="020F0502020204030204" pitchFamily="34" charset="0"/>
                          <a:ea typeface="Calibri" panose="020F0502020204030204" pitchFamily="34" charset="0"/>
                          <a:cs typeface="Times New Roman" panose="02020603050405020304" pitchFamily="18" charset="0"/>
                        </a:rPr>
                        <a:t>Tematikk for innkomne Si-fra saker på MN-fakultetet</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7000" marR="67000" marT="33500" marB="335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2CDDC"/>
                    </a:solidFill>
                  </a:tcPr>
                </a:tc>
                <a:extLst>
                  <a:ext uri="{0D108BD9-81ED-4DB2-BD59-A6C34878D82A}">
                    <a16:rowId xmlns:a16="http://schemas.microsoft.com/office/drawing/2014/main" val="2503037666"/>
                  </a:ext>
                </a:extLst>
              </a:tr>
              <a:tr h="608879">
                <a:tc>
                  <a:txBody>
                    <a:bodyPr/>
                    <a:lstStyle/>
                    <a:p>
                      <a:pPr marL="0" lvl="0" indent="0" algn="l">
                        <a:lnSpc>
                          <a:spcPct val="115000"/>
                        </a:lnSpc>
                        <a:spcAft>
                          <a:spcPts val="0"/>
                        </a:spcAft>
                        <a:buFont typeface="+mj-lt"/>
                        <a:buNone/>
                      </a:pPr>
                      <a:r>
                        <a:rPr lang="nb-NO" sz="1200" dirty="0">
                          <a:effectLst/>
                          <a:latin typeface="Calibri" panose="020F0502020204030204" pitchFamily="34" charset="0"/>
                          <a:ea typeface="Calibri" panose="020F0502020204030204" pitchFamily="34" charset="0"/>
                          <a:cs typeface="Times New Roman" panose="02020603050405020304" pitchFamily="18" charset="0"/>
                        </a:rPr>
                        <a:t>Forhold som bør forbedres i læringsmiljøet, undervisningen eller organiseringen av studiene, herunder også interiør i undervisningsrom</a:t>
                      </a:r>
                    </a:p>
                  </a:txBody>
                  <a:tcPr marL="67000" marR="67000" marT="33500" marB="335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AEEF3"/>
                    </a:solidFill>
                  </a:tcPr>
                </a:tc>
                <a:extLst>
                  <a:ext uri="{0D108BD9-81ED-4DB2-BD59-A6C34878D82A}">
                    <a16:rowId xmlns:a16="http://schemas.microsoft.com/office/drawing/2014/main" val="3754943199"/>
                  </a:ext>
                </a:extLst>
              </a:tr>
              <a:tr h="258375">
                <a:tc>
                  <a:txBody>
                    <a:bodyPr/>
                    <a:lstStyle/>
                    <a:p>
                      <a:pPr marL="0" lvl="0" indent="0" algn="l">
                        <a:lnSpc>
                          <a:spcPct val="115000"/>
                        </a:lnSpc>
                        <a:spcAft>
                          <a:spcPts val="1000"/>
                        </a:spcAft>
                        <a:buFont typeface="+mj-lt"/>
                        <a:buNone/>
                      </a:pPr>
                      <a:r>
                        <a:rPr lang="nb-NO" sz="1200" dirty="0">
                          <a:effectLst/>
                          <a:latin typeface="Calibri" panose="020F0502020204030204" pitchFamily="34" charset="0"/>
                          <a:ea typeface="Calibri" panose="020F0502020204030204" pitchFamily="34" charset="0"/>
                          <a:cs typeface="Times New Roman" panose="02020603050405020304" pitchFamily="18" charset="0"/>
                        </a:rPr>
                        <a:t>Forstyrrende/ uakseptabel adferd</a:t>
                      </a:r>
                    </a:p>
                  </a:txBody>
                  <a:tcPr marL="67000" marR="67000" marT="33500" marB="335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AEEF3"/>
                    </a:solidFill>
                  </a:tcPr>
                </a:tc>
                <a:extLst>
                  <a:ext uri="{0D108BD9-81ED-4DB2-BD59-A6C34878D82A}">
                    <a16:rowId xmlns:a16="http://schemas.microsoft.com/office/drawing/2014/main" val="1149499005"/>
                  </a:ext>
                </a:extLst>
              </a:tr>
              <a:tr h="433629">
                <a:tc>
                  <a:txBody>
                    <a:bodyPr/>
                    <a:lstStyle/>
                    <a:p>
                      <a:pPr marL="0" lvl="0" indent="0" algn="l">
                        <a:lnSpc>
                          <a:spcPct val="115000"/>
                        </a:lnSpc>
                        <a:spcAft>
                          <a:spcPts val="1000"/>
                        </a:spcAft>
                        <a:buFont typeface="+mj-lt"/>
                        <a:buNone/>
                      </a:pPr>
                      <a:r>
                        <a:rPr lang="nb-NO" sz="1200" dirty="0">
                          <a:effectLst/>
                          <a:latin typeface="Calibri" panose="020F0502020204030204" pitchFamily="34" charset="0"/>
                          <a:ea typeface="Calibri" panose="020F0502020204030204" pitchFamily="34" charset="0"/>
                          <a:cs typeface="Times New Roman" panose="02020603050405020304" pitchFamily="18" charset="0"/>
                        </a:rPr>
                        <a:t>Seksuell trakassering eller annen uønsket seksuell oppmerksomhet</a:t>
                      </a:r>
                    </a:p>
                  </a:txBody>
                  <a:tcPr marL="67000" marR="67000" marT="33500" marB="335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AEEF3"/>
                    </a:solidFill>
                  </a:tcPr>
                </a:tc>
                <a:extLst>
                  <a:ext uri="{0D108BD9-81ED-4DB2-BD59-A6C34878D82A}">
                    <a16:rowId xmlns:a16="http://schemas.microsoft.com/office/drawing/2014/main" val="2041821876"/>
                  </a:ext>
                </a:extLst>
              </a:tr>
              <a:tr h="433629">
                <a:tc>
                  <a:txBody>
                    <a:bodyPr/>
                    <a:lstStyle/>
                    <a:p>
                      <a:pPr marL="0" lvl="0" indent="0" algn="l">
                        <a:lnSpc>
                          <a:spcPct val="115000"/>
                        </a:lnSpc>
                        <a:spcAft>
                          <a:spcPts val="0"/>
                        </a:spcAft>
                        <a:buFont typeface="+mj-lt"/>
                        <a:buNone/>
                      </a:pPr>
                      <a:r>
                        <a:rPr lang="nb-NO" sz="1200" dirty="0">
                          <a:effectLst/>
                          <a:latin typeface="Calibri" panose="020F0502020204030204" pitchFamily="34" charset="0"/>
                          <a:ea typeface="Calibri" panose="020F0502020204030204" pitchFamily="34" charset="0"/>
                          <a:cs typeface="Times New Roman" panose="02020603050405020304" pitchFamily="18" charset="0"/>
                        </a:rPr>
                        <a:t>Skade, ulykke eller nestenulykke på UiO, i praksis, feltarbeid eller på utveksling</a:t>
                      </a:r>
                    </a:p>
                  </a:txBody>
                  <a:tcPr marL="67000" marR="67000" marT="33500" marB="335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AEEF3"/>
                    </a:solidFill>
                  </a:tcPr>
                </a:tc>
                <a:extLst>
                  <a:ext uri="{0D108BD9-81ED-4DB2-BD59-A6C34878D82A}">
                    <a16:rowId xmlns:a16="http://schemas.microsoft.com/office/drawing/2014/main" val="2964616714"/>
                  </a:ext>
                </a:extLst>
              </a:tr>
              <a:tr h="258375">
                <a:tc>
                  <a:txBody>
                    <a:bodyPr/>
                    <a:lstStyle/>
                    <a:p>
                      <a:pPr marL="0" lvl="0" indent="0" algn="l">
                        <a:lnSpc>
                          <a:spcPct val="115000"/>
                        </a:lnSpc>
                        <a:spcAft>
                          <a:spcPts val="0"/>
                        </a:spcAft>
                        <a:buFont typeface="+mj-lt"/>
                        <a:buNone/>
                      </a:pPr>
                      <a:r>
                        <a:rPr lang="nb-NO" sz="1200" dirty="0">
                          <a:effectLst/>
                          <a:latin typeface="Calibri" panose="020F0502020204030204" pitchFamily="34" charset="0"/>
                          <a:ea typeface="Calibri" panose="020F0502020204030204" pitchFamily="34" charset="0"/>
                          <a:cs typeface="Times New Roman" panose="02020603050405020304" pitchFamily="18" charset="0"/>
                        </a:rPr>
                        <a:t>Potensiell fare for helse, miljø og sikkerhet på UiO</a:t>
                      </a:r>
                    </a:p>
                  </a:txBody>
                  <a:tcPr marL="67000" marR="67000" marT="33500" marB="335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AEEF3"/>
                    </a:solidFill>
                  </a:tcPr>
                </a:tc>
                <a:extLst>
                  <a:ext uri="{0D108BD9-81ED-4DB2-BD59-A6C34878D82A}">
                    <a16:rowId xmlns:a16="http://schemas.microsoft.com/office/drawing/2014/main" val="1238111009"/>
                  </a:ext>
                </a:extLst>
              </a:tr>
              <a:tr h="433629">
                <a:tc>
                  <a:txBody>
                    <a:bodyPr/>
                    <a:lstStyle/>
                    <a:p>
                      <a:pPr marL="0" lvl="0" indent="0" algn="l">
                        <a:lnSpc>
                          <a:spcPct val="115000"/>
                        </a:lnSpc>
                        <a:spcAft>
                          <a:spcPts val="0"/>
                        </a:spcAft>
                        <a:buFont typeface="+mj-lt"/>
                        <a:buNone/>
                      </a:pPr>
                      <a:r>
                        <a:rPr lang="nb-NO" sz="1200" dirty="0">
                          <a:effectLst/>
                          <a:latin typeface="Calibri" panose="020F0502020204030204" pitchFamily="34" charset="0"/>
                          <a:ea typeface="Calibri" panose="020F0502020204030204" pitchFamily="34" charset="0"/>
                          <a:cs typeface="Times New Roman" panose="02020603050405020304" pitchFamily="18" charset="0"/>
                        </a:rPr>
                        <a:t>Korrupsjon, tyveri eller annen økonomisk kriminalitet</a:t>
                      </a:r>
                    </a:p>
                  </a:txBody>
                  <a:tcPr marL="67000" marR="67000" marT="33500" marB="335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AEEF3"/>
                    </a:solidFill>
                  </a:tcPr>
                </a:tc>
                <a:extLst>
                  <a:ext uri="{0D108BD9-81ED-4DB2-BD59-A6C34878D82A}">
                    <a16:rowId xmlns:a16="http://schemas.microsoft.com/office/drawing/2014/main" val="2824297305"/>
                  </a:ext>
                </a:extLst>
              </a:tr>
              <a:tr h="453715">
                <a:tc>
                  <a:txBody>
                    <a:bodyPr/>
                    <a:lstStyle/>
                    <a:p>
                      <a:pPr marL="0" lvl="0" indent="0" algn="l">
                        <a:lnSpc>
                          <a:spcPct val="115000"/>
                        </a:lnSpc>
                        <a:spcAft>
                          <a:spcPts val="0"/>
                        </a:spcAft>
                        <a:buFont typeface="+mj-lt"/>
                        <a:buNone/>
                      </a:pPr>
                      <a:r>
                        <a:rPr lang="nb-NO" sz="1200" dirty="0">
                          <a:effectLst/>
                          <a:latin typeface="Calibri" panose="020F0502020204030204" pitchFamily="34" charset="0"/>
                          <a:ea typeface="Calibri" panose="020F0502020204030204" pitchFamily="34" charset="0"/>
                          <a:cs typeface="Times New Roman" panose="02020603050405020304" pitchFamily="18" charset="0"/>
                        </a:rPr>
                        <a:t>Andre kritikkverdige forhold</a:t>
                      </a:r>
                    </a:p>
                  </a:txBody>
                  <a:tcPr marL="67000" marR="67000" marT="33500" marB="335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AEEF3"/>
                    </a:solidFill>
                  </a:tcPr>
                </a:tc>
                <a:extLst>
                  <a:ext uri="{0D108BD9-81ED-4DB2-BD59-A6C34878D82A}">
                    <a16:rowId xmlns:a16="http://schemas.microsoft.com/office/drawing/2014/main" val="189913213"/>
                  </a:ext>
                </a:extLst>
              </a:tr>
              <a:tr h="291509">
                <a:tc>
                  <a:txBody>
                    <a:bodyPr/>
                    <a:lstStyle/>
                    <a:p>
                      <a:pPr marL="0" lvl="0" indent="0" algn="l">
                        <a:lnSpc>
                          <a:spcPct val="115000"/>
                        </a:lnSpc>
                        <a:spcAft>
                          <a:spcPts val="1000"/>
                        </a:spcAft>
                        <a:buFont typeface="+mj-lt"/>
                        <a:buNone/>
                      </a:pPr>
                      <a:r>
                        <a:rPr lang="nb-NO" sz="1200" dirty="0">
                          <a:effectLst/>
                          <a:latin typeface="Calibri" panose="020F0502020204030204" pitchFamily="34" charset="0"/>
                          <a:ea typeface="Calibri" panose="020F0502020204030204" pitchFamily="34" charset="0"/>
                          <a:cs typeface="Times New Roman" panose="02020603050405020304" pitchFamily="18" charset="0"/>
                        </a:rPr>
                        <a:t>Andre forhold som bør forbedres ved UiO</a:t>
                      </a:r>
                    </a:p>
                  </a:txBody>
                  <a:tcPr marL="67000" marR="67000" marT="33500" marB="335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AEEF3"/>
                    </a:solidFill>
                  </a:tcPr>
                </a:tc>
                <a:extLst>
                  <a:ext uri="{0D108BD9-81ED-4DB2-BD59-A6C34878D82A}">
                    <a16:rowId xmlns:a16="http://schemas.microsoft.com/office/drawing/2014/main" val="1724861201"/>
                  </a:ext>
                </a:extLst>
              </a:tr>
              <a:tr h="291509">
                <a:tc>
                  <a:txBody>
                    <a:bodyPr/>
                    <a:lstStyle/>
                    <a:p>
                      <a:pPr marL="0" lvl="0" indent="0" algn="l">
                        <a:lnSpc>
                          <a:spcPct val="115000"/>
                        </a:lnSpc>
                        <a:spcAft>
                          <a:spcPts val="1000"/>
                        </a:spcAft>
                        <a:buFont typeface="+mj-lt"/>
                        <a:buNone/>
                      </a:pPr>
                      <a:r>
                        <a:rPr lang="nb-NO" sz="1200" dirty="0">
                          <a:effectLst/>
                          <a:latin typeface="Calibri" panose="020F0502020204030204" pitchFamily="34" charset="0"/>
                          <a:ea typeface="Calibri" panose="020F0502020204030204" pitchFamily="34" charset="0"/>
                          <a:cs typeface="Times New Roman" panose="02020603050405020304" pitchFamily="18" charset="0"/>
                        </a:rPr>
                        <a:t>Positive tilbakemeldinger og ros</a:t>
                      </a:r>
                    </a:p>
                  </a:txBody>
                  <a:tcPr marL="67000" marR="67000" marT="33500" marB="3350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AEEF3"/>
                    </a:solidFill>
                  </a:tcPr>
                </a:tc>
                <a:extLst>
                  <a:ext uri="{0D108BD9-81ED-4DB2-BD59-A6C34878D82A}">
                    <a16:rowId xmlns:a16="http://schemas.microsoft.com/office/drawing/2014/main" val="3759023032"/>
                  </a:ext>
                </a:extLst>
              </a:tr>
            </a:tbl>
          </a:graphicData>
        </a:graphic>
      </p:graphicFrame>
      <p:sp>
        <p:nvSpPr>
          <p:cNvPr id="9" name="Rounded Rectangle 8"/>
          <p:cNvSpPr/>
          <p:nvPr/>
        </p:nvSpPr>
        <p:spPr bwMode="auto">
          <a:xfrm>
            <a:off x="5222823" y="1918982"/>
            <a:ext cx="3382370" cy="2878169"/>
          </a:xfrm>
          <a:prstGeom prst="round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nb-NO" sz="2000" b="0" i="0" u="none" strike="noStrike" cap="none" normalizeH="0" baseline="0" dirty="0">
                <a:ln>
                  <a:noFill/>
                </a:ln>
                <a:solidFill>
                  <a:schemeClr val="tx1"/>
                </a:solidFill>
                <a:effectLst/>
                <a:latin typeface="Arial" charset="0"/>
                <a:ea typeface="ヒラギノ角ゴ Pro W3" charset="-128"/>
                <a:cs typeface="ヒラギノ角ゴ Pro W3" charset="-128"/>
              </a:rPr>
              <a:t>For 2024 er</a:t>
            </a:r>
            <a:r>
              <a:rPr kumimoji="0" lang="nb-NO" sz="2000" b="0" i="0" u="none" strike="noStrike" cap="none" normalizeH="0" dirty="0">
                <a:ln>
                  <a:noFill/>
                </a:ln>
                <a:solidFill>
                  <a:schemeClr val="tx1"/>
                </a:solidFill>
                <a:effectLst/>
                <a:latin typeface="Arial" charset="0"/>
                <a:ea typeface="ヒラギノ角ゴ Pro W3" charset="-128"/>
                <a:cs typeface="ヒラギノ角ゴ Pro W3" charset="-128"/>
              </a:rPr>
              <a:t> innmeldingene i Si-fra systemet for MN fakultetet som følger:</a:t>
            </a:r>
          </a:p>
          <a:p>
            <a:pPr algn="ctr" eaLnBrk="0" fontAlgn="base" hangingPunct="0">
              <a:spcBef>
                <a:spcPct val="0"/>
              </a:spcBef>
              <a:spcAft>
                <a:spcPct val="0"/>
              </a:spcAft>
            </a:pPr>
            <a:endParaRPr lang="nb-NO" sz="2000" dirty="0">
              <a:solidFill>
                <a:schemeClr val="tx1"/>
              </a:solidFill>
              <a:latin typeface="Arial" charset="0"/>
              <a:ea typeface="ヒラギノ角ゴ Pro W3" charset="-128"/>
              <a:cs typeface="ヒラギノ角ゴ Pro W3" charset="-128"/>
            </a:endParaRPr>
          </a:p>
          <a:p>
            <a:pPr marL="342900" indent="-342900" algn="ctr" eaLnBrk="0" fontAlgn="base" hangingPunct="0">
              <a:spcBef>
                <a:spcPct val="0"/>
              </a:spcBef>
              <a:spcAft>
                <a:spcPct val="0"/>
              </a:spcAft>
              <a:buFont typeface="Arial" panose="020B0604020202020204" pitchFamily="34" charset="0"/>
              <a:buChar char="•"/>
            </a:pPr>
            <a:r>
              <a:rPr lang="nb-NO" sz="2000" dirty="0">
                <a:solidFill>
                  <a:schemeClr val="tx1"/>
                </a:solidFill>
                <a:latin typeface="Arial" charset="0"/>
                <a:ea typeface="ヒラギノ角ゴ Pro W3" charset="-128"/>
                <a:cs typeface="ヒラギノ角ゴ Pro W3" charset="-128"/>
              </a:rPr>
              <a:t>49</a:t>
            </a:r>
            <a:r>
              <a:rPr kumimoji="0" lang="nb-NO" sz="2000" b="0" i="0" u="none" strike="noStrike" cap="none" normalizeH="0" baseline="0" dirty="0">
                <a:ln>
                  <a:noFill/>
                </a:ln>
                <a:solidFill>
                  <a:schemeClr val="tx1"/>
                </a:solidFill>
                <a:effectLst/>
                <a:latin typeface="Arial" charset="0"/>
                <a:ea typeface="ヒラギノ角ゴ Pro W3" charset="-128"/>
                <a:cs typeface="ヒラギノ角ゴ Pro W3" charset="-128"/>
              </a:rPr>
              <a:t> saker i </a:t>
            </a:r>
            <a:r>
              <a:rPr kumimoji="0" lang="nb-NO" sz="2000" b="0" i="0" u="none" strike="noStrike" cap="none" normalizeH="0" baseline="0" dirty="0" err="1">
                <a:ln>
                  <a:noFill/>
                </a:ln>
                <a:solidFill>
                  <a:schemeClr val="tx1"/>
                </a:solidFill>
                <a:effectLst/>
                <a:latin typeface="Arial" charset="0"/>
                <a:ea typeface="ヒラギノ角ゴ Pro W3" charset="-128"/>
                <a:cs typeface="ヒラギノ角ゴ Pro W3" charset="-128"/>
              </a:rPr>
              <a:t>MN’s</a:t>
            </a:r>
            <a:r>
              <a:rPr kumimoji="0" lang="nb-NO" sz="2000" b="0" i="0" u="none" strike="noStrike" cap="none" normalizeH="0" baseline="0" dirty="0">
                <a:ln>
                  <a:noFill/>
                </a:ln>
                <a:solidFill>
                  <a:schemeClr val="tx1"/>
                </a:solidFill>
                <a:effectLst/>
                <a:latin typeface="Arial" charset="0"/>
                <a:ea typeface="ヒラギノ角ゴ Pro W3" charset="-128"/>
                <a:cs typeface="ヒラギノ角ゴ Pro W3" charset="-128"/>
              </a:rPr>
              <a:t> Si-fra system</a:t>
            </a:r>
          </a:p>
          <a:p>
            <a:pPr marL="0" marR="0" indent="0" algn="ctr"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13" name="Oval 12"/>
          <p:cNvSpPr/>
          <p:nvPr/>
        </p:nvSpPr>
        <p:spPr bwMode="auto">
          <a:xfrm>
            <a:off x="83435" y="3212976"/>
            <a:ext cx="4488565" cy="576064"/>
          </a:xfrm>
          <a:prstGeom prst="ellipse">
            <a:avLst/>
          </a:prstGeom>
          <a:noFill/>
          <a:ln w="50800"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pic>
        <p:nvPicPr>
          <p:cNvPr id="3" name="Picture 2">
            <a:extLst>
              <a:ext uri="{FF2B5EF4-FFF2-40B4-BE49-F238E27FC236}">
                <a16:creationId xmlns:a16="http://schemas.microsoft.com/office/drawing/2014/main" id="{6B53E1BA-E8BA-2013-1130-02A38F268DE7}"/>
              </a:ext>
            </a:extLst>
          </p:cNvPr>
          <p:cNvPicPr>
            <a:picLocks noChangeAspect="1"/>
          </p:cNvPicPr>
          <p:nvPr/>
        </p:nvPicPr>
        <p:blipFill>
          <a:blip r:embed="rId4"/>
          <a:stretch>
            <a:fillRect/>
          </a:stretch>
        </p:blipFill>
        <p:spPr>
          <a:xfrm>
            <a:off x="59157" y="2636912"/>
            <a:ext cx="4535817" cy="627942"/>
          </a:xfrm>
          <a:prstGeom prst="rect">
            <a:avLst/>
          </a:prstGeom>
        </p:spPr>
      </p:pic>
    </p:spTree>
    <p:extLst>
      <p:ext uri="{BB962C8B-B14F-4D97-AF65-F5344CB8AC3E}">
        <p14:creationId xmlns:p14="http://schemas.microsoft.com/office/powerpoint/2010/main" val="3284063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Innsyn i Si-fra sakene</a:t>
            </a:r>
          </a:p>
        </p:txBody>
      </p:sp>
      <p:sp>
        <p:nvSpPr>
          <p:cNvPr id="3" name="Content Placeholder 2"/>
          <p:cNvSpPr>
            <a:spLocks noGrp="1"/>
          </p:cNvSpPr>
          <p:nvPr>
            <p:ph idx="1"/>
          </p:nvPr>
        </p:nvSpPr>
        <p:spPr>
          <a:xfrm>
            <a:off x="539552" y="1981200"/>
            <a:ext cx="8147248" cy="4114800"/>
          </a:xfrm>
        </p:spPr>
        <p:txBody>
          <a:bodyPr/>
          <a:lstStyle/>
          <a:p>
            <a:pPr marL="0" indent="0">
              <a:buNone/>
            </a:pPr>
            <a:r>
              <a:rPr lang="nb-NO" dirty="0"/>
              <a:t>Det kan komme innsynsbegjæringer fra media eller andre. </a:t>
            </a:r>
          </a:p>
          <a:p>
            <a:pPr marL="0" indent="0">
              <a:buNone/>
            </a:pPr>
            <a:endParaRPr lang="en-US" dirty="0"/>
          </a:p>
          <a:p>
            <a:r>
              <a:rPr lang="en-US" dirty="0" err="1"/>
              <a:t>Hovedregelen</a:t>
            </a:r>
            <a:r>
              <a:rPr lang="en-US" dirty="0"/>
              <a:t> </a:t>
            </a:r>
            <a:r>
              <a:rPr lang="en-US" dirty="0" err="1"/>
              <a:t>i</a:t>
            </a:r>
            <a:r>
              <a:rPr lang="en-US" dirty="0"/>
              <a:t> </a:t>
            </a:r>
            <a:r>
              <a:rPr lang="en-US" dirty="0" err="1"/>
              <a:t>offentleglova</a:t>
            </a:r>
            <a:r>
              <a:rPr lang="en-US" dirty="0"/>
              <a:t> § 3 </a:t>
            </a:r>
            <a:r>
              <a:rPr lang="en-US" dirty="0" err="1"/>
              <a:t>er</a:t>
            </a:r>
            <a:r>
              <a:rPr lang="en-US" dirty="0"/>
              <a:t> at «</a:t>
            </a:r>
            <a:r>
              <a:rPr lang="en-US" dirty="0" err="1"/>
              <a:t>saksdokument</a:t>
            </a:r>
            <a:r>
              <a:rPr lang="en-US" dirty="0"/>
              <a:t>, </a:t>
            </a:r>
            <a:r>
              <a:rPr lang="en-US" dirty="0" err="1"/>
              <a:t>journalar</a:t>
            </a:r>
            <a:r>
              <a:rPr lang="en-US" dirty="0"/>
              <a:t> </a:t>
            </a:r>
            <a:r>
              <a:rPr lang="en-US" dirty="0" err="1"/>
              <a:t>og</a:t>
            </a:r>
            <a:r>
              <a:rPr lang="en-US" dirty="0"/>
              <a:t> </a:t>
            </a:r>
            <a:r>
              <a:rPr lang="en-US" dirty="0" err="1"/>
              <a:t>liknande</a:t>
            </a:r>
            <a:r>
              <a:rPr lang="en-US" dirty="0"/>
              <a:t> register for </a:t>
            </a:r>
            <a:r>
              <a:rPr lang="en-US" dirty="0" err="1"/>
              <a:t>organet</a:t>
            </a:r>
            <a:r>
              <a:rPr lang="en-US" dirty="0"/>
              <a:t> </a:t>
            </a:r>
            <a:r>
              <a:rPr lang="en-US" dirty="0" err="1"/>
              <a:t>er</a:t>
            </a:r>
            <a:r>
              <a:rPr lang="en-US" dirty="0"/>
              <a:t> </a:t>
            </a:r>
            <a:r>
              <a:rPr lang="en-US" dirty="0" err="1"/>
              <a:t>opne</a:t>
            </a:r>
            <a:r>
              <a:rPr lang="en-US" dirty="0"/>
              <a:t> for </a:t>
            </a:r>
            <a:r>
              <a:rPr lang="en-US" dirty="0" err="1"/>
              <a:t>innsyn</a:t>
            </a:r>
            <a:r>
              <a:rPr lang="en-US" dirty="0"/>
              <a:t> </a:t>
            </a:r>
            <a:r>
              <a:rPr lang="en-US" dirty="0" err="1"/>
              <a:t>dersom</a:t>
            </a:r>
            <a:r>
              <a:rPr lang="en-US" dirty="0"/>
              <a:t> </a:t>
            </a:r>
            <a:r>
              <a:rPr lang="en-US" dirty="0" err="1"/>
              <a:t>ikkje</a:t>
            </a:r>
            <a:r>
              <a:rPr lang="en-US" dirty="0"/>
              <a:t> </a:t>
            </a:r>
            <a:r>
              <a:rPr lang="en-US" dirty="0" err="1"/>
              <a:t>anna</a:t>
            </a:r>
            <a:r>
              <a:rPr lang="en-US" dirty="0"/>
              <a:t> </a:t>
            </a:r>
            <a:r>
              <a:rPr lang="en-US" dirty="0" err="1"/>
              <a:t>følgjer</a:t>
            </a:r>
            <a:r>
              <a:rPr lang="en-US" dirty="0"/>
              <a:t> </a:t>
            </a:r>
            <a:r>
              <a:rPr lang="en-US" dirty="0" err="1"/>
              <a:t>av</a:t>
            </a:r>
            <a:r>
              <a:rPr lang="en-US" dirty="0"/>
              <a:t> </a:t>
            </a:r>
            <a:r>
              <a:rPr lang="en-US" dirty="0" err="1"/>
              <a:t>lov</a:t>
            </a:r>
            <a:r>
              <a:rPr lang="en-US" dirty="0"/>
              <a:t> </a:t>
            </a:r>
            <a:r>
              <a:rPr lang="en-US" dirty="0" err="1"/>
              <a:t>eller</a:t>
            </a:r>
            <a:r>
              <a:rPr lang="en-US" dirty="0"/>
              <a:t> </a:t>
            </a:r>
            <a:r>
              <a:rPr lang="en-US" dirty="0" err="1"/>
              <a:t>forskrift</a:t>
            </a:r>
            <a:r>
              <a:rPr lang="en-US" dirty="0"/>
              <a:t> med </a:t>
            </a:r>
            <a:r>
              <a:rPr lang="en-US" dirty="0" err="1"/>
              <a:t>heimel</a:t>
            </a:r>
            <a:r>
              <a:rPr lang="en-US" dirty="0"/>
              <a:t> </a:t>
            </a:r>
            <a:r>
              <a:rPr lang="en-US" dirty="0" err="1"/>
              <a:t>i</a:t>
            </a:r>
            <a:r>
              <a:rPr lang="en-US" dirty="0"/>
              <a:t> </a:t>
            </a:r>
            <a:r>
              <a:rPr lang="en-US" dirty="0" err="1"/>
              <a:t>lov</a:t>
            </a:r>
            <a:r>
              <a:rPr lang="en-US" dirty="0"/>
              <a:t>».</a:t>
            </a:r>
          </a:p>
          <a:p>
            <a:r>
              <a:rPr lang="en-US" dirty="0" err="1"/>
              <a:t>Opplysninger</a:t>
            </a:r>
            <a:r>
              <a:rPr lang="en-US" dirty="0"/>
              <a:t> </a:t>
            </a:r>
            <a:r>
              <a:rPr lang="en-US" dirty="0" err="1"/>
              <a:t>som</a:t>
            </a:r>
            <a:r>
              <a:rPr lang="en-US" dirty="0"/>
              <a:t> </a:t>
            </a:r>
            <a:r>
              <a:rPr lang="en-US" dirty="0" err="1"/>
              <a:t>gis</a:t>
            </a:r>
            <a:r>
              <a:rPr lang="en-US" dirty="0"/>
              <a:t> </a:t>
            </a:r>
            <a:r>
              <a:rPr lang="en-US" dirty="0" err="1"/>
              <a:t>ut</a:t>
            </a:r>
            <a:r>
              <a:rPr lang="en-US" dirty="0"/>
              <a:t> </a:t>
            </a:r>
            <a:r>
              <a:rPr lang="en-US" dirty="0" err="1"/>
              <a:t>blir</a:t>
            </a:r>
            <a:r>
              <a:rPr lang="en-US" dirty="0"/>
              <a:t> </a:t>
            </a:r>
            <a:r>
              <a:rPr lang="en-US" dirty="0" err="1"/>
              <a:t>unntatt</a:t>
            </a:r>
            <a:r>
              <a:rPr lang="en-US" dirty="0"/>
              <a:t> (</a:t>
            </a:r>
            <a:r>
              <a:rPr lang="en-US" dirty="0" err="1"/>
              <a:t>sladdet</a:t>
            </a:r>
            <a:r>
              <a:rPr lang="en-US" dirty="0"/>
              <a:t>) </a:t>
            </a:r>
            <a:r>
              <a:rPr lang="en-US" dirty="0" err="1"/>
              <a:t>som</a:t>
            </a:r>
            <a:r>
              <a:rPr lang="en-US" dirty="0"/>
              <a:t> </a:t>
            </a:r>
            <a:r>
              <a:rPr lang="en-US" dirty="0" err="1"/>
              <a:t>oftest</a:t>
            </a:r>
            <a:r>
              <a:rPr lang="en-US" dirty="0"/>
              <a:t> med </a:t>
            </a:r>
            <a:r>
              <a:rPr lang="en-US" dirty="0" err="1"/>
              <a:t>hjemmel</a:t>
            </a:r>
            <a:r>
              <a:rPr lang="en-US" dirty="0"/>
              <a:t> </a:t>
            </a:r>
            <a:r>
              <a:rPr lang="en-US" dirty="0" err="1"/>
              <a:t>i</a:t>
            </a:r>
            <a:r>
              <a:rPr lang="en-US" dirty="0"/>
              <a:t> </a:t>
            </a:r>
            <a:r>
              <a:rPr lang="en-US" dirty="0" err="1"/>
              <a:t>offentleglova</a:t>
            </a:r>
            <a:r>
              <a:rPr lang="en-US" dirty="0"/>
              <a:t> § 13, </a:t>
            </a:r>
            <a:r>
              <a:rPr lang="en-US" dirty="0" err="1"/>
              <a:t>jfr</a:t>
            </a:r>
            <a:r>
              <a:rPr lang="en-US" dirty="0"/>
              <a:t>. </a:t>
            </a:r>
            <a:r>
              <a:rPr lang="en-US" dirty="0" err="1"/>
              <a:t>forvaltningslova</a:t>
            </a:r>
            <a:r>
              <a:rPr lang="en-US" dirty="0"/>
              <a:t> § 13 </a:t>
            </a:r>
            <a:r>
              <a:rPr lang="en-US" dirty="0" err="1"/>
              <a:t>første</a:t>
            </a:r>
            <a:r>
              <a:rPr lang="en-US" dirty="0"/>
              <a:t> </a:t>
            </a:r>
            <a:r>
              <a:rPr lang="en-US" dirty="0" err="1"/>
              <a:t>ledd</a:t>
            </a:r>
            <a:r>
              <a:rPr lang="en-US" dirty="0"/>
              <a:t> </a:t>
            </a:r>
            <a:r>
              <a:rPr lang="en-US" dirty="0" err="1"/>
              <a:t>nr</a:t>
            </a:r>
            <a:r>
              <a:rPr lang="en-US" dirty="0"/>
              <a:t>. 1.</a:t>
            </a:r>
          </a:p>
          <a:p>
            <a:endParaRPr lang="nb-NO" dirty="0"/>
          </a:p>
        </p:txBody>
      </p:sp>
      <p:sp>
        <p:nvSpPr>
          <p:cNvPr id="4" name="Date Placeholder 3"/>
          <p:cNvSpPr>
            <a:spLocks noGrp="1"/>
          </p:cNvSpPr>
          <p:nvPr>
            <p:ph type="dt" sz="half" idx="10"/>
          </p:nvPr>
        </p:nvSpPr>
        <p:spPr/>
        <p:txBody>
          <a:bodyPr/>
          <a:lstStyle/>
          <a:p>
            <a:pPr>
              <a:defRPr/>
            </a:pPr>
            <a:fld id="{915FC2C7-E4A1-344E-A6E7-C10DA645C030}" type="datetime1">
              <a:rPr lang="nb-NO" smtClean="0">
                <a:solidFill>
                  <a:srgbClr val="808080"/>
                </a:solidFill>
              </a:rPr>
              <a:pPr>
                <a:defRPr/>
              </a:pPr>
              <a:t>02.04.2025</a:t>
            </a:fld>
            <a:endParaRPr lang="nb-NO" dirty="0">
              <a:solidFill>
                <a:srgbClr val="808080"/>
              </a:solidFill>
            </a:endParaRPr>
          </a:p>
        </p:txBody>
      </p:sp>
      <p:sp>
        <p:nvSpPr>
          <p:cNvPr id="5" name="Slide Number Placeholder 4"/>
          <p:cNvSpPr>
            <a:spLocks noGrp="1"/>
          </p:cNvSpPr>
          <p:nvPr>
            <p:ph type="sldNum" sz="quarter" idx="11"/>
          </p:nvPr>
        </p:nvSpPr>
        <p:spPr/>
        <p:txBody>
          <a:bodyPr/>
          <a:lstStyle/>
          <a:p>
            <a:pPr>
              <a:defRPr/>
            </a:pPr>
            <a:fld id="{F248601B-DFDF-B044-B450-3B98242EA36D}" type="slidenum">
              <a:rPr lang="en-US" smtClean="0">
                <a:solidFill>
                  <a:srgbClr val="808080"/>
                </a:solidFill>
              </a:rPr>
              <a:pPr>
                <a:defRPr/>
              </a:pPr>
              <a:t>16</a:t>
            </a:fld>
            <a:endParaRPr lang="en-US" dirty="0">
              <a:solidFill>
                <a:srgbClr val="808080"/>
              </a:solidFill>
            </a:endParaRPr>
          </a:p>
        </p:txBody>
      </p:sp>
    </p:spTree>
    <p:extLst>
      <p:ext uri="{BB962C8B-B14F-4D97-AF65-F5344CB8AC3E}">
        <p14:creationId xmlns:p14="http://schemas.microsoft.com/office/powerpoint/2010/main" val="11816760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CC358-CDEC-2197-5BEB-7BE808EFE995}"/>
              </a:ext>
            </a:extLst>
          </p:cNvPr>
          <p:cNvSpPr>
            <a:spLocks noGrp="1"/>
          </p:cNvSpPr>
          <p:nvPr>
            <p:ph type="title"/>
          </p:nvPr>
        </p:nvSpPr>
        <p:spPr/>
        <p:txBody>
          <a:bodyPr/>
          <a:lstStyle/>
          <a:p>
            <a:r>
              <a:rPr lang="en-US" dirty="0" err="1"/>
              <a:t>Offisielle</a:t>
            </a:r>
            <a:r>
              <a:rPr lang="en-US" dirty="0"/>
              <a:t> </a:t>
            </a:r>
            <a:r>
              <a:rPr lang="en-US" dirty="0" err="1"/>
              <a:t>UiO</a:t>
            </a:r>
            <a:r>
              <a:rPr lang="en-US" dirty="0"/>
              <a:t> </a:t>
            </a:r>
            <a:r>
              <a:rPr lang="en-US" dirty="0" err="1"/>
              <a:t>rapporter</a:t>
            </a:r>
            <a:r>
              <a:rPr lang="en-US" dirty="0"/>
              <a:t> der det </a:t>
            </a:r>
            <a:r>
              <a:rPr lang="en-US" dirty="0" err="1"/>
              <a:t>inngår</a:t>
            </a:r>
            <a:r>
              <a:rPr lang="en-US" dirty="0"/>
              <a:t> </a:t>
            </a:r>
            <a:r>
              <a:rPr lang="en-US" dirty="0" err="1"/>
              <a:t>årlig</a:t>
            </a:r>
            <a:r>
              <a:rPr lang="en-US" dirty="0"/>
              <a:t> informasjon </a:t>
            </a:r>
            <a:r>
              <a:rPr lang="en-US" dirty="0" err="1"/>
              <a:t>fra</a:t>
            </a:r>
            <a:r>
              <a:rPr lang="en-US" dirty="0"/>
              <a:t> Si-</a:t>
            </a:r>
            <a:r>
              <a:rPr lang="en-US" dirty="0" err="1"/>
              <a:t>fra</a:t>
            </a:r>
            <a:r>
              <a:rPr lang="en-US" dirty="0"/>
              <a:t> </a:t>
            </a:r>
            <a:r>
              <a:rPr lang="en-US" dirty="0" err="1"/>
              <a:t>systemet</a:t>
            </a:r>
            <a:r>
              <a:rPr lang="en-US" dirty="0"/>
              <a:t> </a:t>
            </a:r>
            <a:endParaRPr lang="nb-NO" dirty="0"/>
          </a:p>
        </p:txBody>
      </p:sp>
      <p:sp>
        <p:nvSpPr>
          <p:cNvPr id="3" name="Content Placeholder 2">
            <a:extLst>
              <a:ext uri="{FF2B5EF4-FFF2-40B4-BE49-F238E27FC236}">
                <a16:creationId xmlns:a16="http://schemas.microsoft.com/office/drawing/2014/main" id="{72759897-7E2F-BCA5-C2B5-92DFC9196361}"/>
              </a:ext>
            </a:extLst>
          </p:cNvPr>
          <p:cNvSpPr>
            <a:spLocks noGrp="1"/>
          </p:cNvSpPr>
          <p:nvPr>
            <p:ph idx="1"/>
          </p:nvPr>
        </p:nvSpPr>
        <p:spPr>
          <a:xfrm>
            <a:off x="899592" y="2708920"/>
            <a:ext cx="7924800" cy="1935088"/>
          </a:xfrm>
        </p:spPr>
        <p:txBody>
          <a:bodyPr/>
          <a:lstStyle/>
          <a:p>
            <a:r>
              <a:rPr lang="nb-NO" dirty="0"/>
              <a:t>Virksomhetsrapport for 3. tertial 2024 </a:t>
            </a:r>
          </a:p>
          <a:p>
            <a:r>
              <a:rPr lang="nb-NO" dirty="0"/>
              <a:t>Årsrapport for 2025</a:t>
            </a:r>
          </a:p>
          <a:p>
            <a:r>
              <a:rPr lang="nb-NO" dirty="0"/>
              <a:t>Utdanningsmeldingen 2024</a:t>
            </a:r>
          </a:p>
        </p:txBody>
      </p:sp>
      <p:sp>
        <p:nvSpPr>
          <p:cNvPr id="4" name="Date Placeholder 3">
            <a:extLst>
              <a:ext uri="{FF2B5EF4-FFF2-40B4-BE49-F238E27FC236}">
                <a16:creationId xmlns:a16="http://schemas.microsoft.com/office/drawing/2014/main" id="{8FCE2950-08A2-168B-B8D9-16318C90AF45}"/>
              </a:ext>
            </a:extLst>
          </p:cNvPr>
          <p:cNvSpPr>
            <a:spLocks noGrp="1"/>
          </p:cNvSpPr>
          <p:nvPr>
            <p:ph type="dt" sz="half" idx="10"/>
          </p:nvPr>
        </p:nvSpPr>
        <p:spPr/>
        <p:txBody>
          <a:bodyPr/>
          <a:lstStyle/>
          <a:p>
            <a:pPr>
              <a:defRPr/>
            </a:pPr>
            <a:fld id="{915FC2C7-E4A1-344E-A6E7-C10DA645C030}" type="datetime1">
              <a:rPr lang="nb-NO" smtClean="0">
                <a:solidFill>
                  <a:srgbClr val="808080"/>
                </a:solidFill>
              </a:rPr>
              <a:pPr>
                <a:defRPr/>
              </a:pPr>
              <a:t>02.04.2025</a:t>
            </a:fld>
            <a:endParaRPr lang="nb-NO" dirty="0">
              <a:solidFill>
                <a:srgbClr val="808080"/>
              </a:solidFill>
            </a:endParaRPr>
          </a:p>
        </p:txBody>
      </p:sp>
      <p:sp>
        <p:nvSpPr>
          <p:cNvPr id="5" name="Slide Number Placeholder 4">
            <a:extLst>
              <a:ext uri="{FF2B5EF4-FFF2-40B4-BE49-F238E27FC236}">
                <a16:creationId xmlns:a16="http://schemas.microsoft.com/office/drawing/2014/main" id="{CBF8872A-70D4-3593-6A6C-7AAE91474996}"/>
              </a:ext>
            </a:extLst>
          </p:cNvPr>
          <p:cNvSpPr>
            <a:spLocks noGrp="1"/>
          </p:cNvSpPr>
          <p:nvPr>
            <p:ph type="sldNum" sz="quarter" idx="11"/>
          </p:nvPr>
        </p:nvSpPr>
        <p:spPr/>
        <p:txBody>
          <a:bodyPr/>
          <a:lstStyle/>
          <a:p>
            <a:pPr>
              <a:defRPr/>
            </a:pPr>
            <a:fld id="{F248601B-DFDF-B044-B450-3B98242EA36D}" type="slidenum">
              <a:rPr lang="en-US" smtClean="0">
                <a:solidFill>
                  <a:srgbClr val="808080"/>
                </a:solidFill>
              </a:rPr>
              <a:pPr>
                <a:defRPr/>
              </a:pPr>
              <a:t>17</a:t>
            </a:fld>
            <a:endParaRPr lang="en-US" dirty="0">
              <a:solidFill>
                <a:srgbClr val="808080"/>
              </a:solidFill>
            </a:endParaRPr>
          </a:p>
        </p:txBody>
      </p:sp>
      <p:sp>
        <p:nvSpPr>
          <p:cNvPr id="6" name="Right Brace 5">
            <a:extLst>
              <a:ext uri="{FF2B5EF4-FFF2-40B4-BE49-F238E27FC236}">
                <a16:creationId xmlns:a16="http://schemas.microsoft.com/office/drawing/2014/main" id="{050A1DFF-F672-29D7-32C1-5E462710009A}"/>
              </a:ext>
            </a:extLst>
          </p:cNvPr>
          <p:cNvSpPr/>
          <p:nvPr/>
        </p:nvSpPr>
        <p:spPr bwMode="auto">
          <a:xfrm>
            <a:off x="5940152" y="2780928"/>
            <a:ext cx="144016" cy="576064"/>
          </a:xfrm>
          <a:prstGeom prst="rightBrace">
            <a:avLst/>
          </a:prstGeom>
          <a:ln w="19050">
            <a:headEnd type="none" w="med" len="med"/>
            <a:tailEnd type="none" w="med" len="med"/>
          </a:ln>
        </p:spPr>
        <p:style>
          <a:lnRef idx="1">
            <a:schemeClr val="accent4"/>
          </a:lnRef>
          <a:fillRef idx="0">
            <a:schemeClr val="accent4"/>
          </a:fillRef>
          <a:effectRef idx="0">
            <a:schemeClr val="accent4"/>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7" name="TextBox 6">
            <a:extLst>
              <a:ext uri="{FF2B5EF4-FFF2-40B4-BE49-F238E27FC236}">
                <a16:creationId xmlns:a16="http://schemas.microsoft.com/office/drawing/2014/main" id="{A965A903-9318-93E8-13A7-76FBEC0F6391}"/>
              </a:ext>
            </a:extLst>
          </p:cNvPr>
          <p:cNvSpPr txBox="1"/>
          <p:nvPr/>
        </p:nvSpPr>
        <p:spPr>
          <a:xfrm>
            <a:off x="6420695" y="2607295"/>
            <a:ext cx="2067169" cy="923330"/>
          </a:xfrm>
          <a:prstGeom prst="rect">
            <a:avLst/>
          </a:prstGeom>
          <a:noFill/>
        </p:spPr>
        <p:txBody>
          <a:bodyPr wrap="square" rtlCol="0">
            <a:spAutoFit/>
          </a:bodyPr>
          <a:lstStyle/>
          <a:p>
            <a:pPr algn="ctr"/>
            <a:r>
              <a:rPr lang="en-US" dirty="0" err="1"/>
              <a:t>Informasjonen</a:t>
            </a:r>
            <a:r>
              <a:rPr lang="en-US" dirty="0"/>
              <a:t> </a:t>
            </a:r>
            <a:r>
              <a:rPr lang="en-US" dirty="0" err="1"/>
              <a:t>fra</a:t>
            </a:r>
            <a:r>
              <a:rPr lang="en-US" dirty="0"/>
              <a:t> Si-</a:t>
            </a:r>
            <a:r>
              <a:rPr lang="en-US" dirty="0" err="1"/>
              <a:t>fra</a:t>
            </a:r>
            <a:r>
              <a:rPr lang="en-US" dirty="0"/>
              <a:t> </a:t>
            </a:r>
            <a:r>
              <a:rPr lang="en-US" dirty="0" err="1"/>
              <a:t>systemet</a:t>
            </a:r>
            <a:r>
              <a:rPr lang="en-US" dirty="0"/>
              <a:t> er </a:t>
            </a:r>
            <a:r>
              <a:rPr lang="en-US" dirty="0" err="1"/>
              <a:t>lik</a:t>
            </a:r>
            <a:r>
              <a:rPr lang="en-US" dirty="0"/>
              <a:t> for </a:t>
            </a:r>
            <a:r>
              <a:rPr lang="en-US" dirty="0" err="1"/>
              <a:t>disse</a:t>
            </a:r>
            <a:endParaRPr lang="nb-NO" dirty="0"/>
          </a:p>
        </p:txBody>
      </p:sp>
    </p:spTree>
    <p:extLst>
      <p:ext uri="{BB962C8B-B14F-4D97-AF65-F5344CB8AC3E}">
        <p14:creationId xmlns:p14="http://schemas.microsoft.com/office/powerpoint/2010/main" val="2572462642"/>
      </p:ext>
    </p:extLst>
  </p:cSld>
  <p:clrMapOvr>
    <a:masterClrMapping/>
  </p:clrMapOvr>
</p:sld>
</file>

<file path=ppt/theme/theme1.xml><?xml version="1.0" encoding="utf-8"?>
<a:theme xmlns:a="http://schemas.openxmlformats.org/drawingml/2006/main" name="mn-2--bokm">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mn-2--bokm">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3323</TotalTime>
  <Words>1561</Words>
  <Application>Microsoft Office PowerPoint</Application>
  <PresentationFormat>Skjermfremvisning (4:3)</PresentationFormat>
  <Paragraphs>209</Paragraphs>
  <Slides>17</Slides>
  <Notes>16</Notes>
  <HiddenSlides>0</HiddenSlides>
  <MMClips>0</MMClips>
  <ScaleCrop>false</ScaleCrop>
  <HeadingPairs>
    <vt:vector size="6" baseType="variant">
      <vt:variant>
        <vt:lpstr>Brukte skrifter</vt:lpstr>
      </vt:variant>
      <vt:variant>
        <vt:i4>3</vt:i4>
      </vt:variant>
      <vt:variant>
        <vt:lpstr>Tema</vt:lpstr>
      </vt:variant>
      <vt:variant>
        <vt:i4>2</vt:i4>
      </vt:variant>
      <vt:variant>
        <vt:lpstr>Lysbildetitler</vt:lpstr>
      </vt:variant>
      <vt:variant>
        <vt:i4>17</vt:i4>
      </vt:variant>
    </vt:vector>
  </HeadingPairs>
  <TitlesOfParts>
    <vt:vector size="22" baseType="lpstr">
      <vt:lpstr>Arial</vt:lpstr>
      <vt:lpstr>Calibri</vt:lpstr>
      <vt:lpstr>Wingdings</vt:lpstr>
      <vt:lpstr>mn-2--bokm</vt:lpstr>
      <vt:lpstr>1_mn-2--bokm</vt:lpstr>
      <vt:lpstr> Litt om  Si-fra systemet</vt:lpstr>
      <vt:lpstr>Hvordan kommer Si-fra saker til MN?</vt:lpstr>
      <vt:lpstr>Hva Si fra-systemet ikke skal brukes til: </vt:lpstr>
      <vt:lpstr>Hva skjer med sakene som meldes inn… </vt:lpstr>
      <vt:lpstr>Læringsmiljøkontaktene ved instituttene</vt:lpstr>
      <vt:lpstr>Hvordan møter vi studenter som har meldt inn noe de opplever som ugreit  </vt:lpstr>
      <vt:lpstr>PowerPoint-presentasjon</vt:lpstr>
      <vt:lpstr>PowerPoint-presentasjon</vt:lpstr>
      <vt:lpstr>PowerPoint-presentasjon</vt:lpstr>
      <vt:lpstr>Prinsipper for saksbehandling</vt:lpstr>
      <vt:lpstr>Anonymitet</vt:lpstr>
      <vt:lpstr>Hva gjør dere i MNSU hvis dere får vite om en alvorlig hendelse/sak av en student?</vt:lpstr>
      <vt:lpstr>Hvilke virkemidler/tiltak har UiO anledning til å bruke?</vt:lpstr>
      <vt:lpstr>Hvilke virkemidler/tiltak har UiO anledning til å bruke?</vt:lpstr>
      <vt:lpstr>Hvor mange saker har MN?</vt:lpstr>
      <vt:lpstr>Innsyn i Si-fra sakene</vt:lpstr>
      <vt:lpstr>Offisielle UiO rapporter der det inngår årlig informasjon fra Si-fra systemet </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Litt om  Si fra systemet</dc:title>
  <dc:creator>Kristine Jøssang</dc:creator>
  <cp:lastModifiedBy>Marianne Jacobsen</cp:lastModifiedBy>
  <cp:revision>66</cp:revision>
  <dcterms:created xsi:type="dcterms:W3CDTF">2019-10-21T12:37:06Z</dcterms:created>
  <dcterms:modified xsi:type="dcterms:W3CDTF">2025-04-02T13:19:51Z</dcterms:modified>
</cp:coreProperties>
</file>