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5A487DC3-2273-4E9C-8036-67977C8B40EE}" type="datetimeFigureOut">
              <a:rPr lang="nb-NO" smtClean="0"/>
              <a:t>28.06.2013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394314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5A487DC3-2273-4E9C-8036-67977C8B40EE}" type="datetimeFigureOut">
              <a:rPr lang="nb-NO" smtClean="0"/>
              <a:t>28.06.2013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278446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487DC3-2273-4E9C-8036-67977C8B40EE}" type="datetimeFigureOut">
              <a:rPr lang="nb-NO" smtClean="0"/>
              <a:t>28.06.2013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769464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5A487DC3-2273-4E9C-8036-67977C8B40EE}" type="datetimeFigureOut">
              <a:rPr lang="nb-NO" smtClean="0"/>
              <a:t>28.06.2013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3245797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5A487DC3-2273-4E9C-8036-67977C8B40EE}" type="datetimeFigureOut">
              <a:rPr lang="nb-NO" smtClean="0"/>
              <a:t>28.06.2013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3900736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5A487DC3-2273-4E9C-8036-67977C8B40EE}" type="datetimeFigureOut">
              <a:rPr lang="nb-NO" smtClean="0"/>
              <a:t>28.06.2013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1337916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487DC3-2273-4E9C-8036-67977C8B40EE}" type="datetimeFigureOut">
              <a:rPr lang="nb-NO" smtClean="0"/>
              <a:t>28.06.2013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1940090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87DC3-2273-4E9C-8036-67977C8B40EE}" type="datetimeFigureOut">
              <a:rPr lang="nb-NO" smtClean="0"/>
              <a:t>28.06.2013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299368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487DC3-2273-4E9C-8036-67977C8B40EE}" type="datetimeFigureOut">
              <a:rPr lang="nb-NO" smtClean="0"/>
              <a:t>28.06.2013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505743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5A487DC3-2273-4E9C-8036-67977C8B40EE}" type="datetimeFigureOut">
              <a:rPr lang="nb-NO" smtClean="0"/>
              <a:t>28.06.2013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2233209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5A487DC3-2273-4E9C-8036-67977C8B40EE}" type="datetimeFigureOut">
              <a:rPr lang="nb-NO" smtClean="0"/>
              <a:t>28.06.2013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5C1B0BD-8D24-428D-BE5B-6CCB0DFD2707}" type="slidenum">
              <a:rPr lang="nb-NO" smtClean="0"/>
              <a:t>‹#›</a:t>
            </a:fld>
            <a:endParaRPr lang="nb-NO"/>
          </a:p>
        </p:txBody>
      </p:sp>
    </p:spTree>
    <p:extLst>
      <p:ext uri="{BB962C8B-B14F-4D97-AF65-F5344CB8AC3E}">
        <p14:creationId xmlns:p14="http://schemas.microsoft.com/office/powerpoint/2010/main" val="40124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487DC3-2273-4E9C-8036-67977C8B40EE}" type="datetimeFigureOut">
              <a:rPr lang="nb-NO" smtClean="0"/>
              <a:t>28.06.2013</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C1B0BD-8D24-428D-BE5B-6CCB0DFD2707}" type="slidenum">
              <a:rPr lang="nb-NO" smtClean="0"/>
              <a:t>‹#›</a:t>
            </a:fld>
            <a:endParaRPr lang="nb-NO"/>
          </a:p>
        </p:txBody>
      </p:sp>
    </p:spTree>
    <p:extLst>
      <p:ext uri="{BB962C8B-B14F-4D97-AF65-F5344CB8AC3E}">
        <p14:creationId xmlns:p14="http://schemas.microsoft.com/office/powerpoint/2010/main" val="506775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560" y="620688"/>
            <a:ext cx="7848872" cy="5688632"/>
          </a:xfrm>
        </p:spPr>
        <p:txBody>
          <a:bodyPr>
            <a:normAutofit fontScale="40000" lnSpcReduction="20000"/>
          </a:bodyPr>
          <a:lstStyle/>
          <a:p>
            <a:pPr algn="l"/>
            <a:r>
              <a:rPr lang="nb-NO" b="1" dirty="0" smtClean="0">
                <a:solidFill>
                  <a:schemeClr val="tx1"/>
                </a:solidFill>
              </a:rPr>
              <a:t>Bakgrunn:</a:t>
            </a:r>
          </a:p>
          <a:p>
            <a:pPr marL="457200" indent="-457200" algn="l">
              <a:buFont typeface="Arial" pitchFamily="34" charset="0"/>
              <a:buChar char="•"/>
            </a:pPr>
            <a:r>
              <a:rPr lang="nb-NO" dirty="0" smtClean="0">
                <a:solidFill>
                  <a:schemeClr val="tx1"/>
                </a:solidFill>
              </a:rPr>
              <a:t>MN-fakultetsstyremøte 25.10.10 om fakultetets </a:t>
            </a:r>
            <a:r>
              <a:rPr lang="nb-NO" dirty="0">
                <a:solidFill>
                  <a:schemeClr val="tx1"/>
                </a:solidFill>
              </a:rPr>
              <a:t>utdanningsstrategi.  </a:t>
            </a:r>
            <a:endParaRPr lang="nb-NO" dirty="0" smtClean="0">
              <a:solidFill>
                <a:schemeClr val="tx1"/>
              </a:solidFill>
            </a:endParaRPr>
          </a:p>
          <a:p>
            <a:pPr marL="457200" indent="-457200" algn="l">
              <a:buFont typeface="Arial" pitchFamily="34" charset="0"/>
              <a:buChar char="•"/>
            </a:pPr>
            <a:r>
              <a:rPr lang="nb-NO" dirty="0" smtClean="0">
                <a:solidFill>
                  <a:schemeClr val="tx1"/>
                </a:solidFill>
              </a:rPr>
              <a:t>En </a:t>
            </a:r>
            <a:r>
              <a:rPr lang="nb-NO" dirty="0">
                <a:solidFill>
                  <a:schemeClr val="tx1"/>
                </a:solidFill>
              </a:rPr>
              <a:t>handlingsplan ble utarbeidet med 13 delmål hvor ett var at</a:t>
            </a:r>
          </a:p>
          <a:p>
            <a:pPr algn="l"/>
            <a:r>
              <a:rPr lang="nb-NO" b="1" i="1" dirty="0">
                <a:solidFill>
                  <a:schemeClr val="tx1"/>
                </a:solidFill>
              </a:rPr>
              <a:t>Fakultetets utdanningsaktivitet skal ha ett felles undervisningsregnskap.</a:t>
            </a:r>
            <a:r>
              <a:rPr lang="nb-NO" dirty="0">
                <a:solidFill>
                  <a:schemeClr val="tx1"/>
                </a:solidFill>
              </a:rPr>
              <a:t/>
            </a:r>
            <a:br>
              <a:rPr lang="nb-NO" dirty="0">
                <a:solidFill>
                  <a:schemeClr val="tx1"/>
                </a:solidFill>
              </a:rPr>
            </a:br>
            <a:r>
              <a:rPr lang="nb-NO" dirty="0">
                <a:solidFill>
                  <a:schemeClr val="tx1"/>
                </a:solidFill>
              </a:rPr>
              <a:t>To delmål angående undervisningsregnskap ble definert i MN-fakultetets utdanningsstrategi:</a:t>
            </a:r>
            <a:r>
              <a:rPr lang="nb-NO" b="1" i="1" dirty="0">
                <a:solidFill>
                  <a:schemeClr val="tx1"/>
                </a:solidFill>
              </a:rPr>
              <a:t/>
            </a:r>
            <a:br>
              <a:rPr lang="nb-NO" b="1" i="1" dirty="0">
                <a:solidFill>
                  <a:schemeClr val="tx1"/>
                </a:solidFill>
              </a:rPr>
            </a:br>
            <a:r>
              <a:rPr lang="nb-NO" b="1" dirty="0">
                <a:solidFill>
                  <a:schemeClr val="tx1"/>
                </a:solidFill>
              </a:rPr>
              <a:t>Delmål 1</a:t>
            </a:r>
            <a:r>
              <a:rPr lang="nb-NO" dirty="0">
                <a:solidFill>
                  <a:schemeClr val="tx1"/>
                </a:solidFill>
              </a:rPr>
              <a:t>: Undervisningsregnskapet skal synliggjøre den innsatsen som den enkelte underviser og instituttet legger ned i undervisningen. </a:t>
            </a:r>
            <a:br>
              <a:rPr lang="nb-NO" dirty="0">
                <a:solidFill>
                  <a:schemeClr val="tx1"/>
                </a:solidFill>
              </a:rPr>
            </a:br>
            <a:r>
              <a:rPr lang="nb-NO" b="1" dirty="0">
                <a:solidFill>
                  <a:schemeClr val="tx1"/>
                </a:solidFill>
              </a:rPr>
              <a:t>Delmål 2</a:t>
            </a:r>
            <a:r>
              <a:rPr lang="nb-NO" dirty="0">
                <a:solidFill>
                  <a:schemeClr val="tx1"/>
                </a:solidFill>
              </a:rPr>
              <a:t>: Undervisningsregnskapet skal synliggjøre om undervisningsressursene brukes på en riktig måte i forhold til den overordnede utdanningsstrategien og emneporteføljen. </a:t>
            </a:r>
            <a:br>
              <a:rPr lang="nb-NO" dirty="0">
                <a:solidFill>
                  <a:schemeClr val="tx1"/>
                </a:solidFill>
              </a:rPr>
            </a:br>
            <a:r>
              <a:rPr lang="nb-NO" dirty="0">
                <a:solidFill>
                  <a:schemeClr val="tx1"/>
                </a:solidFill>
              </a:rPr>
              <a:t/>
            </a:r>
            <a:br>
              <a:rPr lang="nb-NO" dirty="0">
                <a:solidFill>
                  <a:schemeClr val="tx1"/>
                </a:solidFill>
              </a:rPr>
            </a:br>
            <a:endParaRPr lang="nb-NO" dirty="0" smtClean="0">
              <a:solidFill>
                <a:schemeClr val="tx1"/>
              </a:solidFill>
            </a:endParaRPr>
          </a:p>
          <a:p>
            <a:pPr algn="l"/>
            <a:r>
              <a:rPr lang="nb-NO" b="1" dirty="0" smtClean="0">
                <a:solidFill>
                  <a:schemeClr val="tx1"/>
                </a:solidFill>
              </a:rPr>
              <a:t>Mandat for arbeidsgruppe:</a:t>
            </a:r>
          </a:p>
          <a:p>
            <a:pPr algn="l"/>
            <a:r>
              <a:rPr lang="nb-NO" dirty="0" smtClean="0">
                <a:solidFill>
                  <a:schemeClr val="tx1"/>
                </a:solidFill>
              </a:rPr>
              <a:t>Det ble opprettet </a:t>
            </a:r>
            <a:r>
              <a:rPr lang="nb-NO" dirty="0">
                <a:solidFill>
                  <a:schemeClr val="tx1"/>
                </a:solidFill>
              </a:rPr>
              <a:t>en arbeidsgruppe som fikk følgende</a:t>
            </a:r>
            <a:r>
              <a:rPr lang="nb-NO" b="1" i="1" dirty="0">
                <a:solidFill>
                  <a:schemeClr val="tx1"/>
                </a:solidFill>
              </a:rPr>
              <a:t> </a:t>
            </a:r>
            <a:r>
              <a:rPr lang="nb-NO" b="1" i="1" dirty="0" smtClean="0">
                <a:solidFill>
                  <a:schemeClr val="tx1"/>
                </a:solidFill>
              </a:rPr>
              <a:t>mandat:</a:t>
            </a:r>
          </a:p>
          <a:p>
            <a:pPr marL="457200" indent="-457200" algn="l">
              <a:buFont typeface="Arial" pitchFamily="34" charset="0"/>
              <a:buChar char="•"/>
            </a:pPr>
            <a:r>
              <a:rPr lang="nb-NO" dirty="0" smtClean="0">
                <a:solidFill>
                  <a:schemeClr val="tx1"/>
                </a:solidFill>
              </a:rPr>
              <a:t>Kartlegge </a:t>
            </a:r>
            <a:r>
              <a:rPr lang="nb-NO" dirty="0">
                <a:solidFill>
                  <a:schemeClr val="tx1"/>
                </a:solidFill>
              </a:rPr>
              <a:t>og vurdere hensiktsmessigheten av undervisningsregnskaper som er i bruk ved MN- instituttene, andre fakulteter ved UiO. </a:t>
            </a:r>
            <a:r>
              <a:rPr lang="nb-NO" dirty="0" smtClean="0">
                <a:solidFill>
                  <a:schemeClr val="tx1"/>
                </a:solidFill>
              </a:rPr>
              <a:t>…</a:t>
            </a:r>
          </a:p>
          <a:p>
            <a:pPr marL="457200" indent="-457200" algn="l">
              <a:buFont typeface="Arial" pitchFamily="34" charset="0"/>
              <a:buChar char="•"/>
            </a:pPr>
            <a:r>
              <a:rPr lang="nb-NO" dirty="0" smtClean="0">
                <a:solidFill>
                  <a:schemeClr val="tx1"/>
                </a:solidFill>
              </a:rPr>
              <a:t>Etablere </a:t>
            </a:r>
            <a:r>
              <a:rPr lang="nb-NO" dirty="0">
                <a:solidFill>
                  <a:schemeClr val="tx1"/>
                </a:solidFill>
              </a:rPr>
              <a:t>et pilotprosjekt der flere undervisere fra et representativt utvalg av emner (nivå og fag) registrerer tidsbruk vårsemesteret 2011. </a:t>
            </a:r>
            <a:r>
              <a:rPr lang="nb-NO" dirty="0" smtClean="0">
                <a:solidFill>
                  <a:schemeClr val="tx1"/>
                </a:solidFill>
              </a:rPr>
              <a:t>…</a:t>
            </a:r>
          </a:p>
          <a:p>
            <a:pPr marL="457200" indent="-457200" algn="l">
              <a:buFont typeface="Arial" pitchFamily="34" charset="0"/>
              <a:buChar char="•"/>
            </a:pPr>
            <a:r>
              <a:rPr lang="nb-NO" dirty="0" smtClean="0">
                <a:solidFill>
                  <a:schemeClr val="tx1"/>
                </a:solidFill>
              </a:rPr>
              <a:t>Foreslå </a:t>
            </a:r>
            <a:r>
              <a:rPr lang="nb-NO" dirty="0">
                <a:solidFill>
                  <a:schemeClr val="tx1"/>
                </a:solidFill>
              </a:rPr>
              <a:t>hvilke aktiviteter som skal inngå i et </a:t>
            </a:r>
            <a:r>
              <a:rPr lang="nb-NO" dirty="0" smtClean="0">
                <a:solidFill>
                  <a:schemeClr val="tx1"/>
                </a:solidFill>
              </a:rPr>
              <a:t>undervisningsregnskap.</a:t>
            </a:r>
          </a:p>
          <a:p>
            <a:pPr marL="457200" indent="-457200" algn="l">
              <a:buFont typeface="Arial" pitchFamily="34" charset="0"/>
              <a:buChar char="•"/>
            </a:pPr>
            <a:r>
              <a:rPr lang="nb-NO" dirty="0" smtClean="0">
                <a:solidFill>
                  <a:schemeClr val="tx1"/>
                </a:solidFill>
              </a:rPr>
              <a:t>Foreslå </a:t>
            </a:r>
            <a:r>
              <a:rPr lang="nb-NO" dirty="0">
                <a:solidFill>
                  <a:schemeClr val="tx1"/>
                </a:solidFill>
              </a:rPr>
              <a:t>hvordan den enkelte aktivitet skal </a:t>
            </a:r>
            <a:r>
              <a:rPr lang="nb-NO" dirty="0" smtClean="0">
                <a:solidFill>
                  <a:schemeClr val="tx1"/>
                </a:solidFill>
              </a:rPr>
              <a:t>krediteres.</a:t>
            </a:r>
          </a:p>
          <a:p>
            <a:pPr marL="457200" indent="-457200" algn="l">
              <a:buFont typeface="Arial" pitchFamily="34" charset="0"/>
              <a:buChar char="•"/>
            </a:pPr>
            <a:r>
              <a:rPr lang="nb-NO" dirty="0" smtClean="0">
                <a:solidFill>
                  <a:schemeClr val="tx1"/>
                </a:solidFill>
              </a:rPr>
              <a:t>Foreslå </a:t>
            </a:r>
            <a:r>
              <a:rPr lang="nb-NO" dirty="0">
                <a:solidFill>
                  <a:schemeClr val="tx1"/>
                </a:solidFill>
              </a:rPr>
              <a:t>en </a:t>
            </a:r>
            <a:r>
              <a:rPr lang="nb-NO" b="1" dirty="0">
                <a:solidFill>
                  <a:schemeClr val="tx1"/>
                </a:solidFill>
              </a:rPr>
              <a:t>modell</a:t>
            </a:r>
            <a:r>
              <a:rPr lang="nb-NO" dirty="0">
                <a:solidFill>
                  <a:schemeClr val="tx1"/>
                </a:solidFill>
              </a:rPr>
              <a:t> for et felles undervisningsregnskap for hele fakultetet som er robust og enkelt å anvende. </a:t>
            </a:r>
          </a:p>
          <a:p>
            <a:r>
              <a:rPr lang="nb-NO" dirty="0">
                <a:solidFill>
                  <a:schemeClr val="tx1"/>
                </a:solidFill>
              </a:rPr>
              <a:t>Det ble understreket at undervisningsregnskapet skal være restriktivt i den forstand at det kun skal forholde seg til de ordinære pålagte undervisningsaktiviteter. Tanken er at fakultetet skal ha et enkelt robust felles system for undervisningsregnskap som alle instituttene kunne benytte internt, eventuelt bare med mindre modifikasjoner som gjenspeiler det enkelte institutt sin særegenhet. </a:t>
            </a:r>
            <a:br>
              <a:rPr lang="nb-NO" dirty="0">
                <a:solidFill>
                  <a:schemeClr val="tx1"/>
                </a:solidFill>
              </a:rPr>
            </a:br>
            <a:r>
              <a:rPr lang="nb-NO" dirty="0" smtClean="0">
                <a:solidFill>
                  <a:schemeClr val="tx1"/>
                </a:solidFill>
              </a:rPr>
              <a:t/>
            </a:r>
            <a:br>
              <a:rPr lang="nb-NO" dirty="0" smtClean="0">
                <a:solidFill>
                  <a:schemeClr val="tx1"/>
                </a:solidFill>
              </a:rPr>
            </a:br>
            <a:endParaRPr lang="nb-NO" dirty="0" smtClean="0">
              <a:solidFill>
                <a:schemeClr val="tx1"/>
              </a:solidFill>
            </a:endParaRPr>
          </a:p>
          <a:p>
            <a:pPr algn="l"/>
            <a:r>
              <a:rPr lang="nb-NO" b="1" dirty="0" smtClean="0">
                <a:solidFill>
                  <a:schemeClr val="tx1"/>
                </a:solidFill>
              </a:rPr>
              <a:t>Arbeidsgruppe:</a:t>
            </a:r>
          </a:p>
          <a:p>
            <a:pPr algn="l"/>
            <a:r>
              <a:rPr lang="nb-NO" dirty="0" err="1" smtClean="0">
                <a:solidFill>
                  <a:schemeClr val="tx1"/>
                </a:solidFill>
              </a:rPr>
              <a:t>Annik</a:t>
            </a:r>
            <a:r>
              <a:rPr lang="nb-NO" dirty="0" smtClean="0">
                <a:solidFill>
                  <a:schemeClr val="tx1"/>
                </a:solidFill>
              </a:rPr>
              <a:t> </a:t>
            </a:r>
            <a:r>
              <a:rPr lang="nb-NO" dirty="0">
                <a:solidFill>
                  <a:schemeClr val="tx1"/>
                </a:solidFill>
              </a:rPr>
              <a:t>M. </a:t>
            </a:r>
            <a:r>
              <a:rPr lang="nb-NO" dirty="0" smtClean="0">
                <a:solidFill>
                  <a:schemeClr val="tx1"/>
                </a:solidFill>
              </a:rPr>
              <a:t>Myhre, Tom </a:t>
            </a:r>
            <a:r>
              <a:rPr lang="nb-NO" dirty="0">
                <a:solidFill>
                  <a:schemeClr val="tx1"/>
                </a:solidFill>
              </a:rPr>
              <a:t>Lindstrøm (Matematisk institutt), Carl Henrik Gørbitz (Kjemisk institutt), Arne </a:t>
            </a:r>
            <a:r>
              <a:rPr lang="nb-NO" dirty="0" err="1">
                <a:solidFill>
                  <a:schemeClr val="tx1"/>
                </a:solidFill>
              </a:rPr>
              <a:t>Maus</a:t>
            </a:r>
            <a:r>
              <a:rPr lang="nb-NO" dirty="0">
                <a:solidFill>
                  <a:schemeClr val="tx1"/>
                </a:solidFill>
              </a:rPr>
              <a:t> og Sigrun </a:t>
            </a:r>
            <a:r>
              <a:rPr lang="nb-NO" dirty="0" err="1">
                <a:solidFill>
                  <a:schemeClr val="tx1"/>
                </a:solidFill>
              </a:rPr>
              <a:t>Vedø</a:t>
            </a:r>
            <a:r>
              <a:rPr lang="nb-NO" dirty="0">
                <a:solidFill>
                  <a:schemeClr val="tx1"/>
                </a:solidFill>
              </a:rPr>
              <a:t> Lien (Institutt for informatikk), Jens Jahren (Institutt for geofag), Maren Onsrud (Biologisk institutt), Hege Thoresen (Farmasøytisk institutt). </a:t>
            </a:r>
          </a:p>
        </p:txBody>
      </p:sp>
    </p:spTree>
    <p:extLst>
      <p:ext uri="{BB962C8B-B14F-4D97-AF65-F5344CB8AC3E}">
        <p14:creationId xmlns:p14="http://schemas.microsoft.com/office/powerpoint/2010/main" val="2289297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55000" lnSpcReduction="20000"/>
          </a:bodyPr>
          <a:lstStyle/>
          <a:p>
            <a:pPr marL="0" indent="0">
              <a:buNone/>
            </a:pPr>
            <a:r>
              <a:rPr lang="nb-NO" dirty="0" smtClean="0"/>
              <a:t>Undervisningsregnskapet er tenkt å være et </a:t>
            </a:r>
            <a:r>
              <a:rPr lang="nb-NO" dirty="0"/>
              <a:t>overordnet </a:t>
            </a:r>
            <a:r>
              <a:rPr lang="nb-NO" b="1" i="1" dirty="0"/>
              <a:t>planleggingsverktøy</a:t>
            </a:r>
            <a:r>
              <a:rPr lang="nb-NO" dirty="0"/>
              <a:t> for instituttleder </a:t>
            </a:r>
            <a:r>
              <a:rPr lang="nb-NO" dirty="0" smtClean="0"/>
              <a:t>for å gi en </a:t>
            </a:r>
            <a:r>
              <a:rPr lang="nb-NO" dirty="0"/>
              <a:t>oversikt over den tid som fast vitenskapelig stab bruker på </a:t>
            </a:r>
            <a:r>
              <a:rPr lang="nb-NO" dirty="0" smtClean="0"/>
              <a:t>undervisning. </a:t>
            </a:r>
          </a:p>
          <a:p>
            <a:pPr marL="0" indent="0">
              <a:buNone/>
            </a:pPr>
            <a:r>
              <a:rPr lang="nb-NO" dirty="0" smtClean="0"/>
              <a:t>Undervisningsregnskapet kan </a:t>
            </a:r>
            <a:r>
              <a:rPr lang="nb-NO" dirty="0"/>
              <a:t>brukes i den lokale planleggingen av undervisning og </a:t>
            </a:r>
            <a:r>
              <a:rPr lang="nb-NO" dirty="0" smtClean="0"/>
              <a:t>bemanning, og kan </a:t>
            </a:r>
            <a:r>
              <a:rPr lang="nb-NO" dirty="0"/>
              <a:t>også bidra til langtidsplanlegging og dermed gi mer sammenhengende tid til forskning og </a:t>
            </a:r>
            <a:r>
              <a:rPr lang="nb-NO" dirty="0" err="1"/>
              <a:t>sabbatical</a:t>
            </a:r>
            <a:r>
              <a:rPr lang="nb-NO" dirty="0"/>
              <a:t>. </a:t>
            </a:r>
            <a:endParaRPr lang="nb-NO" dirty="0" smtClean="0"/>
          </a:p>
          <a:p>
            <a:pPr marL="0" indent="0">
              <a:buNone/>
            </a:pPr>
            <a:r>
              <a:rPr lang="nb-NO" dirty="0" smtClean="0"/>
              <a:t>Det utløser ingen rettigheter for den enkelte vitenskapelige ansatte. </a:t>
            </a:r>
          </a:p>
          <a:p>
            <a:pPr marL="0" indent="0">
              <a:buNone/>
            </a:pPr>
            <a:r>
              <a:rPr lang="nb-NO" dirty="0" smtClean="0"/>
              <a:t>Etter </a:t>
            </a:r>
            <a:r>
              <a:rPr lang="nb-NO" dirty="0"/>
              <a:t>hvert kan MN-fakultetet få et større eksternt fokus på vår undervisning da vi har et forholdsvis lavt forholdstall student-lærer sammenliknet med andre fakulteter. I så fall vil undervisningsregnskap fra fakultetets enheter </a:t>
            </a:r>
            <a:r>
              <a:rPr lang="nb-NO" dirty="0" smtClean="0"/>
              <a:t>kunne illustrere </a:t>
            </a:r>
            <a:r>
              <a:rPr lang="nb-NO" dirty="0"/>
              <a:t>hvilke ressurser som faktisk brukes på undervisningsrelaterte oppgaver ved fakultetet. </a:t>
            </a:r>
            <a:br>
              <a:rPr lang="nb-NO" dirty="0"/>
            </a:br>
            <a:r>
              <a:rPr lang="nb-NO" dirty="0"/>
              <a:t/>
            </a:r>
            <a:br>
              <a:rPr lang="nb-NO" dirty="0"/>
            </a:br>
            <a:r>
              <a:rPr lang="nb-NO" b="1" i="1" dirty="0"/>
              <a:t>Undervisningsregnskapet er ikke tenkt brukt av fakultetsnivået for </a:t>
            </a:r>
            <a:r>
              <a:rPr lang="nb-NO" b="1" i="1" dirty="0" err="1"/>
              <a:t>detaljestyring</a:t>
            </a:r>
            <a:r>
              <a:rPr lang="nb-NO" b="1" i="1" dirty="0"/>
              <a:t> av instituttenes undervisning.</a:t>
            </a:r>
          </a:p>
          <a:p>
            <a:pPr marL="0" indent="0">
              <a:buNone/>
            </a:pPr>
            <a:endParaRPr lang="nb-NO" dirty="0" smtClean="0"/>
          </a:p>
          <a:p>
            <a:pPr marL="0" indent="0">
              <a:buNone/>
            </a:pPr>
            <a:r>
              <a:rPr lang="nb-NO" dirty="0"/>
              <a:t>Undervisningsregnskapet </a:t>
            </a:r>
            <a:r>
              <a:rPr lang="nb-NO" b="1" i="1" dirty="0"/>
              <a:t>iverksettes fra og med studieåret 2012/13</a:t>
            </a:r>
            <a:r>
              <a:rPr lang="nb-NO" dirty="0"/>
              <a:t>.  Etter at det er ført </a:t>
            </a:r>
            <a:r>
              <a:rPr lang="nb-NO" dirty="0" smtClean="0"/>
              <a:t>undervisningsregnskap </a:t>
            </a:r>
            <a:r>
              <a:rPr lang="nb-NO" dirty="0"/>
              <a:t>i to-tre år bør det gjøres en evaluering og en eventuell justering av satsene. </a:t>
            </a:r>
            <a:endParaRPr lang="nb-NO" dirty="0" smtClean="0"/>
          </a:p>
          <a:p>
            <a:pPr marL="0" indent="0">
              <a:buNone/>
            </a:pPr>
            <a:endParaRPr lang="nb-NO" dirty="0"/>
          </a:p>
          <a:p>
            <a:pPr marL="0" indent="0">
              <a:buNone/>
            </a:pPr>
            <a:r>
              <a:rPr lang="nb-NO" dirty="0" smtClean="0"/>
              <a:t>De gjennomførte </a:t>
            </a:r>
            <a:r>
              <a:rPr lang="nb-NO" dirty="0"/>
              <a:t>testpilotregistreringene </a:t>
            </a:r>
            <a:r>
              <a:rPr lang="nb-NO" dirty="0" smtClean="0"/>
              <a:t>ga ikke entydige </a:t>
            </a:r>
            <a:r>
              <a:rPr lang="nb-NO" dirty="0"/>
              <a:t>signaler om undervisningsaktiviteter og </a:t>
            </a:r>
            <a:r>
              <a:rPr lang="nb-NO" dirty="0" smtClean="0"/>
              <a:t>uttelling. Uttellingen for de ulike undervisningsaktivitetene ble derfor delvis basert på </a:t>
            </a:r>
            <a:r>
              <a:rPr lang="nb-NO" dirty="0"/>
              <a:t>gamle modeller som allerede </a:t>
            </a:r>
            <a:r>
              <a:rPr lang="nb-NO" dirty="0" smtClean="0"/>
              <a:t>var </a:t>
            </a:r>
            <a:r>
              <a:rPr lang="nb-NO" dirty="0"/>
              <a:t>i bruk ved ulike institutt. </a:t>
            </a:r>
            <a:r>
              <a:rPr lang="nb-NO" b="1" i="1" dirty="0"/>
              <a:t/>
            </a:r>
            <a:br>
              <a:rPr lang="nb-NO" b="1" i="1" dirty="0"/>
            </a:br>
            <a:endParaRPr lang="nb-NO" dirty="0"/>
          </a:p>
        </p:txBody>
      </p:sp>
    </p:spTree>
    <p:extLst>
      <p:ext uri="{BB962C8B-B14F-4D97-AF65-F5344CB8AC3E}">
        <p14:creationId xmlns:p14="http://schemas.microsoft.com/office/powerpoint/2010/main" val="194064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62500" lnSpcReduction="20000"/>
          </a:bodyPr>
          <a:lstStyle/>
          <a:p>
            <a:pPr marL="0" indent="0">
              <a:buNone/>
            </a:pPr>
            <a:r>
              <a:rPr lang="nb-NO" dirty="0" smtClean="0"/>
              <a:t>Da </a:t>
            </a:r>
            <a:r>
              <a:rPr lang="nb-NO" dirty="0"/>
              <a:t>undervisningen i et emne planlegges i lys av antall påmeldte studenter og lokal erfaring med frafall, bør det være </a:t>
            </a:r>
            <a:r>
              <a:rPr lang="nb-NO" i="1" dirty="0"/>
              <a:t>antall påmeldte studenter ved semesterstart</a:t>
            </a:r>
            <a:r>
              <a:rPr lang="nb-NO" dirty="0"/>
              <a:t> som skal telle med i undervisningsregnskapet. </a:t>
            </a:r>
            <a:r>
              <a:rPr lang="nb-NO" dirty="0" smtClean="0"/>
              <a:t>(I </a:t>
            </a:r>
            <a:r>
              <a:rPr lang="nb-NO" dirty="0"/>
              <a:t>§4.3 (3) i Forskrift om studier og eksamener ved Universitetet i Oslo er det hjemlet mulighet for å avlyse undervisningen i et emne dersom det melder seg for få søkere  til emnet.  Dersom et institutt velger at emne med få påmeldte allikevel skal gis og da med en tilpasset undervisningsform, kan emnet gis redusert uttelling i undervisningsregnskapet</a:t>
            </a:r>
            <a:r>
              <a:rPr lang="nb-NO" dirty="0" smtClean="0"/>
              <a:t>.)</a:t>
            </a:r>
          </a:p>
          <a:p>
            <a:pPr marL="0" indent="0">
              <a:buNone/>
            </a:pPr>
            <a:endParaRPr lang="nb-NO" dirty="0"/>
          </a:p>
          <a:p>
            <a:pPr marL="0" indent="0">
              <a:buNone/>
            </a:pPr>
            <a:r>
              <a:rPr lang="nb-NO" dirty="0"/>
              <a:t>I forhold som gjelder gjennomføring av eksamen, bør det være </a:t>
            </a:r>
            <a:r>
              <a:rPr lang="nb-NO" i="1" dirty="0"/>
              <a:t>antall fremmøtte eksamenskandidater</a:t>
            </a:r>
            <a:r>
              <a:rPr lang="nb-NO" dirty="0"/>
              <a:t> som skal telle med i undervisningsregnskapet.</a:t>
            </a:r>
            <a:br>
              <a:rPr lang="nb-NO" dirty="0"/>
            </a:br>
            <a:r>
              <a:rPr lang="nb-NO" dirty="0"/>
              <a:t/>
            </a:r>
            <a:br>
              <a:rPr lang="nb-NO" dirty="0"/>
            </a:br>
            <a:r>
              <a:rPr lang="nb-NO" dirty="0"/>
              <a:t>U</a:t>
            </a:r>
            <a:r>
              <a:rPr lang="nb-NO" dirty="0" smtClean="0"/>
              <a:t>ndervisningsregnskapet </a:t>
            </a:r>
            <a:r>
              <a:rPr lang="nb-NO" dirty="0"/>
              <a:t>skal være restriktivt i den forstand at det kun skal forholde seg til de ordinære pålagte undervisningsaktiviteter. Det synes derfor naturlig at undervisningsaktiviteter i emner som er obligatorisk eller anbefalt i et UiO-godkjent program på bachelor-, master- eller </a:t>
            </a:r>
            <a:r>
              <a:rPr lang="nb-NO" dirty="0" err="1"/>
              <a:t>ph.d</a:t>
            </a:r>
            <a:r>
              <a:rPr lang="nb-NO" dirty="0"/>
              <a:t>.-nivå i henhold til godkjent programplan, skal tas med i undervisningsregnskapet. </a:t>
            </a:r>
            <a:br>
              <a:rPr lang="nb-NO" dirty="0"/>
            </a:br>
            <a:endParaRPr lang="nb-NO" dirty="0"/>
          </a:p>
        </p:txBody>
      </p:sp>
    </p:spTree>
    <p:extLst>
      <p:ext uri="{BB962C8B-B14F-4D97-AF65-F5344CB8AC3E}">
        <p14:creationId xmlns:p14="http://schemas.microsoft.com/office/powerpoint/2010/main" val="1653265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fontScale="62500" lnSpcReduction="20000"/>
          </a:bodyPr>
          <a:lstStyle/>
          <a:p>
            <a:pPr marL="0" indent="0">
              <a:buNone/>
            </a:pPr>
            <a:r>
              <a:rPr lang="nb-NO" dirty="0"/>
              <a:t>Normalt bør følgende ikke gi uttelling i undervisningsregnskapet, unntatt der instituttleder mener det er lokale grunner av faglig eller arbeidsmessig karakter for å gi ekstra uttelling*:</a:t>
            </a:r>
            <a:br>
              <a:rPr lang="nb-NO" dirty="0"/>
            </a:br>
            <a:r>
              <a:rPr lang="nb-NO" dirty="0"/>
              <a:t>- eksternt finansiert undervisning som etter- og videreutdanning føres i egne regnskap, </a:t>
            </a:r>
            <a:br>
              <a:rPr lang="nb-NO" dirty="0"/>
            </a:br>
            <a:r>
              <a:rPr lang="nb-NO" dirty="0"/>
              <a:t>- veiledning av </a:t>
            </a:r>
            <a:r>
              <a:rPr lang="nb-NO" dirty="0" err="1"/>
              <a:t>ph.d</a:t>
            </a:r>
            <a:r>
              <a:rPr lang="nb-NO" dirty="0"/>
              <a:t>.-studenter ansees de fleste steder som del av den enkeltes forskning,</a:t>
            </a:r>
            <a:br>
              <a:rPr lang="nb-NO" dirty="0"/>
            </a:br>
            <a:r>
              <a:rPr lang="nb-NO" dirty="0"/>
              <a:t>- utvikling/utprøving av nye undervisningsformer (herunder innen IKT),</a:t>
            </a:r>
            <a:br>
              <a:rPr lang="nb-NO" dirty="0"/>
            </a:br>
            <a:r>
              <a:rPr lang="nb-NO" dirty="0"/>
              <a:t>- utvikling av nye studietilbud,</a:t>
            </a:r>
            <a:br>
              <a:rPr lang="nb-NO" dirty="0"/>
            </a:br>
            <a:r>
              <a:rPr lang="nb-NO" dirty="0"/>
              <a:t>- undervisningsleder,</a:t>
            </a:r>
            <a:br>
              <a:rPr lang="nb-NO" dirty="0"/>
            </a:br>
            <a:r>
              <a:rPr lang="nb-NO" dirty="0"/>
              <a:t>- programrådsleder, </a:t>
            </a:r>
            <a:br>
              <a:rPr lang="nb-NO" dirty="0"/>
            </a:br>
            <a:r>
              <a:rPr lang="nb-NO" dirty="0"/>
              <a:t>- deltakelse i instituttlokale, </a:t>
            </a:r>
            <a:r>
              <a:rPr lang="nb-NO" dirty="0" err="1"/>
              <a:t>fakultære</a:t>
            </a:r>
            <a:r>
              <a:rPr lang="nb-NO" dirty="0"/>
              <a:t>, UiO eller nasjonale utvalg som angår undervisning eller veiledning på bachelor-, master- eller </a:t>
            </a:r>
            <a:r>
              <a:rPr lang="nb-NO" dirty="0" err="1"/>
              <a:t>ph.d</a:t>
            </a:r>
            <a:r>
              <a:rPr lang="nb-NO" dirty="0"/>
              <a:t>.-nivå i Norge.</a:t>
            </a:r>
            <a:br>
              <a:rPr lang="nb-NO" dirty="0"/>
            </a:br>
            <a:r>
              <a:rPr lang="nb-NO" dirty="0"/>
              <a:t>Tunge verv kan også kompenseres på annet vis for eksempel ved undervisningsfrikjøp eller ved B-tillegg.</a:t>
            </a:r>
            <a:br>
              <a:rPr lang="nb-NO" dirty="0"/>
            </a:br>
            <a:endParaRPr lang="nb-NO" dirty="0" smtClean="0"/>
          </a:p>
          <a:p>
            <a:pPr marL="0" indent="0">
              <a:buNone/>
            </a:pPr>
            <a:r>
              <a:rPr lang="nb-NO" dirty="0" smtClean="0"/>
              <a:t>*</a:t>
            </a:r>
            <a:r>
              <a:rPr lang="nb-NO" sz="2600" dirty="0"/>
              <a:t>For at enhetenes lokale undervisningsregnskap skal være sammenliknbare over tid og også på tvers av enhetsgrenser, bør ikke eventuelle lokale uttellingstillegg være for store.</a:t>
            </a:r>
            <a:br>
              <a:rPr lang="nb-NO" sz="2600" dirty="0"/>
            </a:br>
            <a:r>
              <a:rPr lang="nb-NO" sz="2600" dirty="0"/>
              <a:t/>
            </a:r>
            <a:br>
              <a:rPr lang="nb-NO" sz="2600" dirty="0"/>
            </a:br>
            <a:endParaRPr lang="nb-NO" sz="2600" dirty="0"/>
          </a:p>
        </p:txBody>
      </p:sp>
    </p:spTree>
    <p:extLst>
      <p:ext uri="{BB962C8B-B14F-4D97-AF65-F5344CB8AC3E}">
        <p14:creationId xmlns:p14="http://schemas.microsoft.com/office/powerpoint/2010/main" val="2527852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760640"/>
          </a:xfrm>
        </p:spPr>
        <p:txBody>
          <a:bodyPr>
            <a:normAutofit fontScale="32500" lnSpcReduction="20000"/>
          </a:bodyPr>
          <a:lstStyle/>
          <a:p>
            <a:pPr marL="0" indent="0">
              <a:buNone/>
            </a:pPr>
            <a:r>
              <a:rPr lang="nb-NO" sz="4800" b="1" dirty="0" smtClean="0"/>
              <a:t>Uttelling:</a:t>
            </a:r>
          </a:p>
          <a:p>
            <a:pPr marL="0" indent="0">
              <a:buNone/>
            </a:pPr>
            <a:r>
              <a:rPr lang="nb-NO" dirty="0" smtClean="0"/>
              <a:t>Uavhengig av </a:t>
            </a:r>
            <a:r>
              <a:rPr lang="nb-NO" dirty="0"/>
              <a:t>emnenivå, </a:t>
            </a:r>
            <a:r>
              <a:rPr lang="nb-NO" dirty="0" smtClean="0"/>
              <a:t>er gitt som </a:t>
            </a:r>
            <a:r>
              <a:rPr lang="nb-NO" dirty="0"/>
              <a:t>grove veiledende rammer for generelle undervisningsaktiviteter. </a:t>
            </a:r>
            <a:r>
              <a:rPr lang="nb-NO" dirty="0" smtClean="0"/>
              <a:t>Ment å </a:t>
            </a:r>
            <a:r>
              <a:rPr lang="nb-NO" dirty="0"/>
              <a:t>være så vid og robust at en del underliggende undervisningsaktiviteter som ikke er omtalt spesielt </a:t>
            </a:r>
            <a:r>
              <a:rPr lang="nb-NO" b="1" dirty="0"/>
              <a:t>faller innenfor den foreslåtte uttelling. </a:t>
            </a:r>
            <a:endParaRPr lang="nb-NO" b="1" dirty="0" smtClean="0"/>
          </a:p>
          <a:p>
            <a:pPr marL="0" indent="0">
              <a:buNone/>
            </a:pPr>
            <a:r>
              <a:rPr lang="nb-NO" dirty="0" smtClean="0"/>
              <a:t>Uttellingen </a:t>
            </a:r>
            <a:r>
              <a:rPr lang="nb-NO" dirty="0"/>
              <a:t>er gitt for emne med 10 studiepoeng. Emner med annen </a:t>
            </a:r>
            <a:r>
              <a:rPr lang="nb-NO" dirty="0" smtClean="0"/>
              <a:t>studiepoengsum </a:t>
            </a:r>
            <a:r>
              <a:rPr lang="nb-NO" dirty="0"/>
              <a:t>regnes om i lys av den her angitte uttelling. Kun i helt spesielle begrunnede tilfeller er det rom for andre lokale tilpassinger.</a:t>
            </a:r>
            <a:br>
              <a:rPr lang="nb-NO" dirty="0"/>
            </a:br>
            <a:r>
              <a:rPr lang="nb-NO" dirty="0"/>
              <a:t/>
            </a:r>
            <a:br>
              <a:rPr lang="nb-NO" dirty="0"/>
            </a:br>
            <a:r>
              <a:rPr lang="nb-NO" dirty="0"/>
              <a:t>Uttelling skal gis for de omtalte undervisningsaktiviteter som fast vitenskapelig stab deltar i. Stipendiater med arbeidsplikt fører et generelt regnskap for å dokumentere at arbeidsplikten oppfylles. Der undervisning inngår, følges de her foreslåtte uttellinger.</a:t>
            </a:r>
            <a:r>
              <a:rPr lang="nb-NO" b="1" i="1" dirty="0"/>
              <a:t/>
            </a:r>
            <a:br>
              <a:rPr lang="nb-NO" b="1" i="1" dirty="0"/>
            </a:br>
            <a:r>
              <a:rPr lang="nb-NO" b="1" i="1" dirty="0"/>
              <a:t/>
            </a:r>
            <a:br>
              <a:rPr lang="nb-NO" b="1" i="1" dirty="0"/>
            </a:br>
            <a:r>
              <a:rPr lang="nb-NO" b="1" i="1" dirty="0" err="1"/>
              <a:t>Emneansvaret</a:t>
            </a:r>
            <a:r>
              <a:rPr lang="nb-NO" b="1" dirty="0"/>
              <a:t> </a:t>
            </a:r>
            <a:r>
              <a:rPr lang="nb-NO" dirty="0"/>
              <a:t>er ment å omfatte alle nødvendige arbeidstrinn for driften av emnet, og kan dermed variere avhengig av f.eks. emnenivå og type. Oppgaver som hører inn er f.eks. planlegging før semesterstart, oppfølging av og dialog med hjelpelærere, skriftlig og muntlig kommunikasjon med enkeltstudenter, oppdatering av nettinformasjon, utarbeidelse/utvelgelse av oppgaver og quiz. </a:t>
            </a:r>
            <a:br>
              <a:rPr lang="nb-NO" dirty="0"/>
            </a:br>
            <a:r>
              <a:rPr lang="nb-NO" b="1" i="1" dirty="0" err="1"/>
              <a:t>Emneansvar</a:t>
            </a:r>
            <a:r>
              <a:rPr lang="nb-NO" b="1" i="1" dirty="0"/>
              <a:t>:</a:t>
            </a:r>
            <a:r>
              <a:rPr lang="nb-NO" dirty="0"/>
              <a:t> 25 timer gis som basis for 10 </a:t>
            </a:r>
            <a:r>
              <a:rPr lang="nb-NO" dirty="0" err="1" smtClean="0"/>
              <a:t>studiepoengemne</a:t>
            </a:r>
            <a:r>
              <a:rPr lang="nb-NO" dirty="0"/>
              <a:t>. Med følgende graderte tillegg:</a:t>
            </a:r>
            <a:br>
              <a:rPr lang="nb-NO" dirty="0"/>
            </a:br>
            <a:r>
              <a:rPr lang="nb-NO" dirty="0"/>
              <a:t>- 25 timer dersom emnet har 10-19 studenter,</a:t>
            </a:r>
            <a:br>
              <a:rPr lang="nb-NO" dirty="0"/>
            </a:br>
            <a:r>
              <a:rPr lang="nb-NO" dirty="0"/>
              <a:t>- 50 timer dersom emnet har 20-49 studenter, </a:t>
            </a:r>
            <a:br>
              <a:rPr lang="nb-NO" dirty="0"/>
            </a:br>
            <a:r>
              <a:rPr lang="nb-NO" dirty="0"/>
              <a:t>- 100 timer dersom emnet har 50-149 studenter, </a:t>
            </a:r>
            <a:br>
              <a:rPr lang="nb-NO" dirty="0"/>
            </a:br>
            <a:r>
              <a:rPr lang="nb-NO" dirty="0"/>
              <a:t>- 150 timer dersom emnet har 150-249 studenter, </a:t>
            </a:r>
            <a:br>
              <a:rPr lang="nb-NO" dirty="0"/>
            </a:br>
            <a:r>
              <a:rPr lang="nb-NO" dirty="0"/>
              <a:t>- 200 timer dersom emnet har 250 eller fler studenter.</a:t>
            </a:r>
            <a:br>
              <a:rPr lang="nb-NO" dirty="0"/>
            </a:br>
            <a:r>
              <a:rPr lang="nb-NO" dirty="0"/>
              <a:t>Delt/delegert </a:t>
            </a:r>
            <a:r>
              <a:rPr lang="nb-NO" dirty="0" err="1"/>
              <a:t>emneansvar</a:t>
            </a:r>
            <a:r>
              <a:rPr lang="nb-NO" dirty="0"/>
              <a:t> gir tilsvarende delt uttelling.</a:t>
            </a:r>
          </a:p>
          <a:p>
            <a:pPr marL="0" indent="0">
              <a:buNone/>
            </a:pPr>
            <a:endParaRPr lang="nb-NO" b="1" i="1" smtClean="0"/>
          </a:p>
          <a:p>
            <a:pPr marL="0" indent="0">
              <a:buNone/>
            </a:pPr>
            <a:r>
              <a:rPr lang="nb-NO" b="1" i="1" smtClean="0"/>
              <a:t>Undervisningsgjennomføring</a:t>
            </a:r>
            <a:r>
              <a:rPr lang="nb-NO" b="1" i="1" dirty="0"/>
              <a:t>:</a:t>
            </a:r>
            <a:br>
              <a:rPr lang="nb-NO" b="1" i="1" dirty="0"/>
            </a:br>
            <a:r>
              <a:rPr lang="nb-NO" dirty="0"/>
              <a:t>- Forelesning: 5 timer pr. forelest time ved forelesning, forberedelser inkludert. Inkludert er også </a:t>
            </a:r>
            <a:r>
              <a:rPr lang="nb-NO" dirty="0" smtClean="0"/>
              <a:t>utarbeidelse </a:t>
            </a:r>
            <a:r>
              <a:rPr lang="nb-NO" dirty="0"/>
              <a:t>av alle typer eksamensoppgaver. </a:t>
            </a:r>
            <a:br>
              <a:rPr lang="nb-NO" dirty="0"/>
            </a:br>
            <a:r>
              <a:rPr lang="nb-NO" dirty="0"/>
              <a:t>- Kollokvie-/øvelses-/regnegruppeundervisning: 3 timer pr. undervist time, forberedelser inkludert.</a:t>
            </a:r>
            <a:br>
              <a:rPr lang="nb-NO" dirty="0"/>
            </a:br>
            <a:r>
              <a:rPr lang="nb-NO" dirty="0"/>
              <a:t>- </a:t>
            </a:r>
            <a:r>
              <a:rPr lang="nb-NO" dirty="0" err="1"/>
              <a:t>Lababoratorieundervisning</a:t>
            </a:r>
            <a:r>
              <a:rPr lang="nb-NO" dirty="0"/>
              <a:t>: 2-3 timer pr. undervist time, forberedelser inkludert, vekting avhengig av </a:t>
            </a:r>
            <a:r>
              <a:rPr lang="nb-NO" dirty="0" smtClean="0"/>
              <a:t>etterarbeid</a:t>
            </a:r>
            <a:r>
              <a:rPr lang="nb-NO" dirty="0"/>
              <a:t>. </a:t>
            </a:r>
            <a:br>
              <a:rPr lang="nb-NO" dirty="0"/>
            </a:br>
            <a:r>
              <a:rPr lang="nb-NO" dirty="0"/>
              <a:t> - Ekskursjoner og feltundervisning: 2-3 timer pr. time arbeid på ekskursjon/i felt, forberedelser inkludert, </a:t>
            </a:r>
            <a:r>
              <a:rPr lang="nb-NO" dirty="0" smtClean="0"/>
              <a:t>vekting </a:t>
            </a:r>
            <a:r>
              <a:rPr lang="nb-NO" dirty="0"/>
              <a:t>avhengig av etterarbeid.</a:t>
            </a:r>
            <a:br>
              <a:rPr lang="nb-NO" dirty="0"/>
            </a:br>
            <a:r>
              <a:rPr lang="nb-NO" dirty="0"/>
              <a:t>- Utarbeidelse av obligatoriske oppgaver, lab./felt.-oppgaver samt spesialoppgaver: ‟tid-for-tid”.</a:t>
            </a:r>
            <a:br>
              <a:rPr lang="nb-NO" dirty="0"/>
            </a:br>
            <a:r>
              <a:rPr lang="nb-NO" dirty="0"/>
              <a:t>- Retting av obligatoriske oppgaver, lab./feltrapporter og spesialoppgaver: organiseres lokalt og gir normalt </a:t>
            </a:r>
            <a:r>
              <a:rPr lang="nb-NO" dirty="0" smtClean="0"/>
              <a:t>ikke </a:t>
            </a:r>
            <a:r>
              <a:rPr lang="nb-NO" dirty="0"/>
              <a:t>egen uttelling i undervisningsregnskapet.</a:t>
            </a:r>
          </a:p>
          <a:p>
            <a:pPr marL="0" indent="0">
              <a:buNone/>
            </a:pPr>
            <a:r>
              <a:rPr lang="nb-NO" b="1" i="1" dirty="0"/>
              <a:t>Eksamen (for ikke-</a:t>
            </a:r>
            <a:r>
              <a:rPr lang="nb-NO" b="1" i="1" dirty="0" err="1"/>
              <a:t>emneansvarlig</a:t>
            </a:r>
            <a:r>
              <a:rPr lang="nb-NO" b="1" i="1" dirty="0"/>
              <a:t>):</a:t>
            </a:r>
            <a:br>
              <a:rPr lang="nb-NO" b="1" i="1" dirty="0"/>
            </a:br>
            <a:r>
              <a:rPr lang="nb-NO" dirty="0"/>
              <a:t>- Intern sensor, muntlig eksamen gjennomføring av eksamen: ‟tid-for-tid”.</a:t>
            </a:r>
            <a:br>
              <a:rPr lang="nb-NO" dirty="0"/>
            </a:br>
            <a:r>
              <a:rPr lang="nb-NO" dirty="0"/>
              <a:t>- Intern sensor, avsluttende skriftlig eksamen: 30 minutter pr. rettet besvarelse.</a:t>
            </a:r>
          </a:p>
          <a:p>
            <a:pPr marL="0" indent="0">
              <a:buNone/>
            </a:pPr>
            <a:endParaRPr lang="nb-NO" b="1" i="1" dirty="0" smtClean="0"/>
          </a:p>
          <a:p>
            <a:pPr marL="0" indent="0">
              <a:buNone/>
            </a:pPr>
            <a:r>
              <a:rPr lang="nb-NO" b="1" i="1" dirty="0" smtClean="0"/>
              <a:t>Masteroppgave</a:t>
            </a:r>
            <a:r>
              <a:rPr lang="nb-NO" b="1" i="1" dirty="0"/>
              <a:t>*:</a:t>
            </a:r>
            <a:br>
              <a:rPr lang="nb-NO" b="1" i="1" dirty="0"/>
            </a:br>
            <a:r>
              <a:rPr lang="nb-NO" dirty="0"/>
              <a:t>- Oppfølging og intern hovedveiledning av masterstudent (lang oppgave): normalt 80 timer som fordeles </a:t>
            </a:r>
            <a:br>
              <a:rPr lang="nb-NO" dirty="0"/>
            </a:br>
            <a:r>
              <a:rPr lang="nb-NO" dirty="0"/>
              <a:t>  prosentvis i de semestre veiledningen gis i tråd med den godkjente individuelle plan for masterstudenten. </a:t>
            </a:r>
            <a:br>
              <a:rPr lang="nb-NO" dirty="0"/>
            </a:br>
            <a:r>
              <a:rPr lang="nb-NO" dirty="0"/>
              <a:t>- Oppfølging og intern hovedveiledning masterstudent (kort oppgave): normalt 50 timer. </a:t>
            </a:r>
            <a:br>
              <a:rPr lang="nb-NO" dirty="0"/>
            </a:br>
            <a:r>
              <a:rPr lang="nb-NO" dirty="0"/>
              <a:t>- Oppfølging av eksternt veiledet masterstudent (lang oppgave): normalt 30 timer. </a:t>
            </a:r>
            <a:br>
              <a:rPr lang="nb-NO" dirty="0"/>
            </a:br>
            <a:r>
              <a:rPr lang="nb-NO" dirty="0"/>
              <a:t>- Oppfølging av eksternt veiledet masterstudent (kort oppgave): normalt 20 timer. </a:t>
            </a:r>
            <a:br>
              <a:rPr lang="nb-NO" dirty="0"/>
            </a:br>
            <a:r>
              <a:rPr lang="nb-NO" dirty="0"/>
              <a:t>- Intern sensor lesing av oppgave og deltagelse på eksamen (masteroppgave): normalt 10 timer.</a:t>
            </a:r>
            <a:br>
              <a:rPr lang="nb-NO" dirty="0"/>
            </a:br>
            <a:r>
              <a:rPr lang="nb-NO" dirty="0"/>
              <a:t>Eventuell fordeling mellom hoved-/biveileder avgjøres i forkant mellom de to veiledere avhengig av planlagt innsats.</a:t>
            </a:r>
            <a:br>
              <a:rPr lang="nb-NO" dirty="0"/>
            </a:br>
            <a:r>
              <a:rPr lang="nb-NO" b="1" i="1" dirty="0"/>
              <a:t>* </a:t>
            </a:r>
            <a:r>
              <a:rPr lang="nb-NO" i="1" dirty="0"/>
              <a:t>I spesielle tilfeller er det rom for lokale tilpassinger.</a:t>
            </a:r>
            <a:r>
              <a:rPr lang="nb-NO" dirty="0"/>
              <a:t/>
            </a:r>
            <a:br>
              <a:rPr lang="nb-NO" dirty="0"/>
            </a:br>
            <a:r>
              <a:rPr lang="nb-NO" dirty="0"/>
              <a:t/>
            </a:r>
            <a:br>
              <a:rPr lang="nb-NO" dirty="0"/>
            </a:br>
            <a:r>
              <a:rPr lang="nb-NO" b="1" i="1" dirty="0"/>
              <a:t>Uttelling i undervisningsregnskapet for andre verv: </a:t>
            </a:r>
            <a:br>
              <a:rPr lang="nb-NO" b="1" i="1" dirty="0"/>
            </a:br>
            <a:r>
              <a:rPr lang="nb-NO" dirty="0"/>
              <a:t>- </a:t>
            </a:r>
            <a:r>
              <a:rPr lang="nb-NO" dirty="0" err="1"/>
              <a:t>Administrende</a:t>
            </a:r>
            <a:r>
              <a:rPr lang="nb-NO" dirty="0"/>
              <a:t> medlem i </a:t>
            </a:r>
            <a:r>
              <a:rPr lang="nb-NO" dirty="0" err="1"/>
              <a:t>ph.d</a:t>
            </a:r>
            <a:r>
              <a:rPr lang="nb-NO" dirty="0"/>
              <a:t>.-komité gis normalt 30 timers uttelling.</a:t>
            </a:r>
            <a:br>
              <a:rPr lang="nb-NO" dirty="0"/>
            </a:br>
            <a:r>
              <a:rPr lang="nb-NO" dirty="0"/>
              <a:t>- Leder av disputas gis uttelling etter ‟tid-for-tid”.</a:t>
            </a:r>
          </a:p>
          <a:p>
            <a:pPr marL="0" indent="0">
              <a:buNone/>
            </a:pPr>
            <a:endParaRPr lang="nb-NO" dirty="0"/>
          </a:p>
        </p:txBody>
      </p:sp>
    </p:spTree>
    <p:extLst>
      <p:ext uri="{BB962C8B-B14F-4D97-AF65-F5344CB8AC3E}">
        <p14:creationId xmlns:p14="http://schemas.microsoft.com/office/powerpoint/2010/main" val="3995823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361</Words>
  <Application>Microsoft Office PowerPoint</Application>
  <PresentationFormat>On-screen Show (4:3)</PresentationFormat>
  <Paragraphs>35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alhansen</dc:creator>
  <cp:lastModifiedBy>Hanne Sølna</cp:lastModifiedBy>
  <cp:revision>7</cp:revision>
  <dcterms:created xsi:type="dcterms:W3CDTF">2013-06-13T12:24:07Z</dcterms:created>
  <dcterms:modified xsi:type="dcterms:W3CDTF">2013-06-28T15:20:29Z</dcterms:modified>
</cp:coreProperties>
</file>