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3"/>
  </p:notesMasterIdLst>
  <p:sldIdLst>
    <p:sldId id="256" r:id="rId2"/>
    <p:sldId id="272" r:id="rId3"/>
    <p:sldId id="257" r:id="rId4"/>
    <p:sldId id="266" r:id="rId5"/>
    <p:sldId id="269" r:id="rId6"/>
    <p:sldId id="270" r:id="rId7"/>
    <p:sldId id="271" r:id="rId8"/>
    <p:sldId id="273" r:id="rId9"/>
    <p:sldId id="267" r:id="rId10"/>
    <p:sldId id="258" r:id="rId11"/>
    <p:sldId id="268" r:id="rId12"/>
  </p:sldIdLst>
  <p:sldSz cx="9144000" cy="6858000" type="screen4x3"/>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34" d="100"/>
          <a:sy n="134" d="100"/>
        </p:scale>
        <p:origin x="-954" y="-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332D758C-AA38-4E34-AEF5-911B29909E12}" type="datetimeFigureOut">
              <a:rPr lang="nb-NO" smtClean="0"/>
              <a:t>22.05.2014</a:t>
            </a:fld>
            <a:endParaRPr lang="nb-NO"/>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669CBF2D-D051-40F2-A114-AE23B8658349}" type="slidenum">
              <a:rPr lang="nb-NO" smtClean="0"/>
              <a:t>‹#›</a:t>
            </a:fld>
            <a:endParaRPr lang="nb-NO"/>
          </a:p>
        </p:txBody>
      </p:sp>
    </p:spTree>
    <p:extLst>
      <p:ext uri="{BB962C8B-B14F-4D97-AF65-F5344CB8AC3E}">
        <p14:creationId xmlns:p14="http://schemas.microsoft.com/office/powerpoint/2010/main" val="436823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Grovt uaktsom=«Tatt en sjanse»</a:t>
            </a:r>
            <a:endParaRPr lang="nb-NO" dirty="0"/>
          </a:p>
        </p:txBody>
      </p:sp>
      <p:sp>
        <p:nvSpPr>
          <p:cNvPr id="4" name="Slide Number Placeholder 3"/>
          <p:cNvSpPr>
            <a:spLocks noGrp="1"/>
          </p:cNvSpPr>
          <p:nvPr>
            <p:ph type="sldNum" sz="quarter" idx="10"/>
          </p:nvPr>
        </p:nvSpPr>
        <p:spPr/>
        <p:txBody>
          <a:bodyPr/>
          <a:lstStyle/>
          <a:p>
            <a:fld id="{669CBF2D-D051-40F2-A114-AE23B8658349}" type="slidenum">
              <a:rPr lang="nb-NO" smtClean="0"/>
              <a:t>6</a:t>
            </a:fld>
            <a:endParaRPr lang="nb-NO"/>
          </a:p>
        </p:txBody>
      </p:sp>
    </p:spTree>
    <p:extLst>
      <p:ext uri="{BB962C8B-B14F-4D97-AF65-F5344CB8AC3E}">
        <p14:creationId xmlns:p14="http://schemas.microsoft.com/office/powerpoint/2010/main" val="2618897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Forsett=«Gjort det med vilje».</a:t>
            </a:r>
          </a:p>
          <a:p>
            <a:r>
              <a:rPr lang="nb-NO" dirty="0" smtClean="0"/>
              <a:t>Vi trenger ikke skille mellom forsett og grov uaktsomhet. Men beskrivelsen av forholdet må være så presis at Klagenemda</a:t>
            </a:r>
            <a:r>
              <a:rPr lang="nb-NO" baseline="0" dirty="0" smtClean="0"/>
              <a:t> i sin behandling kan skille.</a:t>
            </a:r>
            <a:endParaRPr lang="nb-NO" dirty="0"/>
          </a:p>
        </p:txBody>
      </p:sp>
      <p:sp>
        <p:nvSpPr>
          <p:cNvPr id="4" name="Slide Number Placeholder 3"/>
          <p:cNvSpPr>
            <a:spLocks noGrp="1"/>
          </p:cNvSpPr>
          <p:nvPr>
            <p:ph type="sldNum" sz="quarter" idx="10"/>
          </p:nvPr>
        </p:nvSpPr>
        <p:spPr/>
        <p:txBody>
          <a:bodyPr/>
          <a:lstStyle/>
          <a:p>
            <a:fld id="{669CBF2D-D051-40F2-A114-AE23B8658349}" type="slidenum">
              <a:rPr lang="nb-NO" smtClean="0"/>
              <a:t>7</a:t>
            </a:fld>
            <a:endParaRPr lang="nb-NO"/>
          </a:p>
        </p:txBody>
      </p:sp>
    </p:spTree>
    <p:extLst>
      <p:ext uri="{BB962C8B-B14F-4D97-AF65-F5344CB8AC3E}">
        <p14:creationId xmlns:p14="http://schemas.microsoft.com/office/powerpoint/2010/main" val="4084420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Skillet mellom simpel uaktsom og grovt uaktsom handling</a:t>
            </a:r>
            <a:r>
              <a:rPr lang="nb-NO" baseline="0" dirty="0" smtClean="0"/>
              <a:t> av en student er graden og mengden av f.eks. ordrett sitering, ev. med tillegg at studenten ikke kan forklare sin besvarelse. </a:t>
            </a:r>
          </a:p>
          <a:p>
            <a:r>
              <a:rPr lang="nb-NO" baseline="0" dirty="0" smtClean="0"/>
              <a:t>Ev. sprik mellom de ulike utfallene må vi nok leve med.</a:t>
            </a:r>
            <a:endParaRPr lang="nb-NO" dirty="0"/>
          </a:p>
        </p:txBody>
      </p:sp>
      <p:sp>
        <p:nvSpPr>
          <p:cNvPr id="4" name="Slide Number Placeholder 3"/>
          <p:cNvSpPr>
            <a:spLocks noGrp="1"/>
          </p:cNvSpPr>
          <p:nvPr>
            <p:ph type="sldNum" sz="quarter" idx="10"/>
          </p:nvPr>
        </p:nvSpPr>
        <p:spPr/>
        <p:txBody>
          <a:bodyPr/>
          <a:lstStyle/>
          <a:p>
            <a:fld id="{669CBF2D-D051-40F2-A114-AE23B8658349}" type="slidenum">
              <a:rPr lang="nb-NO" smtClean="0"/>
              <a:t>10</a:t>
            </a:fld>
            <a:endParaRPr lang="nb-NO"/>
          </a:p>
        </p:txBody>
      </p:sp>
    </p:spTree>
    <p:extLst>
      <p:ext uri="{BB962C8B-B14F-4D97-AF65-F5344CB8AC3E}">
        <p14:creationId xmlns:p14="http://schemas.microsoft.com/office/powerpoint/2010/main" val="338525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Ad A) Si under presentasjonen: Vi kan faktisk i verste fall ende opp med et erstatningssøksmål dersom saksbehandlingen har vært for sendrektig.</a:t>
            </a:r>
          </a:p>
          <a:p>
            <a:r>
              <a:rPr lang="nb-NO" dirty="0" smtClean="0"/>
              <a:t>Ad</a:t>
            </a:r>
            <a:r>
              <a:rPr lang="nb-NO" baseline="0" dirty="0" smtClean="0"/>
              <a:t> C) Si under presentasjonen at dette faktisk heller ikke er straffesaker, så «strafferabatt» er et galt brukt ord. (Men skillet mellom politiet som kartlegger og domstolene som dømmer kan TENKES…)</a:t>
            </a:r>
            <a:endParaRPr lang="nb-NO" dirty="0"/>
          </a:p>
        </p:txBody>
      </p:sp>
      <p:sp>
        <p:nvSpPr>
          <p:cNvPr id="4" name="Slide Number Placeholder 3"/>
          <p:cNvSpPr>
            <a:spLocks noGrp="1"/>
          </p:cNvSpPr>
          <p:nvPr>
            <p:ph type="sldNum" sz="quarter" idx="10"/>
          </p:nvPr>
        </p:nvSpPr>
        <p:spPr/>
        <p:txBody>
          <a:bodyPr/>
          <a:lstStyle/>
          <a:p>
            <a:fld id="{669CBF2D-D051-40F2-A114-AE23B8658349}" type="slidenum">
              <a:rPr lang="nb-NO" smtClean="0"/>
              <a:t>11</a:t>
            </a:fld>
            <a:endParaRPr lang="nb-NO"/>
          </a:p>
        </p:txBody>
      </p:sp>
    </p:spTree>
    <p:extLst>
      <p:ext uri="{BB962C8B-B14F-4D97-AF65-F5344CB8AC3E}">
        <p14:creationId xmlns:p14="http://schemas.microsoft.com/office/powerpoint/2010/main" val="1673920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ED2023B6-8BDF-4C78-95BF-5197444AC288}" type="datetime1">
              <a:rPr lang="nb-NO" smtClean="0"/>
              <a:t>22.05.2014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58BBE3C-D558-44BD-B8D4-0D1B63C7E8BD}" type="slidenum">
              <a:rPr lang="nb-NO" smtClean="0"/>
              <a:t>‹#›</a:t>
            </a:fld>
            <a:endParaRPr lang="nb-NO"/>
          </a:p>
        </p:txBody>
      </p:sp>
    </p:spTree>
    <p:extLst>
      <p:ext uri="{BB962C8B-B14F-4D97-AF65-F5344CB8AC3E}">
        <p14:creationId xmlns:p14="http://schemas.microsoft.com/office/powerpoint/2010/main" val="2117748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9FDE53E0-CAB9-4A9A-8186-1FDBA67C9626}" type="datetime1">
              <a:rPr lang="nb-NO" smtClean="0"/>
              <a:t>22.05.2014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58BBE3C-D558-44BD-B8D4-0D1B63C7E8BD}" type="slidenum">
              <a:rPr lang="nb-NO" smtClean="0"/>
              <a:t>‹#›</a:t>
            </a:fld>
            <a:endParaRPr lang="nb-NO"/>
          </a:p>
        </p:txBody>
      </p:sp>
    </p:spTree>
    <p:extLst>
      <p:ext uri="{BB962C8B-B14F-4D97-AF65-F5344CB8AC3E}">
        <p14:creationId xmlns:p14="http://schemas.microsoft.com/office/powerpoint/2010/main" val="2722915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6C8313-3D25-4AB5-95AA-C245E12D2EAF}" type="datetime1">
              <a:rPr lang="nb-NO" smtClean="0"/>
              <a:t>22.05.2014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58BBE3C-D558-44BD-B8D4-0D1B63C7E8BD}" type="slidenum">
              <a:rPr lang="nb-NO" smtClean="0"/>
              <a:t>‹#›</a:t>
            </a:fld>
            <a:endParaRPr lang="nb-NO"/>
          </a:p>
        </p:txBody>
      </p:sp>
    </p:spTree>
    <p:extLst>
      <p:ext uri="{BB962C8B-B14F-4D97-AF65-F5344CB8AC3E}">
        <p14:creationId xmlns:p14="http://schemas.microsoft.com/office/powerpoint/2010/main" val="3145180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2DF3EAC8-1746-451C-AAAE-C4C89F6C799E}" type="datetime1">
              <a:rPr lang="nb-NO" smtClean="0"/>
              <a:t>22.05.2014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F58BBE3C-D558-44BD-B8D4-0D1B63C7E8BD}" type="slidenum">
              <a:rPr lang="nb-NO" smtClean="0"/>
              <a:t>‹#›</a:t>
            </a:fld>
            <a:endParaRPr lang="nb-NO"/>
          </a:p>
        </p:txBody>
      </p:sp>
    </p:spTree>
    <p:extLst>
      <p:ext uri="{BB962C8B-B14F-4D97-AF65-F5344CB8AC3E}">
        <p14:creationId xmlns:p14="http://schemas.microsoft.com/office/powerpoint/2010/main" val="1127255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F5F29439-773B-43CF-AE3F-58AD191F5E70}" type="datetime1">
              <a:rPr lang="nb-NO" smtClean="0"/>
              <a:t>22.05.2014</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F58BBE3C-D558-44BD-B8D4-0D1B63C7E8BD}" type="slidenum">
              <a:rPr lang="nb-NO" smtClean="0"/>
              <a:t>‹#›</a:t>
            </a:fld>
            <a:endParaRPr lang="nb-NO"/>
          </a:p>
        </p:txBody>
      </p:sp>
    </p:spTree>
    <p:extLst>
      <p:ext uri="{BB962C8B-B14F-4D97-AF65-F5344CB8AC3E}">
        <p14:creationId xmlns:p14="http://schemas.microsoft.com/office/powerpoint/2010/main" val="3767980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2B4A6ADC-08D9-419A-B6A2-8A5C67318473}" type="datetime1">
              <a:rPr lang="nb-NO" smtClean="0"/>
              <a:t>22.05.2014</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F58BBE3C-D558-44BD-B8D4-0D1B63C7E8BD}" type="slidenum">
              <a:rPr lang="nb-NO" smtClean="0"/>
              <a:t>‹#›</a:t>
            </a:fld>
            <a:endParaRPr lang="nb-NO"/>
          </a:p>
        </p:txBody>
      </p:sp>
    </p:spTree>
    <p:extLst>
      <p:ext uri="{BB962C8B-B14F-4D97-AF65-F5344CB8AC3E}">
        <p14:creationId xmlns:p14="http://schemas.microsoft.com/office/powerpoint/2010/main" val="3007802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1CC8F3-AB67-4D13-9E15-AA7980783D27}" type="datetime1">
              <a:rPr lang="nb-NO" smtClean="0"/>
              <a:t>22.05.2014</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F58BBE3C-D558-44BD-B8D4-0D1B63C7E8BD}" type="slidenum">
              <a:rPr lang="nb-NO" smtClean="0"/>
              <a:t>‹#›</a:t>
            </a:fld>
            <a:endParaRPr lang="nb-NO"/>
          </a:p>
        </p:txBody>
      </p:sp>
    </p:spTree>
    <p:extLst>
      <p:ext uri="{BB962C8B-B14F-4D97-AF65-F5344CB8AC3E}">
        <p14:creationId xmlns:p14="http://schemas.microsoft.com/office/powerpoint/2010/main" val="1273458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D06F52-1CF7-4F7E-9167-05456609E9B6}" type="datetime1">
              <a:rPr lang="nb-NO" smtClean="0"/>
              <a:t>22.05.2014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F58BBE3C-D558-44BD-B8D4-0D1B63C7E8BD}" type="slidenum">
              <a:rPr lang="nb-NO" smtClean="0"/>
              <a:t>‹#›</a:t>
            </a:fld>
            <a:endParaRPr lang="nb-NO"/>
          </a:p>
        </p:txBody>
      </p:sp>
    </p:spTree>
    <p:extLst>
      <p:ext uri="{BB962C8B-B14F-4D97-AF65-F5344CB8AC3E}">
        <p14:creationId xmlns:p14="http://schemas.microsoft.com/office/powerpoint/2010/main" val="2084248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164DBD-6070-4281-9C82-A84CE604D675}" type="datetime1">
              <a:rPr lang="nb-NO" smtClean="0"/>
              <a:t>22.05.2014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F58BBE3C-D558-44BD-B8D4-0D1B63C7E8BD}" type="slidenum">
              <a:rPr lang="nb-NO" smtClean="0"/>
              <a:t>‹#›</a:t>
            </a:fld>
            <a:endParaRPr lang="nb-NO"/>
          </a:p>
        </p:txBody>
      </p:sp>
    </p:spTree>
    <p:extLst>
      <p:ext uri="{BB962C8B-B14F-4D97-AF65-F5344CB8AC3E}">
        <p14:creationId xmlns:p14="http://schemas.microsoft.com/office/powerpoint/2010/main" val="3616002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157811D1-9CAC-4184-A889-A64998067F5F}" type="datetime1">
              <a:rPr lang="nb-NO" smtClean="0"/>
              <a:t>22.05.2014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58BBE3C-D558-44BD-B8D4-0D1B63C7E8BD}" type="slidenum">
              <a:rPr lang="nb-NO" smtClean="0"/>
              <a:t>‹#›</a:t>
            </a:fld>
            <a:endParaRPr lang="nb-NO"/>
          </a:p>
        </p:txBody>
      </p:sp>
    </p:spTree>
    <p:extLst>
      <p:ext uri="{BB962C8B-B14F-4D97-AF65-F5344CB8AC3E}">
        <p14:creationId xmlns:p14="http://schemas.microsoft.com/office/powerpoint/2010/main" val="2610052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BCD30F5B-6A45-46B9-A9D0-4A874409BBF1}" type="datetime1">
              <a:rPr lang="nb-NO" smtClean="0"/>
              <a:t>22.05.2014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58BBE3C-D558-44BD-B8D4-0D1B63C7E8BD}" type="slidenum">
              <a:rPr lang="nb-NO" smtClean="0"/>
              <a:t>‹#›</a:t>
            </a:fld>
            <a:endParaRPr lang="nb-NO"/>
          </a:p>
        </p:txBody>
      </p:sp>
    </p:spTree>
    <p:extLst>
      <p:ext uri="{BB962C8B-B14F-4D97-AF65-F5344CB8AC3E}">
        <p14:creationId xmlns:p14="http://schemas.microsoft.com/office/powerpoint/2010/main" val="1121132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B1C940-6AAE-43D7-B475-138C3D35CA51}" type="datetime1">
              <a:rPr lang="nb-NO" smtClean="0"/>
              <a:t>22.05.2014</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8BBE3C-D558-44BD-B8D4-0D1B63C7E8BD}" type="slidenum">
              <a:rPr lang="nb-NO" smtClean="0"/>
              <a:t>‹#›</a:t>
            </a:fld>
            <a:endParaRPr lang="nb-NO"/>
          </a:p>
        </p:txBody>
      </p:sp>
    </p:spTree>
    <p:extLst>
      <p:ext uri="{BB962C8B-B14F-4D97-AF65-F5344CB8AC3E}">
        <p14:creationId xmlns:p14="http://schemas.microsoft.com/office/powerpoint/2010/main" val="19439281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uio.no/om/organisasjon/utvalg/klagenemnda/index.html"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00809"/>
            <a:ext cx="7772400" cy="1899642"/>
          </a:xfrm>
        </p:spPr>
        <p:txBody>
          <a:bodyPr>
            <a:normAutofit/>
          </a:bodyPr>
          <a:lstStyle/>
          <a:p>
            <a:r>
              <a:rPr lang="nb-NO" dirty="0" smtClean="0">
                <a:latin typeface="Times New Roman" pitchFamily="18" charset="0"/>
                <a:cs typeface="Times New Roman" pitchFamily="18" charset="0"/>
              </a:rPr>
              <a:t>Saksbehandling i fuskesaker  </a:t>
            </a:r>
            <a:br>
              <a:rPr lang="nb-NO" dirty="0" smtClean="0">
                <a:latin typeface="Times New Roman" pitchFamily="18" charset="0"/>
                <a:cs typeface="Times New Roman" pitchFamily="18" charset="0"/>
              </a:rPr>
            </a:br>
            <a:endParaRPr lang="nb-NO"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3886200"/>
            <a:ext cx="6400800" cy="2711152"/>
          </a:xfrm>
        </p:spPr>
        <p:txBody>
          <a:bodyPr>
            <a:normAutofit/>
          </a:bodyPr>
          <a:lstStyle/>
          <a:p>
            <a:r>
              <a:rPr lang="nb-NO" dirty="0" smtClean="0"/>
              <a:t>Kilder/nyttige nettsteder:</a:t>
            </a:r>
          </a:p>
          <a:p>
            <a:r>
              <a:rPr lang="nb-NO" sz="1400" dirty="0" smtClean="0">
                <a:hlinkClick r:id="rId2"/>
              </a:rPr>
              <a:t>http://www.uio.no/om/organisasjon/utvalg/klagenemnda/index.html</a:t>
            </a:r>
            <a:endParaRPr lang="nb-NO" sz="1400" b="1" dirty="0" smtClean="0"/>
          </a:p>
        </p:txBody>
      </p:sp>
      <p:sp>
        <p:nvSpPr>
          <p:cNvPr id="4" name="Slide Number Placeholder 3"/>
          <p:cNvSpPr>
            <a:spLocks noGrp="1"/>
          </p:cNvSpPr>
          <p:nvPr>
            <p:ph type="sldNum" sz="quarter" idx="12"/>
          </p:nvPr>
        </p:nvSpPr>
        <p:spPr/>
        <p:txBody>
          <a:bodyPr/>
          <a:lstStyle/>
          <a:p>
            <a:fld id="{F58BBE3C-D558-44BD-B8D4-0D1B63C7E8BD}" type="slidenum">
              <a:rPr lang="nb-NO" smtClean="0"/>
              <a:t>1</a:t>
            </a:fld>
            <a:endParaRPr lang="nb-NO"/>
          </a:p>
        </p:txBody>
      </p:sp>
    </p:spTree>
    <p:extLst>
      <p:ext uri="{BB962C8B-B14F-4D97-AF65-F5344CB8AC3E}">
        <p14:creationId xmlns:p14="http://schemas.microsoft.com/office/powerpoint/2010/main" val="1705369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435280" cy="5832648"/>
          </a:xfrm>
        </p:spPr>
        <p:txBody>
          <a:bodyPr>
            <a:noAutofit/>
          </a:bodyPr>
          <a:lstStyle/>
          <a:p>
            <a:pPr marL="0" indent="0">
              <a:buNone/>
            </a:pPr>
            <a:r>
              <a:rPr lang="nb-NO" sz="1800" b="1" dirty="0" smtClean="0">
                <a:latin typeface="Times New Roman" pitchFamily="18" charset="0"/>
                <a:cs typeface="Times New Roman" pitchFamily="18" charset="0"/>
              </a:rPr>
              <a:t>Angår </a:t>
            </a:r>
            <a:r>
              <a:rPr lang="nb-NO" sz="1800" b="1" dirty="0">
                <a:latin typeface="Times New Roman" pitchFamily="18" charset="0"/>
                <a:cs typeface="Times New Roman" pitchFamily="18" charset="0"/>
              </a:rPr>
              <a:t>fusk på «eksamen eller prøve eller under gjennomføringen av vedkommende </a:t>
            </a:r>
            <a:r>
              <a:rPr lang="nb-NO" sz="1800" b="1" dirty="0" smtClean="0">
                <a:latin typeface="Times New Roman" pitchFamily="18" charset="0"/>
                <a:cs typeface="Times New Roman" pitchFamily="18" charset="0"/>
              </a:rPr>
              <a:t>kurs», dvs</a:t>
            </a:r>
            <a:r>
              <a:rPr lang="nb-NO" sz="1800" b="1" dirty="0">
                <a:latin typeface="Times New Roman" pitchFamily="18" charset="0"/>
                <a:cs typeface="Times New Roman" pitchFamily="18" charset="0"/>
              </a:rPr>
              <a:t>. også innlevering av obl. </a:t>
            </a:r>
            <a:r>
              <a:rPr lang="nb-NO" sz="1800" b="1" dirty="0" smtClean="0">
                <a:latin typeface="Times New Roman" pitchFamily="18" charset="0"/>
                <a:cs typeface="Times New Roman" pitchFamily="18" charset="0"/>
              </a:rPr>
              <a:t>arbeider </a:t>
            </a:r>
            <a:r>
              <a:rPr lang="nb-NO" sz="1800" dirty="0" smtClean="0">
                <a:latin typeface="Times New Roman" pitchFamily="18" charset="0"/>
                <a:cs typeface="Times New Roman" pitchFamily="18" charset="0"/>
              </a:rPr>
              <a:t>(</a:t>
            </a:r>
            <a:r>
              <a:rPr lang="nb-NO" sz="1100" dirty="0" smtClean="0">
                <a:latin typeface="Times New Roman" pitchFamily="18" charset="0"/>
                <a:cs typeface="Times New Roman" pitchFamily="18" charset="0"/>
              </a:rPr>
              <a:t>se http</a:t>
            </a:r>
            <a:r>
              <a:rPr lang="nb-NO" sz="1100" dirty="0">
                <a:latin typeface="Times New Roman" pitchFamily="18" charset="0"/>
                <a:cs typeface="Times New Roman" pitchFamily="18" charset="0"/>
              </a:rPr>
              <a:t>://</a:t>
            </a:r>
            <a:r>
              <a:rPr lang="nb-NO" sz="1100" dirty="0" smtClean="0">
                <a:latin typeface="Times New Roman" pitchFamily="18" charset="0"/>
                <a:cs typeface="Times New Roman" pitchFamily="18" charset="0"/>
              </a:rPr>
              <a:t>www.uio.no/om/organisasjon/utvalg/klagenemnda/index.html</a:t>
            </a:r>
            <a:r>
              <a:rPr lang="nb-NO" sz="1800" dirty="0" smtClean="0">
                <a:latin typeface="Times New Roman" pitchFamily="18" charset="0"/>
                <a:cs typeface="Times New Roman" pitchFamily="18" charset="0"/>
              </a:rPr>
              <a:t>)</a:t>
            </a:r>
            <a:endParaRPr lang="nb-NO" sz="1800" dirty="0"/>
          </a:p>
          <a:p>
            <a:pPr marL="0" indent="0">
              <a:buNone/>
            </a:pPr>
            <a:r>
              <a:rPr lang="nb-NO" sz="1800" dirty="0" err="1" smtClean="0">
                <a:solidFill>
                  <a:srgbClr val="000000"/>
                </a:solidFill>
                <a:latin typeface="Times New Roman" pitchFamily="18" charset="0"/>
                <a:cs typeface="Times New Roman" pitchFamily="18" charset="0"/>
              </a:rPr>
              <a:t>jf</a:t>
            </a:r>
            <a:r>
              <a:rPr lang="nb-NO" sz="1800" dirty="0" smtClean="0">
                <a:solidFill>
                  <a:srgbClr val="000000"/>
                </a:solidFill>
                <a:latin typeface="Times New Roman" pitchFamily="18" charset="0"/>
                <a:cs typeface="Times New Roman" pitchFamily="18" charset="0"/>
              </a:rPr>
              <a:t> Universitets- </a:t>
            </a:r>
            <a:r>
              <a:rPr lang="nb-NO" sz="1800" dirty="0">
                <a:solidFill>
                  <a:srgbClr val="000000"/>
                </a:solidFill>
                <a:latin typeface="Times New Roman" pitchFamily="18" charset="0"/>
                <a:cs typeface="Times New Roman" pitchFamily="18" charset="0"/>
              </a:rPr>
              <a:t>og </a:t>
            </a:r>
            <a:r>
              <a:rPr lang="nb-NO" sz="1800" dirty="0" smtClean="0">
                <a:solidFill>
                  <a:srgbClr val="000000"/>
                </a:solidFill>
                <a:latin typeface="Times New Roman" pitchFamily="18" charset="0"/>
                <a:cs typeface="Times New Roman" pitchFamily="18" charset="0"/>
              </a:rPr>
              <a:t>høyskoleloven</a:t>
            </a:r>
            <a:r>
              <a:rPr lang="nb-NO" sz="1800" dirty="0" smtClean="0">
                <a:latin typeface="Times New Roman" pitchFamily="18" charset="0"/>
                <a:cs typeface="Times New Roman" pitchFamily="18" charset="0"/>
              </a:rPr>
              <a:t>:</a:t>
            </a:r>
          </a:p>
          <a:p>
            <a:pPr marL="0" indent="0">
              <a:buNone/>
            </a:pPr>
            <a:r>
              <a:rPr lang="nb-NO" sz="1800" b="1" dirty="0" smtClean="0">
                <a:latin typeface="Times New Roman" pitchFamily="18" charset="0"/>
                <a:cs typeface="Times New Roman" pitchFamily="18" charset="0"/>
              </a:rPr>
              <a:t>§ </a:t>
            </a:r>
            <a:r>
              <a:rPr lang="nb-NO" sz="1800" b="1" dirty="0">
                <a:latin typeface="Times New Roman" pitchFamily="18" charset="0"/>
                <a:cs typeface="Times New Roman" pitchFamily="18" charset="0"/>
              </a:rPr>
              <a:t>4-7. </a:t>
            </a:r>
            <a:r>
              <a:rPr lang="nb-NO" sz="1800" dirty="0">
                <a:latin typeface="Times New Roman" pitchFamily="18" charset="0"/>
                <a:cs typeface="Times New Roman" pitchFamily="18" charset="0"/>
              </a:rPr>
              <a:t>Annullering av eksamen eller prøve </a:t>
            </a:r>
          </a:p>
          <a:p>
            <a:pPr marL="514350" indent="-514350">
              <a:buAutoNum type="arabicParenBoth"/>
            </a:pPr>
            <a:r>
              <a:rPr lang="nb-NO" sz="1800" dirty="0" smtClean="0">
                <a:latin typeface="Times New Roman" pitchFamily="18" charset="0"/>
                <a:cs typeface="Times New Roman" pitchFamily="18" charset="0"/>
              </a:rPr>
              <a:t>Styret </a:t>
            </a:r>
            <a:r>
              <a:rPr lang="nb-NO" sz="1800" dirty="0">
                <a:latin typeface="Times New Roman" pitchFamily="18" charset="0"/>
                <a:cs typeface="Times New Roman" pitchFamily="18" charset="0"/>
              </a:rPr>
              <a:t>selv eller institusjonens klagenemnd, jf. § 5-1, kan annullere eksamen eller prøve eller godkjenning av kurs hvis kandidaten </a:t>
            </a:r>
            <a:r>
              <a:rPr lang="nb-NO" sz="1800" dirty="0" smtClean="0">
                <a:latin typeface="Times New Roman" pitchFamily="18" charset="0"/>
                <a:cs typeface="Times New Roman" pitchFamily="18" charset="0"/>
              </a:rPr>
              <a:t>….</a:t>
            </a:r>
          </a:p>
          <a:p>
            <a:pPr marL="0" indent="0">
              <a:buNone/>
            </a:pPr>
            <a:r>
              <a:rPr lang="nb-NO" sz="1800" dirty="0" smtClean="0">
                <a:latin typeface="Times New Roman" pitchFamily="18" charset="0"/>
                <a:cs typeface="Times New Roman" pitchFamily="18" charset="0"/>
              </a:rPr>
              <a:t>b</a:t>
            </a:r>
            <a:r>
              <a:rPr lang="nb-NO" sz="1800" dirty="0">
                <a:latin typeface="Times New Roman" pitchFamily="18" charset="0"/>
                <a:cs typeface="Times New Roman" pitchFamily="18" charset="0"/>
              </a:rPr>
              <a:t>) har forsøkt å fuske eller forsettlig eller grovt uaktsomt har fusket ved avleggelsen av, eller forut for endelig sensur av, vedkommende eksamen eller prøve, eller under gjennomføringen av vedkommende kurs.</a:t>
            </a:r>
          </a:p>
          <a:p>
            <a:pPr marL="0" indent="0">
              <a:buNone/>
            </a:pPr>
            <a:endParaRPr lang="nb-NO" sz="1800" dirty="0" smtClean="0">
              <a:latin typeface="Times New Roman" pitchFamily="18" charset="0"/>
              <a:cs typeface="Times New Roman" pitchFamily="18" charset="0"/>
            </a:endParaRPr>
          </a:p>
          <a:p>
            <a:pPr marL="0" indent="0">
              <a:buNone/>
            </a:pPr>
            <a:r>
              <a:rPr lang="nb-NO" sz="1800" b="1" dirty="0" smtClean="0">
                <a:latin typeface="Times New Roman" pitchFamily="18" charset="0"/>
                <a:cs typeface="Times New Roman" pitchFamily="18" charset="0"/>
              </a:rPr>
              <a:t>§ </a:t>
            </a:r>
            <a:r>
              <a:rPr lang="nb-NO" sz="1800" b="1" dirty="0">
                <a:latin typeface="Times New Roman" pitchFamily="18" charset="0"/>
                <a:cs typeface="Times New Roman" pitchFamily="18" charset="0"/>
              </a:rPr>
              <a:t>4-8</a:t>
            </a:r>
            <a:r>
              <a:rPr lang="nb-NO" sz="1800" dirty="0">
                <a:latin typeface="Times New Roman" pitchFamily="18" charset="0"/>
                <a:cs typeface="Times New Roman" pitchFamily="18" charset="0"/>
              </a:rPr>
              <a:t>. Utestenging og </a:t>
            </a:r>
            <a:r>
              <a:rPr lang="nb-NO" sz="1800" dirty="0" smtClean="0">
                <a:latin typeface="Times New Roman" pitchFamily="18" charset="0"/>
                <a:cs typeface="Times New Roman" pitchFamily="18" charset="0"/>
              </a:rPr>
              <a:t>bortvisning…….</a:t>
            </a:r>
            <a:endParaRPr lang="nb-NO" sz="1800" dirty="0">
              <a:latin typeface="Times New Roman" pitchFamily="18" charset="0"/>
              <a:cs typeface="Times New Roman" pitchFamily="18" charset="0"/>
            </a:endParaRPr>
          </a:p>
          <a:p>
            <a:pPr marL="0" indent="0">
              <a:buNone/>
            </a:pPr>
            <a:r>
              <a:rPr lang="nb-NO" sz="1800" dirty="0">
                <a:latin typeface="Times New Roman" pitchFamily="18" charset="0"/>
                <a:cs typeface="Times New Roman" pitchFamily="18" charset="0"/>
              </a:rPr>
              <a:t>(3) En kandidat som har opptrådt slik som beskrevet i § 4-7 første eller annet ledd, kan ved vedtak av styret selv eller institusjonens klagenemnd, jf. § 5-1, utestenges fra institusjonen og fratas retten til å gå opp til eksamen ved institusjoner under denne lov i inntil ett år. </a:t>
            </a:r>
            <a:r>
              <a:rPr lang="nb-NO" sz="1800" dirty="0" smtClean="0">
                <a:latin typeface="Times New Roman" panose="02020603050405020304" pitchFamily="18" charset="0"/>
                <a:cs typeface="Times New Roman" panose="02020603050405020304" pitchFamily="18" charset="0"/>
              </a:rPr>
              <a:t>….. Andre </a:t>
            </a:r>
            <a:r>
              <a:rPr lang="nb-NO" sz="1800" dirty="0">
                <a:latin typeface="Times New Roman" panose="02020603050405020304" pitchFamily="18" charset="0"/>
                <a:cs typeface="Times New Roman" panose="02020603050405020304" pitchFamily="18" charset="0"/>
              </a:rPr>
              <a:t>universiteter og høyskoler under denne lov skal informeres om vedtaket. </a:t>
            </a:r>
            <a:br>
              <a:rPr lang="nb-NO" sz="1800" dirty="0">
                <a:latin typeface="Times New Roman" panose="02020603050405020304" pitchFamily="18" charset="0"/>
                <a:cs typeface="Times New Roman" panose="02020603050405020304" pitchFamily="18" charset="0"/>
              </a:rPr>
            </a:br>
            <a:endParaRPr lang="nb-NO" sz="1800" dirty="0"/>
          </a:p>
        </p:txBody>
      </p:sp>
      <p:sp>
        <p:nvSpPr>
          <p:cNvPr id="4" name="Slide Number Placeholder 3"/>
          <p:cNvSpPr>
            <a:spLocks noGrp="1"/>
          </p:cNvSpPr>
          <p:nvPr>
            <p:ph type="sldNum" sz="quarter" idx="12"/>
          </p:nvPr>
        </p:nvSpPr>
        <p:spPr/>
        <p:txBody>
          <a:bodyPr/>
          <a:lstStyle/>
          <a:p>
            <a:fld id="{F58BBE3C-D558-44BD-B8D4-0D1B63C7E8BD}" type="slidenum">
              <a:rPr lang="nb-NO" smtClean="0"/>
              <a:t>2</a:t>
            </a:fld>
            <a:endParaRPr lang="nb-NO"/>
          </a:p>
        </p:txBody>
      </p:sp>
    </p:spTree>
    <p:extLst>
      <p:ext uri="{BB962C8B-B14F-4D97-AF65-F5344CB8AC3E}">
        <p14:creationId xmlns:p14="http://schemas.microsoft.com/office/powerpoint/2010/main" val="1839180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145435"/>
          </a:xfrm>
        </p:spPr>
        <p:txBody>
          <a:bodyPr>
            <a:normAutofit/>
          </a:bodyPr>
          <a:lstStyle/>
          <a:p>
            <a:pPr marL="0" indent="0">
              <a:buNone/>
            </a:pPr>
            <a:r>
              <a:rPr lang="nb-NO" dirty="0" smtClean="0"/>
              <a:t>Forutsetning: </a:t>
            </a:r>
            <a:br>
              <a:rPr lang="nb-NO" dirty="0" smtClean="0"/>
            </a:br>
            <a:r>
              <a:rPr lang="nb-NO" b="1" dirty="0" smtClean="0"/>
              <a:t>klar og tydelig informasjon</a:t>
            </a:r>
            <a:r>
              <a:rPr lang="nb-NO" dirty="0" smtClean="0"/>
              <a:t> i</a:t>
            </a:r>
          </a:p>
          <a:p>
            <a:pPr marL="0" indent="0">
              <a:buNone/>
            </a:pPr>
            <a:r>
              <a:rPr lang="nb-NO" dirty="0" smtClean="0"/>
              <a:t>emnebeskrivelser og/eller generelle henviste nettsider, </a:t>
            </a:r>
            <a:br>
              <a:rPr lang="nb-NO" dirty="0" smtClean="0"/>
            </a:br>
            <a:r>
              <a:rPr lang="nb-NO" dirty="0" smtClean="0"/>
              <a:t>hva angår krav til studentenes egeninnsats ved innleverte arbeider </a:t>
            </a:r>
          </a:p>
          <a:p>
            <a:pPr marL="0" indent="0">
              <a:buNone/>
            </a:pPr>
            <a:r>
              <a:rPr lang="nb-NO" dirty="0" smtClean="0"/>
              <a:t>samt</a:t>
            </a:r>
            <a:r>
              <a:rPr lang="nb-NO" dirty="0"/>
              <a:t/>
            </a:r>
            <a:br>
              <a:rPr lang="nb-NO" dirty="0"/>
            </a:br>
            <a:r>
              <a:rPr lang="nb-NO" dirty="0" smtClean="0"/>
              <a:t>angivelse av kilder og ev. «samarbeidspartnere».</a:t>
            </a:r>
          </a:p>
          <a:p>
            <a:endParaRPr lang="nb-NO" dirty="0" smtClean="0">
              <a:solidFill>
                <a:srgbClr val="000000"/>
              </a:solidFill>
            </a:endParaRPr>
          </a:p>
        </p:txBody>
      </p:sp>
      <p:sp>
        <p:nvSpPr>
          <p:cNvPr id="2" name="Slide Number Placeholder 1"/>
          <p:cNvSpPr>
            <a:spLocks noGrp="1"/>
          </p:cNvSpPr>
          <p:nvPr>
            <p:ph type="sldNum" sz="quarter" idx="12"/>
          </p:nvPr>
        </p:nvSpPr>
        <p:spPr/>
        <p:txBody>
          <a:bodyPr/>
          <a:lstStyle/>
          <a:p>
            <a:fld id="{F58BBE3C-D558-44BD-B8D4-0D1B63C7E8BD}" type="slidenum">
              <a:rPr lang="nb-NO" smtClean="0"/>
              <a:t>3</a:t>
            </a:fld>
            <a:endParaRPr lang="nb-NO"/>
          </a:p>
        </p:txBody>
      </p:sp>
    </p:spTree>
    <p:extLst>
      <p:ext uri="{BB962C8B-B14F-4D97-AF65-F5344CB8AC3E}">
        <p14:creationId xmlns:p14="http://schemas.microsoft.com/office/powerpoint/2010/main" val="2154456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5073427"/>
          </a:xfrm>
        </p:spPr>
        <p:txBody>
          <a:bodyPr/>
          <a:lstStyle/>
          <a:p>
            <a:r>
              <a:rPr lang="nb-NO" dirty="0">
                <a:solidFill>
                  <a:srgbClr val="000000"/>
                </a:solidFill>
              </a:rPr>
              <a:t>Mistanke oppstår→ studenten innkalles til </a:t>
            </a:r>
            <a:r>
              <a:rPr lang="nb-NO" b="1" i="1" dirty="0">
                <a:solidFill>
                  <a:srgbClr val="000000"/>
                </a:solidFill>
              </a:rPr>
              <a:t>samtale om sin besvarelse/obl. oppgave/innlevering</a:t>
            </a:r>
            <a:r>
              <a:rPr lang="nb-NO" i="1" dirty="0">
                <a:solidFill>
                  <a:srgbClr val="000000"/>
                </a:solidFill>
              </a:rPr>
              <a:t/>
            </a:r>
            <a:br>
              <a:rPr lang="nb-NO" i="1" dirty="0">
                <a:solidFill>
                  <a:srgbClr val="000000"/>
                </a:solidFill>
              </a:rPr>
            </a:br>
            <a:r>
              <a:rPr lang="nb-NO" dirty="0">
                <a:solidFill>
                  <a:srgbClr val="000000"/>
                </a:solidFill>
              </a:rPr>
              <a:t>I denne samtalen kan studenten bli bedt om å forklare sin besvarelse</a:t>
            </a:r>
            <a:r>
              <a:rPr lang="nb-NO" dirty="0" smtClean="0">
                <a:solidFill>
                  <a:srgbClr val="000000"/>
                </a:solidFill>
              </a:rPr>
              <a:t>.</a:t>
            </a:r>
          </a:p>
          <a:p>
            <a:pPr marL="0" indent="0">
              <a:buNone/>
            </a:pPr>
            <a:endParaRPr lang="nb-NO" dirty="0">
              <a:solidFill>
                <a:srgbClr val="000000"/>
              </a:solidFill>
            </a:endParaRPr>
          </a:p>
          <a:p>
            <a:r>
              <a:rPr lang="nb-NO" dirty="0">
                <a:solidFill>
                  <a:srgbClr val="000000"/>
                </a:solidFill>
              </a:rPr>
              <a:t>Det føres (nøytralt) referat fra samtalen som oversendes studenten med rimelig </a:t>
            </a:r>
            <a:r>
              <a:rPr lang="nb-NO" dirty="0" smtClean="0">
                <a:solidFill>
                  <a:srgbClr val="000000"/>
                </a:solidFill>
              </a:rPr>
              <a:t>innspillfrist</a:t>
            </a:r>
            <a:r>
              <a:rPr lang="nb-NO" dirty="0">
                <a:solidFill>
                  <a:srgbClr val="000000"/>
                </a:solidFill>
              </a:rPr>
              <a:t>.</a:t>
            </a:r>
            <a:endParaRPr lang="nb-NO" dirty="0">
              <a:solidFill>
                <a:srgbClr val="00B050"/>
              </a:solidFill>
            </a:endParaRPr>
          </a:p>
        </p:txBody>
      </p:sp>
      <p:sp>
        <p:nvSpPr>
          <p:cNvPr id="2" name="Slide Number Placeholder 1"/>
          <p:cNvSpPr>
            <a:spLocks noGrp="1"/>
          </p:cNvSpPr>
          <p:nvPr>
            <p:ph type="sldNum" sz="quarter" idx="12"/>
          </p:nvPr>
        </p:nvSpPr>
        <p:spPr/>
        <p:txBody>
          <a:bodyPr/>
          <a:lstStyle/>
          <a:p>
            <a:fld id="{F58BBE3C-D558-44BD-B8D4-0D1B63C7E8BD}" type="slidenum">
              <a:rPr lang="nb-NO" smtClean="0"/>
              <a:t>4</a:t>
            </a:fld>
            <a:endParaRPr lang="nb-NO"/>
          </a:p>
        </p:txBody>
      </p:sp>
    </p:spTree>
    <p:extLst>
      <p:ext uri="{BB962C8B-B14F-4D97-AF65-F5344CB8AC3E}">
        <p14:creationId xmlns:p14="http://schemas.microsoft.com/office/powerpoint/2010/main" val="1476648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fontScale="85000" lnSpcReduction="10000"/>
          </a:bodyPr>
          <a:lstStyle/>
          <a:p>
            <a:pPr marL="0" indent="0">
              <a:buNone/>
            </a:pPr>
            <a:r>
              <a:rPr lang="nb-NO" dirty="0" smtClean="0"/>
              <a:t>Følgende 2 vilkår må begge være oppfylt for mulig fusk: </a:t>
            </a:r>
            <a:r>
              <a:rPr lang="nb-NO" dirty="0"/>
              <a:t/>
            </a:r>
            <a:br>
              <a:rPr lang="nb-NO" dirty="0"/>
            </a:br>
            <a:r>
              <a:rPr lang="nb-NO" dirty="0"/>
              <a:t/>
            </a:r>
            <a:br>
              <a:rPr lang="nb-NO" dirty="0"/>
            </a:br>
            <a:r>
              <a:rPr lang="nb-NO" dirty="0"/>
              <a:t>Vilkår 1: Det må rent objektivt foreligge fusk eller forsøk på </a:t>
            </a:r>
            <a:r>
              <a:rPr lang="nb-NO" dirty="0" smtClean="0"/>
              <a:t>fusk. Se Ot.prp.nr</a:t>
            </a:r>
            <a:r>
              <a:rPr lang="nb-NO" dirty="0"/>
              <a:t>. 40 (2001-2002) </a:t>
            </a:r>
            <a:r>
              <a:rPr lang="nb-NO" dirty="0" smtClean="0"/>
              <a:t>på </a:t>
            </a:r>
            <a:r>
              <a:rPr lang="nb-NO" dirty="0"/>
              <a:t>side </a:t>
            </a:r>
            <a:r>
              <a:rPr lang="nb-NO" dirty="0" smtClean="0"/>
              <a:t>54</a:t>
            </a:r>
            <a:r>
              <a:rPr lang="nb-NO" dirty="0"/>
              <a:t>:</a:t>
            </a:r>
            <a:br>
              <a:rPr lang="nb-NO" dirty="0"/>
            </a:br>
            <a:r>
              <a:rPr lang="nb-NO" dirty="0" smtClean="0"/>
              <a:t>«Departementet </a:t>
            </a:r>
            <a:r>
              <a:rPr lang="nb-NO" dirty="0"/>
              <a:t>legger til grunn at </a:t>
            </a:r>
            <a:r>
              <a:rPr lang="nb-NO" b="1" dirty="0"/>
              <a:t>det er å anse som fusk når en student </a:t>
            </a:r>
            <a:r>
              <a:rPr lang="nb-NO" b="1" dirty="0" smtClean="0"/>
              <a:t> har </a:t>
            </a:r>
            <a:r>
              <a:rPr lang="nb-NO" b="1" dirty="0"/>
              <a:t>ulovlige hjelpemidler tilgjengelige under en eksamen eller på andre </a:t>
            </a:r>
            <a:r>
              <a:rPr lang="nb-NO" b="1" dirty="0" smtClean="0"/>
              <a:t>måter </a:t>
            </a:r>
            <a:r>
              <a:rPr lang="nb-NO" b="1" dirty="0"/>
              <a:t>handler i strid med eksamensreglementet eller regler om kildebruk</a:t>
            </a:r>
            <a:r>
              <a:rPr lang="nb-NO" dirty="0"/>
              <a:t>". </a:t>
            </a:r>
            <a:br>
              <a:rPr lang="nb-NO" dirty="0"/>
            </a:br>
            <a:r>
              <a:rPr lang="nb-NO" dirty="0"/>
              <a:t/>
            </a:r>
            <a:br>
              <a:rPr lang="nb-NO" dirty="0"/>
            </a:br>
            <a:r>
              <a:rPr lang="nb-NO" dirty="0"/>
              <a:t>Vilkår 2: Subjektiv skyld: Kandidaten må ha jukset </a:t>
            </a:r>
            <a:r>
              <a:rPr lang="nb-NO" b="1" dirty="0"/>
              <a:t>forsettlig</a:t>
            </a:r>
            <a:r>
              <a:rPr lang="nb-NO" dirty="0"/>
              <a:t> eller </a:t>
            </a:r>
            <a:r>
              <a:rPr lang="nb-NO" b="1" dirty="0" smtClean="0"/>
              <a:t>grovt uaktsomt</a:t>
            </a:r>
            <a:r>
              <a:rPr lang="nb-NO" dirty="0"/>
              <a:t>.</a:t>
            </a:r>
            <a:br>
              <a:rPr lang="nb-NO" dirty="0"/>
            </a:br>
            <a:r>
              <a:rPr lang="nb-NO" dirty="0"/>
              <a:t/>
            </a:r>
            <a:br>
              <a:rPr lang="nb-NO" dirty="0"/>
            </a:br>
            <a:endParaRPr lang="nb-NO" dirty="0"/>
          </a:p>
        </p:txBody>
      </p:sp>
      <p:sp>
        <p:nvSpPr>
          <p:cNvPr id="2" name="Slide Number Placeholder 1"/>
          <p:cNvSpPr>
            <a:spLocks noGrp="1"/>
          </p:cNvSpPr>
          <p:nvPr>
            <p:ph type="sldNum" sz="quarter" idx="12"/>
          </p:nvPr>
        </p:nvSpPr>
        <p:spPr/>
        <p:txBody>
          <a:bodyPr/>
          <a:lstStyle/>
          <a:p>
            <a:fld id="{F58BBE3C-D558-44BD-B8D4-0D1B63C7E8BD}" type="slidenum">
              <a:rPr lang="nb-NO" smtClean="0"/>
              <a:t>5</a:t>
            </a:fld>
            <a:endParaRPr lang="nb-NO"/>
          </a:p>
        </p:txBody>
      </p:sp>
    </p:spTree>
    <p:extLst>
      <p:ext uri="{BB962C8B-B14F-4D97-AF65-F5344CB8AC3E}">
        <p14:creationId xmlns:p14="http://schemas.microsoft.com/office/powerpoint/2010/main" val="3769424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fontScale="92500" lnSpcReduction="20000"/>
          </a:bodyPr>
          <a:lstStyle/>
          <a:p>
            <a:pPr marL="0" indent="0">
              <a:buNone/>
            </a:pPr>
            <a:r>
              <a:rPr lang="nb-NO" b="1" dirty="0" smtClean="0"/>
              <a:t>UAKTSOMHET</a:t>
            </a:r>
            <a:r>
              <a:rPr lang="nb-NO" dirty="0"/>
              <a:t> </a:t>
            </a:r>
            <a:r>
              <a:rPr lang="nb-NO" dirty="0" smtClean="0"/>
              <a:t>foreligger </a:t>
            </a:r>
            <a:r>
              <a:rPr lang="nb-NO" dirty="0"/>
              <a:t>hos den som handler i strid med de krav som </a:t>
            </a:r>
            <a:r>
              <a:rPr lang="nb-NO" dirty="0" smtClean="0"/>
              <a:t>må kunne </a:t>
            </a:r>
            <a:r>
              <a:rPr lang="nb-NO" dirty="0"/>
              <a:t>stilles til forsvarlig opptreden på </a:t>
            </a:r>
            <a:r>
              <a:rPr lang="nb-NO" dirty="0" smtClean="0"/>
              <a:t>området.</a:t>
            </a:r>
            <a:endParaRPr lang="nb-NO" dirty="0"/>
          </a:p>
          <a:p>
            <a:pPr marL="0" indent="0">
              <a:buNone/>
            </a:pPr>
            <a:endParaRPr lang="nb-NO" b="1" dirty="0" smtClean="0"/>
          </a:p>
          <a:p>
            <a:pPr marL="0" indent="0">
              <a:buNone/>
            </a:pPr>
            <a:r>
              <a:rPr lang="nb-NO" b="1" dirty="0" smtClean="0"/>
              <a:t>Simpel </a:t>
            </a:r>
            <a:r>
              <a:rPr lang="nb-NO" b="1" dirty="0"/>
              <a:t>(alminnelig) uaktsomhet</a:t>
            </a:r>
            <a:r>
              <a:rPr lang="nb-NO" dirty="0"/>
              <a:t> foreligger når kandidaten har utvist </a:t>
            </a:r>
            <a:r>
              <a:rPr lang="nb-NO" dirty="0" smtClean="0"/>
              <a:t>en klanderverdig </a:t>
            </a:r>
            <a:r>
              <a:rPr lang="nb-NO" dirty="0"/>
              <a:t>opptreden som gir grunnlag for bebreidelser for mangel </a:t>
            </a:r>
            <a:r>
              <a:rPr lang="nb-NO" dirty="0" smtClean="0"/>
              <a:t>på aktsomhet- </a:t>
            </a:r>
            <a:r>
              <a:rPr lang="nb-NO" dirty="0"/>
              <a:t>"burde forstå..." . </a:t>
            </a:r>
            <a:endParaRPr lang="nb-NO" dirty="0" smtClean="0"/>
          </a:p>
          <a:p>
            <a:pPr marL="0" indent="0">
              <a:buNone/>
            </a:pPr>
            <a:endParaRPr lang="nb-NO" dirty="0" smtClean="0"/>
          </a:p>
          <a:p>
            <a:pPr marL="0" indent="0">
              <a:buNone/>
            </a:pPr>
            <a:r>
              <a:rPr lang="nb-NO" b="1" dirty="0" smtClean="0"/>
              <a:t>Grov </a:t>
            </a:r>
            <a:r>
              <a:rPr lang="nb-NO" b="1" dirty="0"/>
              <a:t>uaktsomhet </a:t>
            </a:r>
            <a:r>
              <a:rPr lang="nb-NO" dirty="0"/>
              <a:t>foreligger når en person har utvist en </a:t>
            </a:r>
            <a:r>
              <a:rPr lang="nb-NO" dirty="0" smtClean="0"/>
              <a:t>særlig klanderverdig </a:t>
            </a:r>
            <a:r>
              <a:rPr lang="nb-NO" dirty="0"/>
              <a:t>opptreden som foranlediger sterke bebreidelser for </a:t>
            </a:r>
            <a:r>
              <a:rPr lang="nb-NO" dirty="0" smtClean="0"/>
              <a:t>mangel på aktsomhet.</a:t>
            </a:r>
            <a:endParaRPr lang="nb-NO" dirty="0"/>
          </a:p>
          <a:p>
            <a:pPr marL="0" indent="0">
              <a:buNone/>
            </a:pPr>
            <a:endParaRPr lang="nb-NO" dirty="0"/>
          </a:p>
        </p:txBody>
      </p:sp>
      <p:sp>
        <p:nvSpPr>
          <p:cNvPr id="2" name="Slide Number Placeholder 1"/>
          <p:cNvSpPr>
            <a:spLocks noGrp="1"/>
          </p:cNvSpPr>
          <p:nvPr>
            <p:ph type="sldNum" sz="quarter" idx="12"/>
          </p:nvPr>
        </p:nvSpPr>
        <p:spPr/>
        <p:txBody>
          <a:bodyPr/>
          <a:lstStyle/>
          <a:p>
            <a:fld id="{F58BBE3C-D558-44BD-B8D4-0D1B63C7E8BD}" type="slidenum">
              <a:rPr lang="nb-NO" smtClean="0"/>
              <a:t>6</a:t>
            </a:fld>
            <a:endParaRPr lang="nb-NO"/>
          </a:p>
        </p:txBody>
      </p:sp>
    </p:spTree>
    <p:extLst>
      <p:ext uri="{BB962C8B-B14F-4D97-AF65-F5344CB8AC3E}">
        <p14:creationId xmlns:p14="http://schemas.microsoft.com/office/powerpoint/2010/main" val="644696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fontScale="70000" lnSpcReduction="20000"/>
          </a:bodyPr>
          <a:lstStyle/>
          <a:p>
            <a:pPr marL="0" indent="0">
              <a:buNone/>
            </a:pPr>
            <a:r>
              <a:rPr lang="nb-NO" b="1" dirty="0" smtClean="0"/>
              <a:t>FORSETT </a:t>
            </a:r>
            <a:r>
              <a:rPr lang="nb-NO" dirty="0" smtClean="0"/>
              <a:t>(</a:t>
            </a:r>
            <a:r>
              <a:rPr lang="nb-NO" dirty="0"/>
              <a:t>er en mer kvalifisert skyldgrad enn uaktsomhet) foreligger i de tilfeller hvor kandidaten har tilsiktet en handling. Dette innebærer at klager må ha vært klar over den faktiske </a:t>
            </a:r>
            <a:r>
              <a:rPr lang="nb-NO" dirty="0" smtClean="0"/>
              <a:t>handlingen som </a:t>
            </a:r>
            <a:r>
              <a:rPr lang="nb-NO" dirty="0"/>
              <a:t>medførte brudd på det objektive fuskevilkåret. </a:t>
            </a:r>
            <a:endParaRPr lang="nb-NO" dirty="0" smtClean="0"/>
          </a:p>
          <a:p>
            <a:pPr marL="0" indent="0">
              <a:buNone/>
            </a:pPr>
            <a:endParaRPr lang="nb-NO" dirty="0"/>
          </a:p>
          <a:p>
            <a:pPr marL="0" indent="0">
              <a:buNone/>
            </a:pPr>
            <a:r>
              <a:rPr lang="nb-NO" dirty="0"/>
              <a:t>NB! Hvilken skyldgrad studentene har utvist på handlingstiden, må ofte avgjøres selv om en student ikke tilstår at han/hun har hatt til hensikt å fuske. Ikke rent sjelden vil studenten benekte å ha fusket. </a:t>
            </a:r>
            <a:endParaRPr lang="nb-NO" dirty="0" smtClean="0"/>
          </a:p>
          <a:p>
            <a:pPr marL="0" indent="0">
              <a:buNone/>
            </a:pPr>
            <a:r>
              <a:rPr lang="nb-NO" dirty="0" smtClean="0"/>
              <a:t>Man </a:t>
            </a:r>
            <a:r>
              <a:rPr lang="nb-NO" dirty="0"/>
              <a:t>må derfor vurdere hva som fremstår som mest sannsynlig. I en slik vurdering er det en rekke momenter som vil kunne være av betydning: I hvilken omfang fusk objektivt sett foreligger, hvorvidt studentens forklaring  fremstår troverdig, er studenten tidligere tatt for fusk...</a:t>
            </a:r>
          </a:p>
          <a:p>
            <a:pPr marL="0" indent="0">
              <a:buNone/>
            </a:pPr>
            <a:endParaRPr lang="nb-NO" dirty="0"/>
          </a:p>
          <a:p>
            <a:pPr marL="0" indent="0">
              <a:buNone/>
            </a:pPr>
            <a:r>
              <a:rPr lang="nb-NO" i="1" dirty="0"/>
              <a:t>Det er tilstrekkelig </a:t>
            </a:r>
            <a:r>
              <a:rPr lang="nb-NO" i="1" dirty="0" smtClean="0"/>
              <a:t>for å </a:t>
            </a:r>
            <a:r>
              <a:rPr lang="nb-NO" i="1" dirty="0"/>
              <a:t>reise sak etter § 4-7 første ledd bokstav b eller § 4-8 tredje ledd at </a:t>
            </a:r>
            <a:r>
              <a:rPr lang="nb-NO" b="1" i="1" dirty="0"/>
              <a:t>kandidaten utvist grov uaktsomhet</a:t>
            </a:r>
            <a:r>
              <a:rPr lang="nb-NO" dirty="0"/>
              <a:t>. </a:t>
            </a:r>
          </a:p>
          <a:p>
            <a:pPr marL="0" indent="0">
              <a:buNone/>
            </a:pPr>
            <a:endParaRPr lang="nb-NO" dirty="0"/>
          </a:p>
          <a:p>
            <a:pPr marL="0" indent="0">
              <a:buNone/>
            </a:pPr>
            <a:endParaRPr lang="nb-NO" dirty="0"/>
          </a:p>
        </p:txBody>
      </p:sp>
      <p:sp>
        <p:nvSpPr>
          <p:cNvPr id="2" name="Slide Number Placeholder 1"/>
          <p:cNvSpPr>
            <a:spLocks noGrp="1"/>
          </p:cNvSpPr>
          <p:nvPr>
            <p:ph type="sldNum" sz="quarter" idx="12"/>
          </p:nvPr>
        </p:nvSpPr>
        <p:spPr/>
        <p:txBody>
          <a:bodyPr/>
          <a:lstStyle/>
          <a:p>
            <a:fld id="{F58BBE3C-D558-44BD-B8D4-0D1B63C7E8BD}" type="slidenum">
              <a:rPr lang="nb-NO" smtClean="0"/>
              <a:t>7</a:t>
            </a:fld>
            <a:endParaRPr lang="nb-NO"/>
          </a:p>
        </p:txBody>
      </p:sp>
    </p:spTree>
    <p:extLst>
      <p:ext uri="{BB962C8B-B14F-4D97-AF65-F5344CB8AC3E}">
        <p14:creationId xmlns:p14="http://schemas.microsoft.com/office/powerpoint/2010/main" val="2555578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Mer om forsettbegrepet	</a:t>
            </a:r>
            <a:endParaRPr lang="nb-NO" dirty="0"/>
          </a:p>
        </p:txBody>
      </p:sp>
      <p:sp>
        <p:nvSpPr>
          <p:cNvPr id="3" name="Content Placeholder 2"/>
          <p:cNvSpPr>
            <a:spLocks noGrp="1"/>
          </p:cNvSpPr>
          <p:nvPr>
            <p:ph idx="1"/>
          </p:nvPr>
        </p:nvSpPr>
        <p:spPr/>
        <p:txBody>
          <a:bodyPr>
            <a:normAutofit lnSpcReduction="10000"/>
          </a:bodyPr>
          <a:lstStyle/>
          <a:p>
            <a:r>
              <a:rPr lang="nb-NO" dirty="0" smtClean="0"/>
              <a:t>Forsett foreligger i de tilfeller hvor en person har tilsiktet en handling.  Dette innebærer at vedkommende må ha vært klar over den faktiske handlingen som medførte brudd på det objektive fuskevilkåret.  Det er ikke nødvendig med hensikt om fusk for å oppfylle kravet til forsettlig utført fuskehandling.  Kravet til forsett omhandler heller ikke kunnskap om hvorvidt handlingen er ulovlig eller ikke. </a:t>
            </a:r>
            <a:endParaRPr lang="nb-NO" dirty="0"/>
          </a:p>
        </p:txBody>
      </p:sp>
      <p:sp>
        <p:nvSpPr>
          <p:cNvPr id="4" name="Slide Number Placeholder 3"/>
          <p:cNvSpPr>
            <a:spLocks noGrp="1"/>
          </p:cNvSpPr>
          <p:nvPr>
            <p:ph type="sldNum" sz="quarter" idx="12"/>
          </p:nvPr>
        </p:nvSpPr>
        <p:spPr/>
        <p:txBody>
          <a:bodyPr/>
          <a:lstStyle/>
          <a:p>
            <a:fld id="{F58BBE3C-D558-44BD-B8D4-0D1B63C7E8BD}" type="slidenum">
              <a:rPr lang="nb-NO" smtClean="0"/>
              <a:t>8</a:t>
            </a:fld>
            <a:endParaRPr lang="nb-NO"/>
          </a:p>
        </p:txBody>
      </p:sp>
    </p:spTree>
    <p:extLst>
      <p:ext uri="{BB962C8B-B14F-4D97-AF65-F5344CB8AC3E}">
        <p14:creationId xmlns:p14="http://schemas.microsoft.com/office/powerpoint/2010/main" val="4107118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p:spPr>
        <p:txBody>
          <a:bodyPr>
            <a:normAutofit fontScale="92500" lnSpcReduction="10000"/>
          </a:bodyPr>
          <a:lstStyle/>
          <a:p>
            <a:pPr marL="0" indent="0">
              <a:buNone/>
            </a:pPr>
            <a:r>
              <a:rPr lang="nb-NO" dirty="0" smtClean="0"/>
              <a:t>Oppsummert:</a:t>
            </a:r>
          </a:p>
          <a:p>
            <a:pPr marL="0" indent="0">
              <a:buNone/>
            </a:pPr>
            <a:r>
              <a:rPr lang="nb-NO" dirty="0" smtClean="0"/>
              <a:t>Samtalen </a:t>
            </a:r>
            <a:r>
              <a:rPr lang="nb-NO" dirty="0"/>
              <a:t>avdekker at studenten har vært:</a:t>
            </a:r>
            <a:br>
              <a:rPr lang="nb-NO" dirty="0"/>
            </a:br>
            <a:r>
              <a:rPr lang="nb-NO" dirty="0"/>
              <a:t>-</a:t>
            </a:r>
            <a:r>
              <a:rPr lang="nb-NO" b="1" u="sng" dirty="0"/>
              <a:t>SIMPELT UAKTSOM </a:t>
            </a:r>
            <a:r>
              <a:rPr lang="nb-NO" dirty="0" smtClean="0"/>
              <a:t>(f.eks</a:t>
            </a:r>
            <a:r>
              <a:rPr lang="nb-NO" dirty="0"/>
              <a:t>. </a:t>
            </a:r>
            <a:r>
              <a:rPr lang="nb-NO" dirty="0" smtClean="0"/>
              <a:t>studenten har </a:t>
            </a:r>
            <a:r>
              <a:rPr lang="nb-NO" dirty="0"/>
              <a:t>oppgitt kilder - men ikke helt konsekvent, studenten fremstår troverdig på at hun/han har </a:t>
            </a:r>
            <a:r>
              <a:rPr lang="nb-NO" dirty="0" smtClean="0"/>
              <a:t>opptrådt </a:t>
            </a:r>
            <a:r>
              <a:rPr lang="nb-NO" dirty="0"/>
              <a:t>i </a:t>
            </a:r>
            <a:r>
              <a:rPr lang="nb-NO" dirty="0" smtClean="0"/>
              <a:t>vanvare</a:t>
            </a:r>
            <a:r>
              <a:rPr lang="nb-NO" dirty="0"/>
              <a:t>, feilene </a:t>
            </a:r>
            <a:r>
              <a:rPr lang="nb-NO" dirty="0" smtClean="0"/>
              <a:t>kan høyst sannsynligvis tilskrives </a:t>
            </a:r>
            <a:r>
              <a:rPr lang="nb-NO" dirty="0"/>
              <a:t>faglig umodenhet/slurv). </a:t>
            </a:r>
            <a:br>
              <a:rPr lang="nb-NO" dirty="0"/>
            </a:br>
            <a:r>
              <a:rPr lang="nb-NO" dirty="0" smtClean="0"/>
              <a:t/>
            </a:r>
            <a:br>
              <a:rPr lang="nb-NO" dirty="0" smtClean="0"/>
            </a:br>
            <a:r>
              <a:rPr lang="nb-NO" dirty="0" smtClean="0"/>
              <a:t>Reaksjon</a:t>
            </a:r>
            <a:r>
              <a:rPr lang="nb-NO" dirty="0"/>
              <a:t>: Studenten </a:t>
            </a:r>
            <a:r>
              <a:rPr lang="nb-NO" i="1" dirty="0"/>
              <a:t>KAN</a:t>
            </a:r>
            <a:r>
              <a:rPr lang="nb-NO" dirty="0"/>
              <a:t> gis en </a:t>
            </a:r>
            <a:r>
              <a:rPr lang="nb-NO" b="1" dirty="0"/>
              <a:t>muntlig advarsel, men ingen annen reaksjon</a:t>
            </a:r>
            <a:r>
              <a:rPr lang="nb-NO" dirty="0"/>
              <a:t>. </a:t>
            </a:r>
            <a:endParaRPr lang="nb-NO" dirty="0" smtClean="0"/>
          </a:p>
          <a:p>
            <a:pPr marL="0" indent="0">
              <a:buNone/>
            </a:pPr>
            <a:r>
              <a:rPr lang="nb-NO" dirty="0" smtClean="0"/>
              <a:t>Saken </a:t>
            </a:r>
            <a:r>
              <a:rPr lang="nb-NO" dirty="0"/>
              <a:t>sendes </a:t>
            </a:r>
            <a:r>
              <a:rPr lang="nb-NO" dirty="0" smtClean="0"/>
              <a:t>i så fall ikke </a:t>
            </a:r>
            <a:r>
              <a:rPr lang="nb-NO" dirty="0"/>
              <a:t>videre.</a:t>
            </a:r>
            <a:br>
              <a:rPr lang="nb-NO" dirty="0"/>
            </a:br>
            <a:endParaRPr lang="nb-NO" dirty="0"/>
          </a:p>
        </p:txBody>
      </p:sp>
      <p:sp>
        <p:nvSpPr>
          <p:cNvPr id="2" name="Slide Number Placeholder 1"/>
          <p:cNvSpPr>
            <a:spLocks noGrp="1"/>
          </p:cNvSpPr>
          <p:nvPr>
            <p:ph type="sldNum" sz="quarter" idx="12"/>
          </p:nvPr>
        </p:nvSpPr>
        <p:spPr/>
        <p:txBody>
          <a:bodyPr/>
          <a:lstStyle/>
          <a:p>
            <a:fld id="{F58BBE3C-D558-44BD-B8D4-0D1B63C7E8BD}" type="slidenum">
              <a:rPr lang="nb-NO" smtClean="0"/>
              <a:t>9</a:t>
            </a:fld>
            <a:endParaRPr lang="nb-NO"/>
          </a:p>
        </p:txBody>
      </p:sp>
    </p:spTree>
    <p:extLst>
      <p:ext uri="{BB962C8B-B14F-4D97-AF65-F5344CB8AC3E}">
        <p14:creationId xmlns:p14="http://schemas.microsoft.com/office/powerpoint/2010/main" val="3516112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507288" cy="6048672"/>
          </a:xfrm>
        </p:spPr>
        <p:txBody>
          <a:bodyPr>
            <a:normAutofit fontScale="25000" lnSpcReduction="20000"/>
          </a:bodyPr>
          <a:lstStyle/>
          <a:p>
            <a:pPr marL="0" indent="0">
              <a:buNone/>
            </a:pPr>
            <a:r>
              <a:rPr lang="nb-NO" sz="9600" dirty="0" smtClean="0"/>
              <a:t>ELLER </a:t>
            </a:r>
            <a:r>
              <a:rPr lang="nb-NO" sz="9600" dirty="0"/>
              <a:t>s</a:t>
            </a:r>
            <a:r>
              <a:rPr lang="nb-NO" sz="9600" dirty="0" smtClean="0"/>
              <a:t>amtalen </a:t>
            </a:r>
            <a:r>
              <a:rPr lang="nb-NO" sz="9600" dirty="0"/>
              <a:t>avdekker at studenten har vært:</a:t>
            </a:r>
            <a:br>
              <a:rPr lang="nb-NO" sz="9600" dirty="0"/>
            </a:br>
            <a:r>
              <a:rPr lang="nb-NO" sz="11200" b="1" u="sng" dirty="0" smtClean="0"/>
              <a:t>GROVT UAKTSOM/HAR FUSKET MED FORSETT</a:t>
            </a:r>
            <a:r>
              <a:rPr lang="nb-NO" sz="11200" dirty="0" smtClean="0"/>
              <a:t>.</a:t>
            </a:r>
            <a:br>
              <a:rPr lang="nb-NO" sz="11200" dirty="0" smtClean="0"/>
            </a:br>
            <a:endParaRPr lang="nb-NO" sz="11200" dirty="0" smtClean="0"/>
          </a:p>
          <a:p>
            <a:pPr marL="0" indent="0">
              <a:buNone/>
            </a:pPr>
            <a:r>
              <a:rPr lang="nb-NO" sz="11200" dirty="0" smtClean="0"/>
              <a:t>Reaksjon/oppfølging: Enheten lager saksfremstilling til fakultetet med anbefaling om videresending til Den sentrale klagenemnd ved UiO</a:t>
            </a:r>
            <a:r>
              <a:rPr lang="nb-NO" sz="11200" dirty="0"/>
              <a:t> </a:t>
            </a:r>
            <a:r>
              <a:rPr lang="nb-NO" sz="11200" dirty="0" smtClean="0"/>
              <a:t>(se også punkt A neste ark).</a:t>
            </a:r>
          </a:p>
          <a:p>
            <a:pPr marL="0" indent="0">
              <a:buNone/>
            </a:pPr>
            <a:r>
              <a:rPr lang="nb-NO" sz="11200" dirty="0" smtClean="0"/>
              <a:t>Studenten får kopi av instituttets fremstilling og informasjon om at saken er oversendt MN-fakultetet</a:t>
            </a:r>
            <a:r>
              <a:rPr lang="nb-NO" sz="11200" dirty="0"/>
              <a:t> </a:t>
            </a:r>
            <a:r>
              <a:rPr lang="nb-NO" sz="11200" dirty="0" smtClean="0"/>
              <a:t>(se også punkt B neste ark).</a:t>
            </a:r>
            <a:br>
              <a:rPr lang="nb-NO" sz="11200" dirty="0" smtClean="0"/>
            </a:br>
            <a:r>
              <a:rPr lang="nb-NO" sz="11200" dirty="0" smtClean="0"/>
              <a:t>MN-fakultetet innstiller i sin fremstilling på reaksjonsform utfra erfaring i tilsvarende saker. MN-fakultetets innstilling kan være annullering og ev. utestenging (ett eller to semestre).</a:t>
            </a:r>
          </a:p>
          <a:p>
            <a:pPr marL="0" indent="0">
              <a:buNone/>
            </a:pPr>
            <a:endParaRPr lang="nb-NO" sz="1700" dirty="0" smtClean="0"/>
          </a:p>
          <a:p>
            <a:pPr marL="0" indent="0">
              <a:buNone/>
            </a:pPr>
            <a:endParaRPr lang="nb-NO" sz="1700" dirty="0" smtClean="0"/>
          </a:p>
          <a:p>
            <a:pPr marL="0" indent="0">
              <a:buNone/>
            </a:pPr>
            <a:endParaRPr lang="nb-NO" sz="1700" dirty="0"/>
          </a:p>
          <a:p>
            <a:pPr marL="0" indent="0">
              <a:buNone/>
            </a:pPr>
            <a:endParaRPr lang="nb-NO" sz="1700" dirty="0" smtClean="0"/>
          </a:p>
          <a:p>
            <a:pPr marL="0" indent="0">
              <a:buNone/>
            </a:pPr>
            <a:endParaRPr lang="nb-NO" sz="3000" dirty="0" smtClean="0"/>
          </a:p>
          <a:p>
            <a:pPr marL="0" indent="0">
              <a:buNone/>
            </a:pPr>
            <a:endParaRPr lang="nb-NO" sz="3000" dirty="0"/>
          </a:p>
          <a:p>
            <a:pPr marL="0" indent="0">
              <a:buNone/>
            </a:pPr>
            <a:endParaRPr lang="nb-NO" sz="3000" dirty="0" smtClean="0"/>
          </a:p>
          <a:p>
            <a:pPr marL="0" indent="0">
              <a:buNone/>
            </a:pPr>
            <a:endParaRPr lang="nb-NO" sz="3000" dirty="0"/>
          </a:p>
        </p:txBody>
      </p:sp>
      <p:sp>
        <p:nvSpPr>
          <p:cNvPr id="2" name="Slide Number Placeholder 1"/>
          <p:cNvSpPr>
            <a:spLocks noGrp="1"/>
          </p:cNvSpPr>
          <p:nvPr>
            <p:ph type="sldNum" sz="quarter" idx="12"/>
          </p:nvPr>
        </p:nvSpPr>
        <p:spPr/>
        <p:txBody>
          <a:bodyPr/>
          <a:lstStyle/>
          <a:p>
            <a:fld id="{F58BBE3C-D558-44BD-B8D4-0D1B63C7E8BD}" type="slidenum">
              <a:rPr lang="nb-NO" smtClean="0"/>
              <a:t>10</a:t>
            </a:fld>
            <a:endParaRPr lang="nb-NO"/>
          </a:p>
        </p:txBody>
      </p:sp>
    </p:spTree>
    <p:extLst>
      <p:ext uri="{BB962C8B-B14F-4D97-AF65-F5344CB8AC3E}">
        <p14:creationId xmlns:p14="http://schemas.microsoft.com/office/powerpoint/2010/main" val="667349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904656"/>
          </a:xfrm>
        </p:spPr>
        <p:txBody>
          <a:bodyPr>
            <a:normAutofit fontScale="25000" lnSpcReduction="20000"/>
          </a:bodyPr>
          <a:lstStyle/>
          <a:p>
            <a:pPr marL="0" indent="0">
              <a:buNone/>
            </a:pPr>
            <a:r>
              <a:rPr lang="nb-NO" sz="8000" dirty="0" smtClean="0"/>
              <a:t>A)</a:t>
            </a:r>
            <a:r>
              <a:rPr lang="nb-NO" sz="8000" dirty="0"/>
              <a:t> Av hensyn til både aktuell student og fagmiljø må en eventuell reaksjon komme </a:t>
            </a:r>
            <a:r>
              <a:rPr lang="nb-NO" sz="8000" dirty="0" smtClean="0"/>
              <a:t>rask. Arbeid med disse sakene er en del av </a:t>
            </a:r>
            <a:r>
              <a:rPr lang="nb-NO" sz="8000" dirty="0"/>
              <a:t>det ordinære </a:t>
            </a:r>
            <a:r>
              <a:rPr lang="nb-NO" sz="8000" dirty="0" smtClean="0"/>
              <a:t>løpende emnearbeidet </a:t>
            </a:r>
            <a:r>
              <a:rPr lang="nb-NO" sz="8000" dirty="0"/>
              <a:t>og </a:t>
            </a:r>
            <a:r>
              <a:rPr lang="nb-NO" sz="8000" b="1" dirty="0"/>
              <a:t>kan ikke</a:t>
            </a:r>
            <a:r>
              <a:rPr lang="nb-NO" sz="8000" dirty="0"/>
              <a:t> utsettes/unnlates f.eks. med henvisning til stor arbeidsmengde. </a:t>
            </a:r>
          </a:p>
          <a:p>
            <a:pPr marL="0" indent="0">
              <a:buNone/>
            </a:pPr>
            <a:endParaRPr lang="nb-NO" sz="8000" dirty="0"/>
          </a:p>
          <a:p>
            <a:pPr marL="0" indent="0">
              <a:buNone/>
            </a:pPr>
            <a:r>
              <a:rPr lang="nb-NO" sz="8000" dirty="0" smtClean="0"/>
              <a:t>B) Dersom </a:t>
            </a:r>
            <a:r>
              <a:rPr lang="nb-NO" sz="8000" dirty="0"/>
              <a:t>MN-fakultetet er enige med instituttet i at studenten mistenkes for fusk, har studenten rett til advokatbistand, etter ordinære satser, </a:t>
            </a:r>
            <a:r>
              <a:rPr lang="nb-NO" sz="8000" u="sng" dirty="0"/>
              <a:t>fra det tidspunkt fakultetet oversender saken til Den sentrale klagenemnd ved UiO</a:t>
            </a:r>
            <a:r>
              <a:rPr lang="nb-NO" sz="8000" dirty="0"/>
              <a:t>. (MN-fakultetet informerer studenten om dette hvis saken sendes videre.) </a:t>
            </a:r>
            <a:endParaRPr lang="nb-NO" sz="8000" dirty="0" smtClean="0"/>
          </a:p>
          <a:p>
            <a:pPr marL="0" indent="0">
              <a:buNone/>
            </a:pPr>
            <a:endParaRPr lang="nb-NO" sz="8000" dirty="0"/>
          </a:p>
          <a:p>
            <a:pPr marL="0" indent="0">
              <a:buNone/>
            </a:pPr>
            <a:r>
              <a:rPr lang="nb-NO" sz="8000" dirty="0" smtClean="0"/>
              <a:t>C) Den sentrale </a:t>
            </a:r>
            <a:r>
              <a:rPr lang="nb-NO" sz="8000" dirty="0"/>
              <a:t>klagenemnd </a:t>
            </a:r>
            <a:r>
              <a:rPr lang="nb-NO" sz="8000" dirty="0" smtClean="0"/>
              <a:t>vurderer saken i lys av den samlede saksfremstillingen og i lys av at studenter </a:t>
            </a:r>
            <a:r>
              <a:rPr lang="nb-NO" sz="8000" dirty="0"/>
              <a:t>skal behandles </a:t>
            </a:r>
            <a:r>
              <a:rPr lang="nb-NO" sz="8000" dirty="0" smtClean="0"/>
              <a:t>likt. </a:t>
            </a:r>
          </a:p>
          <a:p>
            <a:pPr marL="0" indent="0">
              <a:buNone/>
            </a:pPr>
            <a:r>
              <a:rPr lang="nb-NO" sz="8000" dirty="0" smtClean="0"/>
              <a:t>Det </a:t>
            </a:r>
            <a:r>
              <a:rPr lang="nb-NO" sz="8000" dirty="0"/>
              <a:t>gis </a:t>
            </a:r>
            <a:r>
              <a:rPr lang="nb-NO" sz="8000" dirty="0" smtClean="0"/>
              <a:t>ikke </a:t>
            </a:r>
            <a:r>
              <a:rPr lang="nb-NO" sz="8000" dirty="0"/>
              <a:t>«strafferabatt» ved f.eks. </a:t>
            </a:r>
            <a:r>
              <a:rPr lang="nb-NO" sz="8000" dirty="0" smtClean="0"/>
              <a:t>innrømmelse, også fordi studenter ikke </a:t>
            </a:r>
            <a:r>
              <a:rPr lang="nb-NO" sz="8000" dirty="0"/>
              <a:t>skal kunne opptre spekulativt i lys av mulig reaksjon</a:t>
            </a:r>
            <a:r>
              <a:rPr lang="nb-NO" sz="8000" dirty="0" smtClean="0"/>
              <a:t>.</a:t>
            </a:r>
            <a:r>
              <a:rPr lang="nb-NO" sz="8000" dirty="0"/>
              <a:t/>
            </a:r>
            <a:br>
              <a:rPr lang="nb-NO" sz="8000" dirty="0"/>
            </a:br>
            <a:r>
              <a:rPr lang="nb-NO" sz="8000" dirty="0"/>
              <a:t>Eventuell reaksjon etter sak som behandles i Den sentrale klagenemnd før </a:t>
            </a:r>
            <a:r>
              <a:rPr lang="nb-NO" sz="8000" dirty="0" smtClean="0"/>
              <a:t>juni/desember </a:t>
            </a:r>
            <a:r>
              <a:rPr lang="nb-NO" sz="8000" dirty="0"/>
              <a:t>vil normalt bli iverksatt samme semester</a:t>
            </a:r>
            <a:r>
              <a:rPr lang="nb-NO" sz="8000" dirty="0" smtClean="0"/>
              <a:t>.</a:t>
            </a:r>
          </a:p>
          <a:p>
            <a:pPr marL="0" indent="0">
              <a:buNone/>
            </a:pPr>
            <a:endParaRPr lang="nb-NO" sz="8000" dirty="0"/>
          </a:p>
          <a:p>
            <a:pPr marL="0" indent="0">
              <a:buNone/>
            </a:pPr>
            <a:r>
              <a:rPr lang="nb-NO" sz="8000" dirty="0"/>
              <a:t>D) I sin fremstilling innstiller MN-fakultetet på reaksjonsform utfra en helhetsvurdering i den konkrete </a:t>
            </a:r>
            <a:r>
              <a:rPr lang="nb-NO" sz="8000" dirty="0" smtClean="0"/>
              <a:t>saken: skyldgrad (forsett eller grovt uaktsom), </a:t>
            </a:r>
            <a:r>
              <a:rPr lang="nb-NO" sz="8000" dirty="0"/>
              <a:t>handlingens objektive grovhet, </a:t>
            </a:r>
            <a:r>
              <a:rPr lang="nb-NO" sz="8000" dirty="0" smtClean="0"/>
              <a:t>saksbehandlingstid</a:t>
            </a:r>
            <a:r>
              <a:rPr lang="nb-NO" sz="8000" dirty="0"/>
              <a:t>, en evt. </a:t>
            </a:r>
            <a:r>
              <a:rPr lang="nb-NO" sz="8000" dirty="0" smtClean="0"/>
              <a:t>Innrømmelse. Reaksjonsfastsettelse </a:t>
            </a:r>
            <a:r>
              <a:rPr lang="nb-NO" sz="8000" dirty="0"/>
              <a:t>i </a:t>
            </a:r>
            <a:r>
              <a:rPr lang="nb-NO" sz="8000" dirty="0" smtClean="0"/>
              <a:t>lignende </a:t>
            </a:r>
            <a:r>
              <a:rPr lang="nb-NO" sz="8000" dirty="0"/>
              <a:t>saker er typiske momenter som </a:t>
            </a:r>
            <a:r>
              <a:rPr lang="nb-NO" sz="8000" dirty="0" smtClean="0"/>
              <a:t>også vil </a:t>
            </a:r>
            <a:r>
              <a:rPr lang="nb-NO" sz="8000" dirty="0"/>
              <a:t>kunne ha </a:t>
            </a:r>
            <a:r>
              <a:rPr lang="nb-NO" sz="8000" dirty="0" smtClean="0"/>
              <a:t>betydning.</a:t>
            </a:r>
            <a:endParaRPr lang="nb-NO" sz="8000" dirty="0"/>
          </a:p>
          <a:p>
            <a:pPr marL="0" indent="0">
              <a:buNone/>
            </a:pPr>
            <a:endParaRPr lang="nb-NO" dirty="0"/>
          </a:p>
        </p:txBody>
      </p:sp>
      <p:sp>
        <p:nvSpPr>
          <p:cNvPr id="2" name="Slide Number Placeholder 1"/>
          <p:cNvSpPr>
            <a:spLocks noGrp="1"/>
          </p:cNvSpPr>
          <p:nvPr>
            <p:ph type="sldNum" sz="quarter" idx="12"/>
          </p:nvPr>
        </p:nvSpPr>
        <p:spPr/>
        <p:txBody>
          <a:bodyPr/>
          <a:lstStyle/>
          <a:p>
            <a:fld id="{F58BBE3C-D558-44BD-B8D4-0D1B63C7E8BD}" type="slidenum">
              <a:rPr lang="nb-NO" smtClean="0"/>
              <a:t>11</a:t>
            </a:fld>
            <a:endParaRPr lang="nb-NO"/>
          </a:p>
        </p:txBody>
      </p:sp>
    </p:spTree>
    <p:extLst>
      <p:ext uri="{BB962C8B-B14F-4D97-AF65-F5344CB8AC3E}">
        <p14:creationId xmlns:p14="http://schemas.microsoft.com/office/powerpoint/2010/main" val="22635435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566</TotalTime>
  <Words>818</Words>
  <Application>Microsoft Office PowerPoint</Application>
  <PresentationFormat>On-screen Show (4:3)</PresentationFormat>
  <Paragraphs>73</Paragraphs>
  <Slides>11</Slides>
  <Notes>4</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Saksbehandling i fuskesaker   </vt:lpstr>
      <vt:lpstr>PowerPoint Presentation</vt:lpstr>
      <vt:lpstr>PowerPoint Presentation</vt:lpstr>
      <vt:lpstr>PowerPoint Presentation</vt:lpstr>
      <vt:lpstr>PowerPoint Presentation</vt:lpstr>
      <vt:lpstr>PowerPoint Presentation</vt:lpstr>
      <vt:lpstr>PowerPoint Presentation</vt:lpstr>
      <vt:lpstr>Mer om forsettbegrepet </vt:lpstr>
      <vt:lpstr>PowerPoint Presentation</vt:lpstr>
      <vt:lpstr>PowerPoint Presentation</vt:lpstr>
      <vt:lpstr>PowerPoint Presentation</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Saksbehandling i fuskesaker (jf §§ 4-7 – 4-8 i Universitets- og høyskoleloven)</dc:title>
  <dc:creator>alhansen</dc:creator>
  <cp:lastModifiedBy>Hanne Sølna</cp:lastModifiedBy>
  <cp:revision>50</cp:revision>
  <cp:lastPrinted>2013-04-24T07:35:28Z</cp:lastPrinted>
  <dcterms:created xsi:type="dcterms:W3CDTF">2013-04-15T12:22:29Z</dcterms:created>
  <dcterms:modified xsi:type="dcterms:W3CDTF">2014-05-22T12:38:49Z</dcterms:modified>
</cp:coreProperties>
</file>