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4" r:id="rId3"/>
    <p:sldId id="280" r:id="rId4"/>
    <p:sldId id="258" r:id="rId5"/>
    <p:sldId id="278" r:id="rId6"/>
    <p:sldId id="281" r:id="rId7"/>
    <p:sldId id="282" r:id="rId8"/>
    <p:sldId id="279" r:id="rId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734" y="-51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5314476-4930-F946-B560-0BABD7461100}" type="datetime1">
              <a:rPr lang="nb-NO"/>
              <a:pPr>
                <a:defRPr/>
              </a:pPr>
              <a:t>22.05.2014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D3C1215-AED1-0844-98F9-CBF8C206922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39648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60B587-6112-7B49-AEF0-5A3A315D1DDA}" type="datetime1">
              <a:rPr lang="nb-NO"/>
              <a:pPr>
                <a:defRPr/>
              </a:pPr>
              <a:t>22.05.2014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5D3913-11A0-1D49-B3DF-8E34ECF7BBE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2419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392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SFEU</a:t>
            </a:r>
            <a:r>
              <a:rPr lang="nb-NO" baseline="0" dirty="0" smtClean="0"/>
              <a:t> – permanent oppholdstillatelse EU</a:t>
            </a:r>
          </a:p>
          <a:p>
            <a:r>
              <a:rPr lang="nb-NO" baseline="0" dirty="0" smtClean="0"/>
              <a:t>Ettersendingsfrist 1. juli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7949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Må bruke tidligere erfaringer</a:t>
            </a:r>
            <a:r>
              <a:rPr lang="nb-NO" baseline="0" dirty="0" smtClean="0"/>
              <a:t> og skjønn</a:t>
            </a:r>
          </a:p>
          <a:p>
            <a:r>
              <a:rPr lang="nb-NO" baseline="0" dirty="0" smtClean="0"/>
              <a:t>Kan ekskluder fra SF søkere, men da MÅ man informere om det i god tid (18 </a:t>
            </a:r>
            <a:r>
              <a:rPr lang="nb-NO" baseline="0" dirty="0" err="1" smtClean="0"/>
              <a:t>mnd</a:t>
            </a:r>
            <a:r>
              <a:rPr lang="nb-NO" baseline="0" dirty="0" smtClean="0"/>
              <a:t>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722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91D8BF-3E82-7E4C-B446-0AF4FCA7EB7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5DFA19-1C4D-0644-95DA-3108DB084D20}" type="datetime1">
              <a:rPr lang="nb-NO"/>
              <a:pPr>
                <a:defRPr/>
              </a:pPr>
              <a:t>22.05.2014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STUT møte 16. mai 2014</a:t>
            </a:r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Mastersøkere med internasjonal utdanning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</a:t>
            </a:r>
            <a:r>
              <a:rPr lang="nb-NO" dirty="0" smtClean="0"/>
              <a:t>økere med internasjonal utdanning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8045896" cy="4323184"/>
          </a:xfrm>
        </p:spPr>
        <p:txBody>
          <a:bodyPr/>
          <a:lstStyle/>
          <a:p>
            <a:r>
              <a:rPr lang="nb-NO" sz="2400" dirty="0" smtClean="0"/>
              <a:t>SFM (selvfinansierende mastersøkere)/kvote</a:t>
            </a:r>
          </a:p>
          <a:p>
            <a:pPr lvl="2"/>
            <a:r>
              <a:rPr lang="nb-NO" sz="1600" dirty="0" smtClean="0"/>
              <a:t>Søkere vanligvis fortsatt i utlandet</a:t>
            </a:r>
          </a:p>
          <a:p>
            <a:pPr lvl="2"/>
            <a:r>
              <a:rPr lang="nb-NO" sz="1600" dirty="0" smtClean="0"/>
              <a:t>Kvotesøkere fra samarbeidspartnere/land, under evaluering</a:t>
            </a:r>
          </a:p>
          <a:p>
            <a:pPr lvl="2"/>
            <a:r>
              <a:rPr lang="nb-NO" sz="1600" dirty="0" smtClean="0"/>
              <a:t>Må ha avsluttet grad, eller tilsvarende</a:t>
            </a:r>
          </a:p>
          <a:p>
            <a:pPr lvl="2"/>
            <a:r>
              <a:rPr lang="nb-NO" sz="1600" dirty="0" smtClean="0"/>
              <a:t>Søknadsfrist 1. desember (kun ett opptak i året)</a:t>
            </a:r>
            <a:endParaRPr lang="nb-NO" sz="1600" dirty="0"/>
          </a:p>
          <a:p>
            <a:r>
              <a:rPr lang="nb-NO" sz="2400" dirty="0" smtClean="0"/>
              <a:t>SFEU (selvfinansierende mastersøkere fra EU)</a:t>
            </a:r>
          </a:p>
          <a:p>
            <a:pPr lvl="2"/>
            <a:r>
              <a:rPr lang="nb-NO" sz="1600" dirty="0" smtClean="0"/>
              <a:t>Søkere vanligvis fortsatt i utlandet</a:t>
            </a:r>
          </a:p>
          <a:p>
            <a:pPr lvl="2"/>
            <a:r>
              <a:rPr lang="nb-NO" sz="1600" dirty="0" smtClean="0"/>
              <a:t>Kan avslutte graden til sommeren</a:t>
            </a:r>
          </a:p>
          <a:p>
            <a:pPr lvl="2"/>
            <a:r>
              <a:rPr lang="nb-NO" sz="1600" dirty="0" smtClean="0"/>
              <a:t>Søknadsfrist 15. april (kun ett opptak i året)</a:t>
            </a:r>
          </a:p>
          <a:p>
            <a:pPr lvl="3"/>
            <a:r>
              <a:rPr lang="nb-NO" sz="1400" dirty="0" smtClean="0"/>
              <a:t>Ved avsluttet grad oppfordres de til å søke 1. desember</a:t>
            </a:r>
          </a:p>
          <a:p>
            <a:r>
              <a:rPr lang="nb-NO" sz="2400" dirty="0" err="1" smtClean="0"/>
              <a:t>UIOMaster</a:t>
            </a:r>
            <a:r>
              <a:rPr lang="nb-NO" sz="2400" dirty="0" smtClean="0"/>
              <a:t> (lokalopptak til master)</a:t>
            </a:r>
          </a:p>
          <a:p>
            <a:pPr lvl="2"/>
            <a:r>
              <a:rPr lang="nb-NO" sz="1600" dirty="0" smtClean="0"/>
              <a:t>Søkere i Norge (eller nordmenn bosatt i utlandet)</a:t>
            </a:r>
          </a:p>
          <a:p>
            <a:pPr lvl="2"/>
            <a:r>
              <a:rPr lang="nb-NO" sz="1600" dirty="0"/>
              <a:t>Kan avslutte graden til </a:t>
            </a:r>
            <a:r>
              <a:rPr lang="nb-NO" sz="1600" dirty="0" smtClean="0"/>
              <a:t>sommeren</a:t>
            </a:r>
            <a:endParaRPr lang="nb-NO" sz="1600" dirty="0"/>
          </a:p>
          <a:p>
            <a:pPr lvl="2"/>
            <a:r>
              <a:rPr lang="nb-NO" sz="1600" dirty="0"/>
              <a:t>Søknadsfrist 15. april </a:t>
            </a:r>
            <a:r>
              <a:rPr lang="nb-NO" sz="1600" dirty="0" smtClean="0"/>
              <a:t>og 15. oktober</a:t>
            </a:r>
            <a:endParaRPr lang="nb-NO" sz="1600" dirty="0"/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20416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836712"/>
            <a:ext cx="76962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nb-NO" b="1" dirty="0" smtClean="0"/>
              <a:t>Saksbehandlingen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39552" y="2132856"/>
            <a:ext cx="3816424" cy="201622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SOT </a:t>
            </a:r>
            <a:r>
              <a:rPr lang="nb-NO" dirty="0" smtClean="0"/>
              <a:t>(seksjon for opptak og tilrettelegging)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Grovsorterer søkere på grad,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uni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, språk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dirty="0" smtClean="0"/>
              <a:t>Kvalifiserte og tvilstilfeller videresendes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9552" y="4604063"/>
            <a:ext cx="3816424" cy="141722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Instituttene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dirty="0" smtClean="0"/>
              <a:t>Vurderer fag (80-gr), C-snitt</a:t>
            </a:r>
            <a:endParaRPr kumimoji="0" lang="nb-NO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dirty="0" smtClean="0"/>
              <a:t>Gir tilbud eller avslag (ikke kval, ikke plass)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860032" y="2112383"/>
            <a:ext cx="3888432" cy="201622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SOT 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Sender ut brev for opptak eller avslag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Besvarer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mesteparten av hevendelser om begrunnelse, evt. videresender til enhetene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860032" y="4588775"/>
            <a:ext cx="3888432" cy="1432513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Fakultetet (kun SFM) 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nb-NO" dirty="0" err="1" smtClean="0"/>
              <a:t>Kvalitetssikrer</a:t>
            </a:r>
            <a:r>
              <a:rPr lang="nb-NO" dirty="0" smtClean="0"/>
              <a:t> dokumentene for vitnemålsutstedelse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563888" y="1397234"/>
            <a:ext cx="2088232" cy="4475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b="1" dirty="0" smtClean="0"/>
              <a:t>SØKER</a:t>
            </a:r>
            <a:endParaRPr kumimoji="0" lang="nb-NO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ight Arrow 9"/>
          <p:cNvSpPr/>
          <p:nvPr/>
        </p:nvSpPr>
        <p:spPr bwMode="auto">
          <a:xfrm rot="5400000">
            <a:off x="1979712" y="4221088"/>
            <a:ext cx="360040" cy="295680"/>
          </a:xfrm>
          <a:prstGeom prst="rightArrow">
            <a:avLst>
              <a:gd name="adj1" fmla="val 50000"/>
              <a:gd name="adj2" fmla="val 530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ight Arrow 10"/>
          <p:cNvSpPr/>
          <p:nvPr/>
        </p:nvSpPr>
        <p:spPr bwMode="auto">
          <a:xfrm rot="16200000">
            <a:off x="6624228" y="4204447"/>
            <a:ext cx="360040" cy="295680"/>
          </a:xfrm>
          <a:prstGeom prst="rightArrow">
            <a:avLst>
              <a:gd name="adj1" fmla="val 50000"/>
              <a:gd name="adj2" fmla="val 53003"/>
            </a:avLst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4427984" y="4885928"/>
            <a:ext cx="360040" cy="295680"/>
          </a:xfrm>
          <a:prstGeom prst="rightArrow">
            <a:avLst>
              <a:gd name="adj1" fmla="val 50000"/>
              <a:gd name="adj2" fmla="val 53003"/>
            </a:avLst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7895286">
            <a:off x="3236028" y="1798954"/>
            <a:ext cx="360040" cy="295680"/>
          </a:xfrm>
          <a:prstGeom prst="rightArrow">
            <a:avLst>
              <a:gd name="adj1" fmla="val 50000"/>
              <a:gd name="adj2" fmla="val 530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13558581">
            <a:off x="5606122" y="1804996"/>
            <a:ext cx="360040" cy="295680"/>
          </a:xfrm>
          <a:prstGeom prst="rightArrow">
            <a:avLst>
              <a:gd name="adj1" fmla="val 50000"/>
              <a:gd name="adj2" fmla="val 530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Right Arrow 14"/>
          <p:cNvSpPr/>
          <p:nvPr/>
        </p:nvSpPr>
        <p:spPr bwMode="auto">
          <a:xfrm rot="18945396">
            <a:off x="4430944" y="4253268"/>
            <a:ext cx="360040" cy="295680"/>
          </a:xfrm>
          <a:prstGeom prst="rightArrow">
            <a:avLst>
              <a:gd name="adj1" fmla="val 50000"/>
              <a:gd name="adj2" fmla="val 5300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3024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Tidsperspektiver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Utenom </a:t>
            </a:r>
            <a:r>
              <a:rPr lang="nb-NO" dirty="0" err="1" smtClean="0"/>
              <a:t>UiOmaster</a:t>
            </a:r>
            <a:r>
              <a:rPr lang="nb-NO" dirty="0" smtClean="0"/>
              <a:t> for vår, i realiteten tre opptak etter hverandre for samme startdato</a:t>
            </a:r>
          </a:p>
          <a:p>
            <a:r>
              <a:rPr lang="nb-NO" dirty="0" smtClean="0"/>
              <a:t>SFM</a:t>
            </a:r>
          </a:p>
          <a:p>
            <a:pPr lvl="2"/>
            <a:r>
              <a:rPr lang="nb-NO" dirty="0" smtClean="0"/>
              <a:t>frist 1. desember, behandles av institut</a:t>
            </a:r>
            <a:r>
              <a:rPr lang="nb-NO" dirty="0"/>
              <a:t>t</a:t>
            </a:r>
            <a:r>
              <a:rPr lang="nb-NO" dirty="0" smtClean="0"/>
              <a:t> i mars</a:t>
            </a:r>
          </a:p>
          <a:p>
            <a:r>
              <a:rPr lang="nb-NO" dirty="0" smtClean="0"/>
              <a:t>SFEU</a:t>
            </a:r>
          </a:p>
          <a:p>
            <a:pPr lvl="2"/>
            <a:r>
              <a:rPr lang="nb-NO" dirty="0"/>
              <a:t>f</a:t>
            </a:r>
            <a:r>
              <a:rPr lang="nb-NO" dirty="0" smtClean="0"/>
              <a:t>rist 15. april, behandles av institutt i mai (for tidlig tilbud)</a:t>
            </a:r>
          </a:p>
          <a:p>
            <a:r>
              <a:rPr lang="nb-NO" dirty="0" err="1" smtClean="0"/>
              <a:t>UiOMaster</a:t>
            </a:r>
            <a:r>
              <a:rPr lang="nb-NO" dirty="0" smtClean="0"/>
              <a:t> (høst)</a:t>
            </a:r>
          </a:p>
          <a:p>
            <a:pPr lvl="2"/>
            <a:r>
              <a:rPr lang="nb-NO" dirty="0" smtClean="0"/>
              <a:t>Frist 15. april, behandles av institutt i juni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12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avklare studenter i de forskjellige kategoriene når man ikke vet hvilke andre søkere som kommer?</a:t>
            </a:r>
          </a:p>
          <a:p>
            <a:r>
              <a:rPr lang="nb-NO" dirty="0" smtClean="0"/>
              <a:t>Spesielt vanskelig i SFM opptaket, som er først og samtidig muligens med det vanskeligste sammenligningsarbeidet</a:t>
            </a:r>
          </a:p>
        </p:txBody>
      </p:sp>
    </p:spTree>
    <p:extLst>
      <p:ext uri="{BB962C8B-B14F-4D97-AF65-F5344CB8AC3E}">
        <p14:creationId xmlns:p14="http://schemas.microsoft.com/office/powerpoint/2010/main" val="231479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Programmer med flere plasser enn søkere; hvordan avgjøre C-snitt?</a:t>
            </a:r>
          </a:p>
          <a:p>
            <a:r>
              <a:rPr lang="nb-NO" dirty="0" smtClean="0"/>
              <a:t>Programmer med flere søkere enn plasser;</a:t>
            </a:r>
            <a:r>
              <a:rPr lang="nb-NO" dirty="0"/>
              <a:t> </a:t>
            </a:r>
            <a:r>
              <a:rPr lang="nb-NO" dirty="0" smtClean="0"/>
              <a:t>hvor mange plasser til hver gruppe, hvor mange i hver gruppe dukker opp hvis tilbud, hvordan sammenligne nivå/kvalitet mellom gruppene?</a:t>
            </a:r>
          </a:p>
        </p:txBody>
      </p:sp>
    </p:spTree>
    <p:extLst>
      <p:ext uri="{BB962C8B-B14F-4D97-AF65-F5344CB8AC3E}">
        <p14:creationId xmlns:p14="http://schemas.microsoft.com/office/powerpoint/2010/main" val="323691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vil vi ha internasjonale søkere?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Kunne tiltrekke oss de beste internasjonale søkerne</a:t>
            </a:r>
          </a:p>
          <a:p>
            <a:r>
              <a:rPr lang="nb-NO" dirty="0" smtClean="0"/>
              <a:t>Internasjonalisering hjemme</a:t>
            </a:r>
          </a:p>
          <a:p>
            <a:r>
              <a:rPr lang="nb-NO" dirty="0" smtClean="0"/>
              <a:t>Språk</a:t>
            </a:r>
          </a:p>
          <a:p>
            <a:r>
              <a:rPr lang="nb-NO" dirty="0" smtClean="0"/>
              <a:t>Internasjonal profilering MN</a:t>
            </a:r>
          </a:p>
          <a:p>
            <a:r>
              <a:rPr lang="nb-NO" dirty="0" smtClean="0"/>
              <a:t>Rekruttering gode internasjonal stipendiater</a:t>
            </a:r>
          </a:p>
          <a:p>
            <a:r>
              <a:rPr lang="nb-NO" dirty="0"/>
              <a:t>Kapasitet på masterprogrammer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005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Spørsmål?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Spørsmål? </a:t>
            </a:r>
          </a:p>
        </p:txBody>
      </p:sp>
    </p:spTree>
    <p:extLst>
      <p:ext uri="{BB962C8B-B14F-4D97-AF65-F5344CB8AC3E}">
        <p14:creationId xmlns:p14="http://schemas.microsoft.com/office/powerpoint/2010/main" val="300737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osenter opplæring_V13.pp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Infosenter opplæring_V13.ppt</Template>
  <TotalTime>445</TotalTime>
  <Words>384</Words>
  <Application>Microsoft Office PowerPoint</Application>
  <PresentationFormat>On-screen Show (4:3)</PresentationFormat>
  <Paragraphs>57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Infosenter opplæring_V13.ppt</vt:lpstr>
      <vt:lpstr>STUT møte 16. mai 2014</vt:lpstr>
      <vt:lpstr>Søkere med internasjonal utdanning </vt:lpstr>
      <vt:lpstr>PowerPoint Presentation</vt:lpstr>
      <vt:lpstr>Tidsperspektiver</vt:lpstr>
      <vt:lpstr>Utfordringer</vt:lpstr>
      <vt:lpstr>Utfordringer</vt:lpstr>
      <vt:lpstr>Hvorfor vil vi ha internasjonale søkere?</vt:lpstr>
      <vt:lpstr>Spørsmål?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Opplæring for MN Studieinfo 08.01.2013</dc:title>
  <dc:creator>Tine Benedicte Søreng</dc:creator>
  <cp:lastModifiedBy>Hanne Sølna</cp:lastModifiedBy>
  <cp:revision>24</cp:revision>
  <cp:lastPrinted>2014-05-15T13:48:17Z</cp:lastPrinted>
  <dcterms:created xsi:type="dcterms:W3CDTF">2013-01-08T08:06:15Z</dcterms:created>
  <dcterms:modified xsi:type="dcterms:W3CDTF">2014-05-22T12:36:20Z</dcterms:modified>
</cp:coreProperties>
</file>