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8" r:id="rId3"/>
    <p:sldId id="278" r:id="rId4"/>
    <p:sldId id="284" r:id="rId5"/>
    <p:sldId id="283" r:id="rId6"/>
    <p:sldId id="285" r:id="rId7"/>
    <p:sldId id="286" r:id="rId8"/>
    <p:sldId id="287" r:id="rId9"/>
    <p:sldId id="288" r:id="rId10"/>
    <p:sldId id="289" r:id="rId11"/>
    <p:sldId id="281" r:id="rId12"/>
    <p:sldId id="291" r:id="rId13"/>
    <p:sldId id="290" r:id="rId14"/>
    <p:sldId id="292" r:id="rId15"/>
    <p:sldId id="293" r:id="rId16"/>
    <p:sldId id="294" r:id="rId17"/>
    <p:sldId id="295" r:id="rId18"/>
    <p:sldId id="296" r:id="rId19"/>
    <p:sldId id="274" r:id="rId20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615" autoAdjust="0"/>
  </p:normalViewPr>
  <p:slideViewPr>
    <p:cSldViewPr>
      <p:cViewPr>
        <p:scale>
          <a:sx n="107" d="100"/>
          <a:sy n="107" d="100"/>
        </p:scale>
        <p:origin x="-72" y="7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'UT PhD'!$B$1</c:f>
              <c:strCache>
                <c:ptCount val="1"/>
                <c:pt idx="0">
                  <c:v>IBV</c:v>
                </c:pt>
              </c:strCache>
            </c:strRef>
          </c:tx>
          <c:invertIfNegative val="0"/>
          <c:cat>
            <c:numRef>
              <c:f>'UT PhD'!$A$2:$A$4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'UT PhD'!$B$2:$B$4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'UT PhD'!$C$1</c:f>
              <c:strCache>
                <c:ptCount val="1"/>
                <c:pt idx="0">
                  <c:v>FAI</c:v>
                </c:pt>
              </c:strCache>
            </c:strRef>
          </c:tx>
          <c:invertIfNegative val="0"/>
          <c:cat>
            <c:numRef>
              <c:f>'UT PhD'!$A$2:$A$4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'UT PhD'!$C$2:$C$4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</c:ser>
        <c:ser>
          <c:idx val="2"/>
          <c:order val="2"/>
          <c:tx>
            <c:strRef>
              <c:f>'UT PhD'!$D$1</c:f>
              <c:strCache>
                <c:ptCount val="1"/>
                <c:pt idx="0">
                  <c:v>FYS</c:v>
                </c:pt>
              </c:strCache>
            </c:strRef>
          </c:tx>
          <c:invertIfNegative val="0"/>
          <c:cat>
            <c:numRef>
              <c:f>'UT PhD'!$A$2:$A$4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'UT PhD'!$D$2:$D$4</c:f>
              <c:numCache>
                <c:formatCode>General</c:formatCode>
                <c:ptCount val="3"/>
                <c:pt idx="0">
                  <c:v>5</c:v>
                </c:pt>
                <c:pt idx="1">
                  <c:v>12</c:v>
                </c:pt>
                <c:pt idx="2">
                  <c:v>13</c:v>
                </c:pt>
              </c:numCache>
            </c:numRef>
          </c:val>
        </c:ser>
        <c:ser>
          <c:idx val="3"/>
          <c:order val="3"/>
          <c:tx>
            <c:strRef>
              <c:f>'UT PhD'!$E$1</c:f>
              <c:strCache>
                <c:ptCount val="1"/>
                <c:pt idx="0">
                  <c:v>IFI</c:v>
                </c:pt>
              </c:strCache>
            </c:strRef>
          </c:tx>
          <c:invertIfNegative val="0"/>
          <c:cat>
            <c:numRef>
              <c:f>'UT PhD'!$A$2:$A$4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'UT PhD'!$E$2:$E$4</c:f>
              <c:numCache>
                <c:formatCode>General</c:formatCode>
                <c:ptCount val="3"/>
                <c:pt idx="0">
                  <c:v>13</c:v>
                </c:pt>
                <c:pt idx="1">
                  <c:v>17</c:v>
                </c:pt>
                <c:pt idx="2">
                  <c:v>8</c:v>
                </c:pt>
              </c:numCache>
            </c:numRef>
          </c:val>
        </c:ser>
        <c:ser>
          <c:idx val="4"/>
          <c:order val="4"/>
          <c:tx>
            <c:strRef>
              <c:f>'UT PhD'!$F$1</c:f>
              <c:strCache>
                <c:ptCount val="1"/>
                <c:pt idx="0">
                  <c:v>GEO</c:v>
                </c:pt>
              </c:strCache>
            </c:strRef>
          </c:tx>
          <c:invertIfNegative val="0"/>
          <c:cat>
            <c:numRef>
              <c:f>'UT PhD'!$A$2:$A$4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'UT PhD'!$F$2:$F$4</c:f>
              <c:numCache>
                <c:formatCode>General</c:formatCode>
                <c:ptCount val="3"/>
                <c:pt idx="0">
                  <c:v>4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</c:ser>
        <c:ser>
          <c:idx val="5"/>
          <c:order val="5"/>
          <c:tx>
            <c:strRef>
              <c:f>'UT PhD'!$G$1</c:f>
              <c:strCache>
                <c:ptCount val="1"/>
                <c:pt idx="0">
                  <c:v>KJE</c:v>
                </c:pt>
              </c:strCache>
            </c:strRef>
          </c:tx>
          <c:invertIfNegative val="0"/>
          <c:cat>
            <c:numRef>
              <c:f>'UT PhD'!$A$2:$A$4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'UT PhD'!$G$2:$G$4</c:f>
              <c:numCache>
                <c:formatCode>General</c:formatCode>
                <c:ptCount val="3"/>
                <c:pt idx="0">
                  <c:v>7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</c:ser>
        <c:ser>
          <c:idx val="6"/>
          <c:order val="6"/>
          <c:tx>
            <c:strRef>
              <c:f>'UT PhD'!$H$1</c:f>
              <c:strCache>
                <c:ptCount val="1"/>
                <c:pt idx="0">
                  <c:v>MAT</c:v>
                </c:pt>
              </c:strCache>
            </c:strRef>
          </c:tx>
          <c:invertIfNegative val="0"/>
          <c:cat>
            <c:numRef>
              <c:f>'UT PhD'!$A$2:$A$4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'UT PhD'!$H$2:$H$4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</c:ser>
        <c:ser>
          <c:idx val="7"/>
          <c:order val="7"/>
          <c:tx>
            <c:strRef>
              <c:f>'UT PhD'!$I$1</c:f>
              <c:strCache>
                <c:ptCount val="1"/>
                <c:pt idx="0">
                  <c:v>AST</c:v>
                </c:pt>
              </c:strCache>
            </c:strRef>
          </c:tx>
          <c:invertIfNegative val="0"/>
          <c:cat>
            <c:numRef>
              <c:f>'UT PhD'!$A$2:$A$4</c:f>
              <c:numCache>
                <c:formatCode>General</c:formatCode>
                <c:ptCount val="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</c:numCache>
            </c:numRef>
          </c:cat>
          <c:val>
            <c:numRef>
              <c:f>'UT PhD'!$I$2:$I$4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288128"/>
        <c:axId val="6289664"/>
        <c:axId val="0"/>
      </c:bar3DChart>
      <c:catAx>
        <c:axId val="6288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6289664"/>
        <c:crosses val="autoZero"/>
        <c:auto val="1"/>
        <c:lblAlgn val="ctr"/>
        <c:lblOffset val="100"/>
        <c:noMultiLvlLbl val="0"/>
      </c:catAx>
      <c:valAx>
        <c:axId val="6289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2881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5314476-4930-F946-B560-0BABD7461100}" type="datetime1">
              <a:rPr lang="nb-NO"/>
              <a:pPr>
                <a:defRPr/>
              </a:pPr>
              <a:t>23.09.2014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D3C1215-AED1-0844-98F9-CBF8C206922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39648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660B587-6112-7B49-AEF0-5A3A315D1DDA}" type="datetime1">
              <a:rPr lang="nb-NO"/>
              <a:pPr>
                <a:defRPr/>
              </a:pPr>
              <a:t>23.09.2014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5D3913-11A0-1D49-B3DF-8E34ECF7BBE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2419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392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61881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7949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91D8BF-3E82-7E4C-B446-0AF4FCA7EB77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5DFA19-1C4D-0644-95DA-3108DB084D20}" type="datetime1">
              <a:rPr lang="nb-NO"/>
              <a:pPr>
                <a:defRPr/>
              </a:pPr>
              <a:t>23.09.2014</a:t>
            </a:fld>
            <a:endParaRPr lang="nb-NO" dirty="0"/>
          </a:p>
        </p:txBody>
      </p:sp>
      <p:pic>
        <p:nvPicPr>
          <p:cNvPr id="1031" name="Picture 10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4948238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studier/utland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STUT møte 19. september 2014</a:t>
            </a:r>
            <a:endParaRPr lang="nb-NO" dirty="0"/>
          </a:p>
        </p:txBody>
      </p:sp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>
          <a:xfrm>
            <a:off x="1295400" y="3048000"/>
            <a:ext cx="7597080" cy="1752600"/>
          </a:xfrm>
        </p:spPr>
        <p:txBody>
          <a:bodyPr/>
          <a:lstStyle/>
          <a:p>
            <a:pPr eaLnBrk="1" hangingPunct="1"/>
            <a:r>
              <a:rPr lang="nb-NO" dirty="0" smtClean="0">
                <a:latin typeface="Arial" charset="0"/>
                <a:ea typeface="Arial" charset="0"/>
                <a:cs typeface="Arial" charset="0"/>
              </a:rPr>
              <a:t>Rapport fra arbeidsgruppe om Internasjonalisering og studentmobilitet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Internasjonalisering er del av UiOs Strategi 2020, som sier at UiO ‘skal legge til rette for et internasjonalt campus for internasjonale forskere og studenter’.</a:t>
            </a:r>
          </a:p>
          <a:p>
            <a:r>
              <a:rPr lang="nb-NO" dirty="0" smtClean="0"/>
              <a:t>Dette omfatter </a:t>
            </a:r>
          </a:p>
          <a:p>
            <a:pPr lvl="1"/>
            <a:r>
              <a:rPr lang="nb-NO" dirty="0" smtClean="0"/>
              <a:t>internasjonalisering av pensum</a:t>
            </a:r>
          </a:p>
          <a:p>
            <a:pPr lvl="1"/>
            <a:r>
              <a:rPr lang="nb-NO" dirty="0" smtClean="0"/>
              <a:t>internasjonale studieprogrammer</a:t>
            </a:r>
          </a:p>
          <a:p>
            <a:pPr lvl="1"/>
            <a:r>
              <a:rPr lang="nb-NO" dirty="0" smtClean="0"/>
              <a:t>internasjonalt forskningsmiljø </a:t>
            </a:r>
          </a:p>
          <a:p>
            <a:pPr lvl="1"/>
            <a:r>
              <a:rPr lang="nb-NO" dirty="0" smtClean="0"/>
              <a:t>internasjonale erfaringer for våre studenter.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122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Dagens aktiviteter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901880" cy="4114800"/>
          </a:xfrm>
        </p:spPr>
        <p:txBody>
          <a:bodyPr/>
          <a:lstStyle/>
          <a:p>
            <a:r>
              <a:rPr lang="nb-NO" dirty="0" smtClean="0"/>
              <a:t>Utveksling</a:t>
            </a:r>
          </a:p>
          <a:p>
            <a:pPr lvl="1"/>
            <a:r>
              <a:rPr lang="nb-NO" dirty="0" smtClean="0"/>
              <a:t>Erasmus LLP (2007-2013), Erasmus+ (2014-2021)</a:t>
            </a:r>
          </a:p>
          <a:p>
            <a:pPr lvl="2"/>
            <a:r>
              <a:rPr lang="nb-NO" dirty="0" smtClean="0"/>
              <a:t>Mesteparten på institutt og fakultetsnivå</a:t>
            </a:r>
          </a:p>
          <a:p>
            <a:pPr lvl="1"/>
            <a:r>
              <a:rPr lang="nb-NO" dirty="0" smtClean="0"/>
              <a:t>Nordlys, </a:t>
            </a:r>
            <a:r>
              <a:rPr lang="nb-NO" dirty="0" err="1" smtClean="0"/>
              <a:t>Nordplus</a:t>
            </a:r>
            <a:endParaRPr lang="nb-NO" dirty="0" smtClean="0"/>
          </a:p>
          <a:p>
            <a:pPr lvl="2"/>
            <a:r>
              <a:rPr lang="nb-NO" dirty="0" smtClean="0"/>
              <a:t>Mesteparten på institutt og sentralt nivå</a:t>
            </a:r>
          </a:p>
          <a:p>
            <a:pPr lvl="1"/>
            <a:r>
              <a:rPr lang="nb-NO" dirty="0" smtClean="0"/>
              <a:t>Bilaterale avtaler</a:t>
            </a:r>
          </a:p>
          <a:p>
            <a:pPr lvl="2"/>
            <a:r>
              <a:rPr lang="nb-NO" dirty="0" smtClean="0"/>
              <a:t>Mesteparten på sentralt nivå, noe institutt</a:t>
            </a:r>
          </a:p>
          <a:p>
            <a:pPr lvl="1"/>
            <a:r>
              <a:rPr lang="nb-NO" dirty="0" smtClean="0"/>
              <a:t>Avtaler der våre studenter betaler skolepenger for et semester ved partneruniversiteter</a:t>
            </a:r>
          </a:p>
          <a:p>
            <a:pPr lvl="2"/>
            <a:r>
              <a:rPr lang="nb-NO" dirty="0" smtClean="0"/>
              <a:t>Mesteparten på sentralt nivå, noe institutt</a:t>
            </a:r>
          </a:p>
        </p:txBody>
      </p:sp>
    </p:spTree>
    <p:extLst>
      <p:ext uri="{BB962C8B-B14F-4D97-AF65-F5344CB8AC3E}">
        <p14:creationId xmlns:p14="http://schemas.microsoft.com/office/powerpoint/2010/main" val="231479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Utveksling</a:t>
            </a:r>
            <a:endParaRPr lang="nb-NO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3672408" cy="2640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15616" y="4460910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Utreisende, per år </a:t>
            </a:r>
            <a:r>
              <a:rPr lang="nb-NO" sz="1200" dirty="0" smtClean="0"/>
              <a:t>(eks SFE)</a:t>
            </a:r>
            <a:endParaRPr lang="nb-NO" sz="1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305" y="2636912"/>
            <a:ext cx="4000976" cy="2626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860032" y="5263103"/>
            <a:ext cx="3400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Inn- og utreisende, per år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57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UNIS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73250"/>
            <a:ext cx="3633787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15616" y="4464050"/>
            <a:ext cx="5256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Studenter ved UNIS, antall emner, per år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465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Mobilitetstillskudd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Innreisende</a:t>
            </a:r>
          </a:p>
          <a:p>
            <a:pPr lvl="1"/>
            <a:r>
              <a:rPr lang="nb-NO" dirty="0"/>
              <a:t>7000 NOK per </a:t>
            </a:r>
            <a:r>
              <a:rPr lang="nb-NO" dirty="0" smtClean="0"/>
              <a:t>student, </a:t>
            </a:r>
            <a:r>
              <a:rPr lang="nb-NO" dirty="0"/>
              <a:t>registrert minst 3 </a:t>
            </a:r>
            <a:r>
              <a:rPr lang="nb-NO" dirty="0" err="1"/>
              <a:t>mnd</a:t>
            </a:r>
            <a:endParaRPr lang="nb-NO" dirty="0"/>
          </a:p>
          <a:p>
            <a:pPr lvl="1"/>
            <a:r>
              <a:rPr lang="nb-NO" dirty="0" err="1"/>
              <a:t>Studiepoengsproduksjon</a:t>
            </a:r>
            <a:r>
              <a:rPr lang="nb-NO" dirty="0"/>
              <a:t> (høyere blant utvekslingsstudenter enn </a:t>
            </a:r>
            <a:r>
              <a:rPr lang="nb-NO" dirty="0" smtClean="0"/>
              <a:t>andre)</a:t>
            </a:r>
            <a:endParaRPr lang="nb-NO" dirty="0"/>
          </a:p>
          <a:p>
            <a:r>
              <a:rPr lang="nb-NO" dirty="0" smtClean="0"/>
              <a:t>Utreisende</a:t>
            </a:r>
          </a:p>
          <a:p>
            <a:pPr lvl="1"/>
            <a:r>
              <a:rPr lang="nb-NO" dirty="0" smtClean="0"/>
              <a:t>7000 </a:t>
            </a:r>
            <a:r>
              <a:rPr lang="nb-NO" dirty="0"/>
              <a:t>NOK per student, ute minst 3 </a:t>
            </a:r>
            <a:r>
              <a:rPr lang="nb-NO" dirty="0" err="1" smtClean="0"/>
              <a:t>mnd</a:t>
            </a:r>
            <a:endParaRPr lang="nb-NO" dirty="0" smtClean="0"/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 smtClean="0"/>
              <a:t>UNIS</a:t>
            </a:r>
          </a:p>
          <a:p>
            <a:pPr lvl="1"/>
            <a:r>
              <a:rPr lang="nb-NO" dirty="0" err="1" smtClean="0"/>
              <a:t>Studiepoengsproduksjon</a:t>
            </a:r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7932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Utreisende </a:t>
            </a:r>
            <a:r>
              <a:rPr lang="nb-NO" dirty="0" err="1" smtClean="0"/>
              <a:t>PhD</a:t>
            </a:r>
            <a:r>
              <a:rPr lang="nb-NO" dirty="0" smtClean="0"/>
              <a:t> kandidater</a:t>
            </a:r>
            <a:endParaRPr lang="nb-NO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90600" y="1981200"/>
          <a:ext cx="7696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21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Forskermobilitet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Kurs for </a:t>
            </a:r>
            <a:r>
              <a:rPr lang="nb-NO" dirty="0" err="1" smtClean="0"/>
              <a:t>PhD</a:t>
            </a:r>
            <a:r>
              <a:rPr lang="nb-NO" dirty="0" smtClean="0"/>
              <a:t> kandidater og postdoktorer  som del av EU </a:t>
            </a:r>
            <a:r>
              <a:rPr lang="nb-NO" dirty="0" err="1" smtClean="0"/>
              <a:t>projekter</a:t>
            </a:r>
            <a:endParaRPr lang="nb-NO" dirty="0" smtClean="0"/>
          </a:p>
          <a:p>
            <a:r>
              <a:rPr lang="nb-NO" dirty="0" smtClean="0"/>
              <a:t>Hospitering av kandidater hos </a:t>
            </a:r>
            <a:r>
              <a:rPr lang="nb-NO" dirty="0" err="1" smtClean="0"/>
              <a:t>projektpartnere</a:t>
            </a:r>
            <a:r>
              <a:rPr lang="nb-NO" dirty="0" smtClean="0"/>
              <a:t> i utlandet</a:t>
            </a:r>
          </a:p>
          <a:p>
            <a:r>
              <a:rPr lang="nb-NO" dirty="0" smtClean="0"/>
              <a:t>Nettverksbygging gjennom formidling av forskningsresultater i internasjonale miljø</a:t>
            </a:r>
          </a:p>
          <a:p>
            <a:r>
              <a:rPr lang="nb-NO" dirty="0" smtClean="0"/>
              <a:t>Administrative opplæring</a:t>
            </a:r>
          </a:p>
        </p:txBody>
      </p:sp>
    </p:spTree>
    <p:extLst>
      <p:ext uri="{BB962C8B-B14F-4D97-AF65-F5344CB8AC3E}">
        <p14:creationId xmlns:p14="http://schemas.microsoft.com/office/powerpoint/2010/main" val="327946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Annen mobilitet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Ansattmobilitet, gjennom Erasmus LLP</a:t>
            </a:r>
          </a:p>
          <a:p>
            <a:pPr lvl="1"/>
            <a:r>
              <a:rPr lang="nb-NO" dirty="0"/>
              <a:t>Lite brukt på MN, kun 2 av 28 stipender i 2013/14 </a:t>
            </a:r>
            <a:endParaRPr lang="nb-NO" dirty="0" smtClean="0"/>
          </a:p>
          <a:p>
            <a:r>
              <a:rPr lang="nb-NO" dirty="0" smtClean="0"/>
              <a:t>Eksempler på annen aktivitet på Fysikk</a:t>
            </a:r>
          </a:p>
          <a:p>
            <a:pPr lvl="1"/>
            <a:r>
              <a:rPr lang="nb-NO" dirty="0" err="1" smtClean="0"/>
              <a:t>CaNoRock</a:t>
            </a:r>
            <a:r>
              <a:rPr lang="nb-NO" dirty="0" smtClean="0"/>
              <a:t> / FYS2280</a:t>
            </a:r>
          </a:p>
          <a:p>
            <a:pPr lvl="1"/>
            <a:r>
              <a:rPr lang="nb-NO" dirty="0" err="1" smtClean="0"/>
              <a:t>CaNoRock</a:t>
            </a:r>
            <a:r>
              <a:rPr lang="nb-NO" dirty="0" smtClean="0"/>
              <a:t> STEP </a:t>
            </a:r>
            <a:r>
              <a:rPr lang="nb-NO" dirty="0" err="1" smtClean="0"/>
              <a:t>PhD</a:t>
            </a:r>
            <a:r>
              <a:rPr lang="nb-NO" dirty="0" smtClean="0"/>
              <a:t> </a:t>
            </a:r>
            <a:r>
              <a:rPr lang="nb-NO" dirty="0" err="1" smtClean="0"/>
              <a:t>school</a:t>
            </a:r>
            <a:endParaRPr lang="nb-NO" dirty="0" smtClean="0"/>
          </a:p>
          <a:p>
            <a:pPr lvl="1"/>
            <a:r>
              <a:rPr lang="nb-NO" dirty="0" smtClean="0"/>
              <a:t>CERN</a:t>
            </a:r>
          </a:p>
          <a:p>
            <a:pPr lvl="1"/>
            <a:r>
              <a:rPr lang="nb-NO" dirty="0" smtClean="0"/>
              <a:t>SAFE</a:t>
            </a:r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74131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Tidligere tiltaksplaner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Arbeidsgruppe i 2004, revidert i 2007</a:t>
            </a:r>
          </a:p>
          <a:p>
            <a:pPr lvl="1"/>
            <a:r>
              <a:rPr lang="nb-NO" dirty="0" smtClean="0"/>
              <a:t>Fokus på emner og informasjon på engelsk for å være attraktive for int. studenter og partnere</a:t>
            </a:r>
          </a:p>
          <a:p>
            <a:r>
              <a:rPr lang="nb-NO" dirty="0" smtClean="0"/>
              <a:t>Internasjonaliseringsåret 2012</a:t>
            </a:r>
          </a:p>
          <a:p>
            <a:pPr lvl="1"/>
            <a:r>
              <a:rPr lang="nb-NO" dirty="0" smtClean="0"/>
              <a:t>Fokus på å øke antallet utreisende studenter, bl.a. gjennom emnepakker (konkrete </a:t>
            </a:r>
            <a:r>
              <a:rPr lang="nb-NO" dirty="0"/>
              <a:t>emner)</a:t>
            </a:r>
          </a:p>
          <a:p>
            <a:r>
              <a:rPr lang="nb-NO" dirty="0" smtClean="0"/>
              <a:t>Mobilitetsvindu</a:t>
            </a:r>
          </a:p>
          <a:p>
            <a:pPr lvl="1"/>
            <a:r>
              <a:rPr lang="nb-NO" dirty="0" smtClean="0"/>
              <a:t>Plass til utveksling i utdanningsplanen</a:t>
            </a:r>
            <a:endParaRPr lang="nb-NO" dirty="0"/>
          </a:p>
          <a:p>
            <a:pPr lvl="1"/>
            <a:endParaRPr lang="nb-NO" dirty="0" smtClean="0"/>
          </a:p>
          <a:p>
            <a:pPr marL="457200" lvl="1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81209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Økt aktivitet og videreutvikling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Må involvere faglig ansatte i avtaleutvikling, ansatte og studenter ønsker </a:t>
            </a:r>
            <a:r>
              <a:rPr lang="nb-NO" dirty="0" err="1" smtClean="0"/>
              <a:t>fagnære</a:t>
            </a:r>
            <a:r>
              <a:rPr lang="nb-NO" dirty="0" smtClean="0"/>
              <a:t> avtaler, men det er ikke disse som er mest brukt </a:t>
            </a:r>
          </a:p>
          <a:p>
            <a:r>
              <a:rPr lang="nb-NO" dirty="0" smtClean="0"/>
              <a:t>Begynne ‘rekruttering’ fra bunnen, gjennom deltagelse i programseminar og mer</a:t>
            </a:r>
          </a:p>
          <a:p>
            <a:r>
              <a:rPr lang="nb-NO" dirty="0" smtClean="0"/>
              <a:t>Søknad i Erasmus+ Key Action 2 for RIO (</a:t>
            </a:r>
            <a:r>
              <a:rPr lang="nb-NO" dirty="0" err="1" smtClean="0"/>
              <a:t>Rethinking</a:t>
            </a:r>
            <a:r>
              <a:rPr lang="nb-NO" dirty="0" smtClean="0"/>
              <a:t> International Offices) med partnere i Tyskland, UK og Tsjekkia</a:t>
            </a:r>
          </a:p>
        </p:txBody>
      </p:sp>
    </p:spTree>
    <p:extLst>
      <p:ext uri="{BB962C8B-B14F-4D97-AF65-F5344CB8AC3E}">
        <p14:creationId xmlns:p14="http://schemas.microsoft.com/office/powerpoint/2010/main" val="323691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Identifisering av hindre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SIU mobilitetsanalyse bekrefter at nasjonalt sett er ikke godkjenning og innpassing et utbredt problem</a:t>
            </a:r>
          </a:p>
          <a:p>
            <a:r>
              <a:rPr lang="nb-NO" dirty="0" smtClean="0"/>
              <a:t>Oppfattes som hovedutfordringen for MN</a:t>
            </a:r>
          </a:p>
          <a:p>
            <a:r>
              <a:rPr lang="nb-NO" dirty="0" smtClean="0"/>
              <a:t>Hvor finner studentene informasjonen?</a:t>
            </a:r>
          </a:p>
          <a:p>
            <a:pPr lvl="1"/>
            <a:r>
              <a:rPr lang="nb-NO" dirty="0" smtClean="0"/>
              <a:t>Programsidene, i de fleste tilfeller mangelfulle</a:t>
            </a:r>
          </a:p>
          <a:p>
            <a:pPr lvl="1"/>
            <a:r>
              <a:rPr lang="nb-NO" dirty="0" smtClean="0"/>
              <a:t>MN </a:t>
            </a:r>
            <a:r>
              <a:rPr lang="nb-NO" dirty="0" err="1" smtClean="0"/>
              <a:t>fak</a:t>
            </a:r>
            <a:r>
              <a:rPr lang="nb-NO" dirty="0" smtClean="0"/>
              <a:t> sider, nye sider </a:t>
            </a:r>
            <a:r>
              <a:rPr lang="nb-NO" dirty="0"/>
              <a:t>nå ute (</a:t>
            </a:r>
            <a:r>
              <a:rPr lang="nb-NO" dirty="0">
                <a:hlinkClick r:id="rId3"/>
              </a:rPr>
              <a:t>http://www.mn.uio.no/studier/utland</a:t>
            </a:r>
            <a:r>
              <a:rPr lang="nb-NO" dirty="0" smtClean="0">
                <a:hlinkClick r:id="rId3"/>
              </a:rPr>
              <a:t>/</a:t>
            </a:r>
            <a:r>
              <a:rPr lang="nb-NO" dirty="0" smtClean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83150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Internasjonalisering hjemme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Internasjonalisering av pensum</a:t>
            </a:r>
          </a:p>
          <a:p>
            <a:r>
              <a:rPr lang="nb-NO" dirty="0" smtClean="0"/>
              <a:t>Internasjonale studenter, </a:t>
            </a:r>
            <a:r>
              <a:rPr lang="nb-NO" dirty="0" err="1" smtClean="0"/>
              <a:t>PhD</a:t>
            </a:r>
            <a:r>
              <a:rPr lang="nb-NO" dirty="0" smtClean="0"/>
              <a:t> kandidater og ansatte bør anses som en </a:t>
            </a:r>
            <a:r>
              <a:rPr lang="nb-NO" dirty="0" err="1" smtClean="0"/>
              <a:t>resurss</a:t>
            </a:r>
            <a:r>
              <a:rPr lang="nb-NO" dirty="0" smtClean="0"/>
              <a:t> </a:t>
            </a:r>
          </a:p>
          <a:p>
            <a:r>
              <a:rPr lang="nb-NO" dirty="0" smtClean="0"/>
              <a:t>Noen av våre forskningsmiljøer etterlyser internasjonal erfaring i forbindelse med internasjonaleforskningssøknader (som ERC)</a:t>
            </a:r>
          </a:p>
        </p:txBody>
      </p:sp>
    </p:spTree>
    <p:extLst>
      <p:ext uri="{BB962C8B-B14F-4D97-AF65-F5344CB8AC3E}">
        <p14:creationId xmlns:p14="http://schemas.microsoft.com/office/powerpoint/2010/main" val="80893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Internasjonale studenter</a:t>
            </a:r>
            <a:endParaRPr lang="nb-NO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3615241" cy="2469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4293096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Utenlandske studenter, alle, per verdensdel</a:t>
            </a:r>
            <a:endParaRPr lang="nb-NO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69444"/>
            <a:ext cx="3683000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0032" y="5631656"/>
            <a:ext cx="368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Utenlandske studenter, alle, på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733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Nåværende (forhånds-) godkjenning</a:t>
            </a:r>
          </a:p>
          <a:p>
            <a:pPr lvl="1"/>
            <a:r>
              <a:rPr lang="nb-NO" dirty="0" smtClean="0"/>
              <a:t>Vanskelig</a:t>
            </a:r>
            <a:r>
              <a:rPr lang="nb-NO" dirty="0"/>
              <a:t>, skaper forsinkelser, uforutsigbar</a:t>
            </a:r>
          </a:p>
          <a:p>
            <a:r>
              <a:rPr lang="nb-NO" dirty="0" smtClean="0"/>
              <a:t>Mobilitetsvindu</a:t>
            </a:r>
          </a:p>
          <a:p>
            <a:pPr lvl="1"/>
            <a:r>
              <a:rPr lang="nb-NO" dirty="0" smtClean="0"/>
              <a:t>Utarbeidelse av nye programmer</a:t>
            </a:r>
            <a:r>
              <a:rPr lang="nb-NO" dirty="0"/>
              <a:t> </a:t>
            </a:r>
            <a:r>
              <a:rPr lang="nb-NO" dirty="0" smtClean="0"/>
              <a:t>og påfølgende utdanningsplaner</a:t>
            </a:r>
          </a:p>
          <a:p>
            <a:pPr lvl="1"/>
            <a:r>
              <a:rPr lang="nb-NO" dirty="0" smtClean="0"/>
              <a:t>Kun for frie studiepoeng? Signaleffekt?</a:t>
            </a:r>
          </a:p>
          <a:p>
            <a:pPr lvl="1"/>
            <a:r>
              <a:rPr lang="nb-NO" dirty="0" smtClean="0"/>
              <a:t>Hvorfor </a:t>
            </a:r>
            <a:r>
              <a:rPr lang="nb-NO" dirty="0" err="1" smtClean="0"/>
              <a:t>fagnære</a:t>
            </a:r>
            <a:r>
              <a:rPr lang="nb-NO" dirty="0" smtClean="0"/>
              <a:t> avtaler hvis frie studiepoeng?</a:t>
            </a:r>
          </a:p>
        </p:txBody>
      </p:sp>
    </p:spTree>
    <p:extLst>
      <p:ext uri="{BB962C8B-B14F-4D97-AF65-F5344CB8AC3E}">
        <p14:creationId xmlns:p14="http://schemas.microsoft.com/office/powerpoint/2010/main" val="28296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Tiltak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Forbedret formidling</a:t>
            </a:r>
          </a:p>
          <a:p>
            <a:pPr lvl="1"/>
            <a:r>
              <a:rPr lang="nb-NO" dirty="0" smtClean="0"/>
              <a:t>Til studentene</a:t>
            </a:r>
          </a:p>
          <a:p>
            <a:pPr lvl="1"/>
            <a:r>
              <a:rPr lang="nb-NO" dirty="0" smtClean="0"/>
              <a:t>Til ansatte</a:t>
            </a:r>
          </a:p>
          <a:p>
            <a:r>
              <a:rPr lang="nb-NO" dirty="0" smtClean="0"/>
              <a:t>Godkjenning</a:t>
            </a:r>
          </a:p>
          <a:p>
            <a:r>
              <a:rPr lang="nb-NO" dirty="0" smtClean="0"/>
              <a:t>Anerkjennelse av </a:t>
            </a:r>
            <a:r>
              <a:rPr lang="nb-NO" dirty="0" err="1" smtClean="0"/>
              <a:t>admin</a:t>
            </a:r>
            <a:r>
              <a:rPr lang="nb-NO" dirty="0" smtClean="0"/>
              <a:t> og faglig ansattes arbeid med utveksling og internasjonalisering</a:t>
            </a:r>
          </a:p>
          <a:p>
            <a:r>
              <a:rPr lang="nb-NO" dirty="0" smtClean="0"/>
              <a:t>Tema på dialogmøter</a:t>
            </a:r>
          </a:p>
        </p:txBody>
      </p:sp>
    </p:spTree>
    <p:extLst>
      <p:ext uri="{BB962C8B-B14F-4D97-AF65-F5344CB8AC3E}">
        <p14:creationId xmlns:p14="http://schemas.microsoft.com/office/powerpoint/2010/main" val="187477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Forslag til videre arbeid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8153400" cy="4114800"/>
          </a:xfrm>
        </p:spPr>
        <p:txBody>
          <a:bodyPr/>
          <a:lstStyle/>
          <a:p>
            <a:r>
              <a:rPr lang="nb-NO" dirty="0" smtClean="0"/>
              <a:t>Godkjenning (som del av </a:t>
            </a:r>
            <a:r>
              <a:rPr lang="nb-NO" dirty="0" err="1" smtClean="0"/>
              <a:t>bachelorrevision</a:t>
            </a:r>
            <a:r>
              <a:rPr lang="nb-NO" smtClean="0"/>
              <a:t>)</a:t>
            </a:r>
          </a:p>
          <a:p>
            <a:pPr lvl="1"/>
            <a:r>
              <a:rPr lang="nb-NO" dirty="0" smtClean="0"/>
              <a:t>Forenkle prosessen og gjøre den mer forutsigbar</a:t>
            </a:r>
          </a:p>
          <a:p>
            <a:r>
              <a:rPr lang="nb-NO" dirty="0" smtClean="0"/>
              <a:t>Opplæring av ansatte</a:t>
            </a:r>
            <a:endParaRPr lang="nb-NO" dirty="0"/>
          </a:p>
          <a:p>
            <a:r>
              <a:rPr lang="nb-NO" dirty="0" smtClean="0"/>
              <a:t>Inkludere internasjonale </a:t>
            </a:r>
            <a:r>
              <a:rPr lang="nb-NO" dirty="0" err="1" smtClean="0"/>
              <a:t>aktiviter</a:t>
            </a:r>
            <a:r>
              <a:rPr lang="nb-NO" dirty="0" smtClean="0"/>
              <a:t> på vitnemål o.l.</a:t>
            </a:r>
          </a:p>
          <a:p>
            <a:r>
              <a:rPr lang="nb-NO" dirty="0" smtClean="0"/>
              <a:t>Bacheloroppgave</a:t>
            </a:r>
          </a:p>
        </p:txBody>
      </p:sp>
    </p:spTree>
    <p:extLst>
      <p:ext uri="{BB962C8B-B14F-4D97-AF65-F5344CB8AC3E}">
        <p14:creationId xmlns:p14="http://schemas.microsoft.com/office/powerpoint/2010/main" val="334481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Spørsmål?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73749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Studentgrupper	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8153400" cy="4323184"/>
          </a:xfrm>
        </p:spPr>
        <p:txBody>
          <a:bodyPr/>
          <a:lstStyle/>
          <a:p>
            <a:r>
              <a:rPr lang="nb-NO" sz="2400" dirty="0" smtClean="0"/>
              <a:t>SFB (selvfinans. bachelorstudenter, først 1 år norsk)</a:t>
            </a:r>
          </a:p>
          <a:p>
            <a:r>
              <a:rPr lang="nb-NO" sz="2400" dirty="0" smtClean="0"/>
              <a:t>SFM (selvfinans. masterstudenter utenfor EU/EØS)</a:t>
            </a:r>
          </a:p>
          <a:p>
            <a:r>
              <a:rPr lang="nb-NO" sz="2400" dirty="0" smtClean="0"/>
              <a:t>Kvote (Lånekassefinans </a:t>
            </a:r>
            <a:r>
              <a:rPr lang="nb-NO" sz="2400" dirty="0" err="1" smtClean="0"/>
              <a:t>MSc</a:t>
            </a:r>
            <a:r>
              <a:rPr lang="nb-NO" sz="2400" dirty="0" smtClean="0"/>
              <a:t>/</a:t>
            </a:r>
            <a:r>
              <a:rPr lang="nb-NO" sz="2400" dirty="0" err="1" smtClean="0"/>
              <a:t>PhD</a:t>
            </a:r>
            <a:r>
              <a:rPr lang="nb-NO" sz="2400" dirty="0" smtClean="0"/>
              <a:t> fra sør/øst)</a:t>
            </a:r>
          </a:p>
          <a:p>
            <a:r>
              <a:rPr lang="nb-NO" sz="2400" dirty="0" smtClean="0"/>
              <a:t>SFEU (selvfinans. masterstudenter fra EU)</a:t>
            </a:r>
          </a:p>
          <a:p>
            <a:r>
              <a:rPr lang="nb-NO" sz="2400" dirty="0" err="1" smtClean="0"/>
              <a:t>UIOMaster</a:t>
            </a:r>
            <a:r>
              <a:rPr lang="nb-NO" sz="2400" dirty="0" smtClean="0"/>
              <a:t> (lokalopptak til master)</a:t>
            </a:r>
          </a:p>
          <a:p>
            <a:r>
              <a:rPr lang="nb-NO" sz="2400" dirty="0" smtClean="0"/>
              <a:t>Utveksling INN-reisende</a:t>
            </a:r>
          </a:p>
          <a:p>
            <a:r>
              <a:rPr lang="nb-NO" sz="2400" dirty="0" smtClean="0"/>
              <a:t>Utveksling UT-reisende</a:t>
            </a:r>
          </a:p>
          <a:p>
            <a:pPr lvl="1"/>
            <a:endParaRPr lang="nb-NO" dirty="0" smtClean="0"/>
          </a:p>
          <a:p>
            <a:pPr lvl="1"/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20416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fosenter opplæring_V13.pp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">
    <a:majorFont>
      <a:latin typeface="Calibri"/>
      <a:ea typeface=""/>
      <a:cs typeface=""/>
      <a:font script="Jpan" typeface="HGｺﾞｼｯｸM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mbria"/>
      <a:ea typeface=""/>
      <a:cs typeface=""/>
      <a:font script="Jpan" typeface="HG明朝B"/>
      <a:font script="Hang" typeface="맑은 고딕"/>
      <a:font script="Hans" typeface="黑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Infosenter opplæring_V13.ppt</Template>
  <TotalTime>579</TotalTime>
  <Words>572</Words>
  <Application>Microsoft Office PowerPoint</Application>
  <PresentationFormat>On-screen Show (4:3)</PresentationFormat>
  <Paragraphs>101</Paragraphs>
  <Slides>19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Infosenter opplæring_V13.ppt</vt:lpstr>
      <vt:lpstr>STUT møte 19. september 2014</vt:lpstr>
      <vt:lpstr>Bakgrunn</vt:lpstr>
      <vt:lpstr>Dagens aktiviteter</vt:lpstr>
      <vt:lpstr>Utveksling</vt:lpstr>
      <vt:lpstr>UNIS</vt:lpstr>
      <vt:lpstr>Mobilitetstillskudd</vt:lpstr>
      <vt:lpstr>Utreisende PhD kandidater</vt:lpstr>
      <vt:lpstr>Forskermobilitet</vt:lpstr>
      <vt:lpstr>Annen mobilitet</vt:lpstr>
      <vt:lpstr>Tidligere tiltaksplaner</vt:lpstr>
      <vt:lpstr>Økt aktivitet og videreutvikling</vt:lpstr>
      <vt:lpstr>Identifisering av hindre</vt:lpstr>
      <vt:lpstr>Internasjonalisering hjemme</vt:lpstr>
      <vt:lpstr>Internasjonale studenter</vt:lpstr>
      <vt:lpstr>Utfordringer</vt:lpstr>
      <vt:lpstr>Tiltak</vt:lpstr>
      <vt:lpstr>Forslag til videre arbeid</vt:lpstr>
      <vt:lpstr>Spørsmål?</vt:lpstr>
      <vt:lpstr>Studentgrupper 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Opplæring for MN Studieinfo 08.01.2013</dc:title>
  <dc:creator>Tine Benedicte Søreng</dc:creator>
  <cp:lastModifiedBy>Hanne Sølna</cp:lastModifiedBy>
  <cp:revision>39</cp:revision>
  <cp:lastPrinted>2014-05-15T13:48:17Z</cp:lastPrinted>
  <dcterms:created xsi:type="dcterms:W3CDTF">2013-01-08T08:06:15Z</dcterms:created>
  <dcterms:modified xsi:type="dcterms:W3CDTF">2014-09-23T14:22:01Z</dcterms:modified>
</cp:coreProperties>
</file>