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715" r:id="rId2"/>
    <p:sldMasterId id="2147483727" r:id="rId3"/>
  </p:sldMasterIdLst>
  <p:notesMasterIdLst>
    <p:notesMasterId r:id="rId16"/>
  </p:notesMasterIdLst>
  <p:handoutMasterIdLst>
    <p:handoutMasterId r:id="rId17"/>
  </p:handoutMasterIdLst>
  <p:sldIdLst>
    <p:sldId id="339" r:id="rId4"/>
    <p:sldId id="353" r:id="rId5"/>
    <p:sldId id="352" r:id="rId6"/>
    <p:sldId id="346" r:id="rId7"/>
    <p:sldId id="347" r:id="rId8"/>
    <p:sldId id="355" r:id="rId9"/>
    <p:sldId id="354" r:id="rId10"/>
    <p:sldId id="356" r:id="rId11"/>
    <p:sldId id="357" r:id="rId12"/>
    <p:sldId id="358" r:id="rId13"/>
    <p:sldId id="359" r:id="rId14"/>
    <p:sldId id="360" r:id="rId15"/>
  </p:sldIdLst>
  <p:sldSz cx="9144000" cy="6858000" type="screen4x3"/>
  <p:notesSz cx="7099300" cy="10234613"/>
  <p:defaultTextStyle>
    <a:defPPr>
      <a:defRPr lang="nb-NO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Georgia" pitchFamily="18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533C"/>
    <a:srgbClr val="B39071"/>
    <a:srgbClr val="00775B"/>
    <a:srgbClr val="E2E2E2"/>
    <a:srgbClr val="FFCC00"/>
    <a:srgbClr val="FF6600"/>
    <a:srgbClr val="FF9933"/>
    <a:srgbClr val="FF0000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/>
    <p:restoredTop sz="92702" autoAdjust="0"/>
  </p:normalViewPr>
  <p:slideViewPr>
    <p:cSldViewPr>
      <p:cViewPr>
        <p:scale>
          <a:sx n="81" d="100"/>
          <a:sy n="81" d="100"/>
        </p:scale>
        <p:origin x="-2484" y="-10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61357DF-18B6-4F66-B53D-A7A14F17C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66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97" tIns="47449" rIns="94897" bIns="4744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FBF2795-A94A-48B4-8DE4-8386F4D4E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769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1pPr>
            <a:lvl2pPr marL="771108" indent="-296580" eaLnBrk="0" hangingPunct="0"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2pPr>
            <a:lvl3pPr marL="1186320" indent="-237264" eaLnBrk="0" hangingPunct="0"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3pPr>
            <a:lvl4pPr marL="1660848" indent="-237264" eaLnBrk="0" hangingPunct="0"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4pPr>
            <a:lvl5pPr marL="2135375" indent="-237264" eaLnBrk="0" hangingPunct="0"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5pPr>
            <a:lvl6pPr marL="2609903" indent="-237264" eaLnBrk="0" fontAlgn="base" hangingPunct="0">
              <a:spcBef>
                <a:spcPct val="5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6pPr>
            <a:lvl7pPr marL="3084431" indent="-237264" eaLnBrk="0" fontAlgn="base" hangingPunct="0">
              <a:spcBef>
                <a:spcPct val="5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7pPr>
            <a:lvl8pPr marL="3558959" indent="-237264" eaLnBrk="0" fontAlgn="base" hangingPunct="0">
              <a:spcBef>
                <a:spcPct val="5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8pPr>
            <a:lvl9pPr marL="4033487" indent="-237264" eaLnBrk="0" fontAlgn="base" hangingPunct="0">
              <a:spcBef>
                <a:spcPct val="5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Georgia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F551FBFC-F3DA-4EEA-A377-48B039E40B4C}" type="slidenum">
              <a:rPr lang="en-US" sz="1200">
                <a:latin typeface="Arial" pitchFamily="34" charset="0"/>
              </a:rPr>
              <a:pPr eaLnBrk="1" hangingPunct="1">
                <a:defRPr/>
              </a:pPr>
              <a:t>1</a:t>
            </a:fld>
            <a:endParaRPr lang="en-US" sz="1200">
              <a:latin typeface="Arial" pitchFamily="34" charset="0"/>
            </a:endParaRPr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BF2795-A94A-48B4-8DE4-8386F4D4E03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4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174584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-406477"/>
            <a:ext cx="2895600" cy="329184"/>
          </a:xfrm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192A3-1147-4A86-8355-2472E9F84421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051669" y="135"/>
            <a:ext cx="3785607" cy="352613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685333" y="479812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3000" dirty="0" smtClean="0">
                <a:latin typeface="Georgia"/>
                <a:cs typeface="Georgia"/>
              </a:rPr>
              <a:t>UiO</a:t>
            </a:r>
            <a:r>
              <a:rPr lang="nb-NO" sz="2800" dirty="0" smtClean="0">
                <a:latin typeface="Georgia"/>
                <a:cs typeface="Georgia"/>
              </a:rPr>
              <a:t> </a:t>
            </a:r>
            <a:r>
              <a:rPr lang="nb-NO" sz="2800" dirty="0" smtClean="0"/>
              <a:t>   </a:t>
            </a:r>
            <a:r>
              <a:rPr lang="nb-NO" sz="3000" b="1" dirty="0" smtClean="0"/>
              <a:t>Universitetet i Oslo</a:t>
            </a:r>
          </a:p>
          <a:p>
            <a:r>
              <a:rPr lang="nb-NO" sz="2200" b="1" dirty="0" smtClean="0"/>
              <a:t>Institutt for biovitenskap</a:t>
            </a:r>
          </a:p>
          <a:p>
            <a:r>
              <a:rPr lang="nb-NO" sz="1900" b="0" dirty="0" smtClean="0"/>
              <a:t>Seksjon</a:t>
            </a:r>
            <a:r>
              <a:rPr lang="nb-NO" sz="1900" b="0" baseline="0" dirty="0" smtClean="0"/>
              <a:t> for biokjemi og molekylærbiologi</a:t>
            </a:r>
          </a:p>
          <a:p>
            <a:endParaRPr lang="nb-NO" sz="1900" b="0" baseline="0" dirty="0" smtClean="0"/>
          </a:p>
          <a:p>
            <a:r>
              <a:rPr lang="nb-NO" sz="1900" b="0" baseline="0" dirty="0" smtClean="0"/>
              <a:t>-</a:t>
            </a:r>
          </a:p>
          <a:p>
            <a:endParaRPr lang="nb-NO" sz="1900" b="0" baseline="0" dirty="0" smtClean="0"/>
          </a:p>
          <a:p>
            <a:endParaRPr lang="en-US" sz="1900" b="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469393" y="4914949"/>
            <a:ext cx="129815" cy="269983"/>
            <a:chOff x="8289544" y="4244729"/>
            <a:chExt cx="129815" cy="269983"/>
          </a:xfrm>
        </p:grpSpPr>
        <p:sp>
          <p:nvSpPr>
            <p:cNvPr id="18" name="Oval 17"/>
            <p:cNvSpPr/>
            <p:nvPr userDrawn="1"/>
          </p:nvSpPr>
          <p:spPr>
            <a:xfrm>
              <a:off x="8290011" y="4244729"/>
              <a:ext cx="129348" cy="117583"/>
            </a:xfrm>
            <a:prstGeom prst="ellipse">
              <a:avLst/>
            </a:prstGeom>
            <a:solidFill>
              <a:srgbClr val="C33C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33C2D"/>
                </a:solidFill>
              </a:endParaRPr>
            </a:p>
          </p:txBody>
        </p:sp>
        <p:sp>
          <p:nvSpPr>
            <p:cNvPr id="19" name="Oval 18"/>
            <p:cNvSpPr/>
            <p:nvPr userDrawn="1"/>
          </p:nvSpPr>
          <p:spPr>
            <a:xfrm>
              <a:off x="8289544" y="4397129"/>
              <a:ext cx="129348" cy="117583"/>
            </a:xfrm>
            <a:prstGeom prst="ellipse">
              <a:avLst/>
            </a:prstGeom>
            <a:solidFill>
              <a:srgbClr val="C33C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33C2D"/>
                </a:solidFill>
              </a:endParaRPr>
            </a:p>
          </p:txBody>
        </p:sp>
      </p:grpSp>
      <p:pic>
        <p:nvPicPr>
          <p:cNvPr id="21" name="Picture 20" descr="uio-logo-rodorage.psd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710" y="4822184"/>
            <a:ext cx="1737250" cy="17285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192A3-1147-4A86-8355-2472E9F84421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03653" y="3349"/>
            <a:ext cx="4183148" cy="381001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2BA0D-CFF3-4A4C-9FDC-BA8F8CFA0918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AADC49-F3A1-4850-BD1E-2C6833BB718A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A4BB0A-260E-44AE-B52C-EFA0E5C1E6B8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120104-C841-4831-97C4-250EF28F39F6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5FA0AD-DFA5-4C76-AF8B-474A446CC5A4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8731D-310B-47EB-892C-6DBA4FFFBAA9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73E02C-0A01-48DB-8B7F-DFC571955E58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E5FB4A-C2B6-44C5-A8F1-9ED1F154F695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7F048B-3038-46EB-81D3-2E34D8271AEE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71550" y="981075"/>
            <a:ext cx="7897813" cy="1431925"/>
          </a:xfrm>
        </p:spPr>
        <p:txBody>
          <a:bodyPr anchor="b"/>
          <a:lstStyle>
            <a:lvl1pPr>
              <a:defRPr sz="3600" b="1">
                <a:solidFill>
                  <a:schemeClr val="fol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charset="0"/>
              </a:defRPr>
            </a:lvl1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71550" y="2349500"/>
            <a:ext cx="7897813" cy="1752600"/>
          </a:xfrm>
        </p:spPr>
        <p:txBody>
          <a:bodyPr/>
          <a:lstStyle>
            <a:lvl1pPr marL="0" indent="0">
              <a:buFont typeface="Wingdings" charset="0"/>
              <a:buNone/>
              <a:defRPr sz="32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elvetica-Light" charset="0"/>
              </a:defRPr>
            </a:lvl1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10018C00-E82F-4E47-AAA2-F37165722B8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06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4888" y="-5228"/>
            <a:ext cx="2895600" cy="329184"/>
          </a:xfrm>
        </p:spPr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861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7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905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07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5478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38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70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524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72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465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4888" y="-252146"/>
            <a:ext cx="2895600" cy="329184"/>
          </a:xfrm>
        </p:spPr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861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78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905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vbxvb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072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547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38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70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5241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4721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4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-389443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-384167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-389443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B5192A3-1147-4A86-8355-2472E9F84421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4885120" y="0"/>
            <a:ext cx="3801680" cy="3645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nb-NO" dirty="0" smtClean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5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1892F72-0729-4F41-B33E-B3A7C43AAD97}" type="datetimeFigureOut">
              <a:rPr lang="en-US" smtClean="0"/>
              <a:t>3/20/2018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8E2DF97-F82F-254A-9FEA-CB519D1D3A3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48" y="-359183"/>
            <a:ext cx="917192" cy="31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5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mmerinstitutes.org/northsta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n.uio.no/om/samarbeid/tilbud-skoler/skolelab-og-kompetansesenter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zQsKQDrvHw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191023"/>
            <a:ext cx="7848600" cy="949945"/>
          </a:xfrm>
        </p:spPr>
        <p:txBody>
          <a:bodyPr/>
          <a:lstStyle/>
          <a:p>
            <a:r>
              <a:rPr lang="en-GB" sz="3200" dirty="0" smtClean="0">
                <a:latin typeface="Helvetica-Light" pitchFamily="2" charset="0"/>
                <a:hlinkClick r:id="rId3"/>
              </a:rPr>
              <a:t>National Academies </a:t>
            </a:r>
            <a:r>
              <a:rPr lang="en-GB" sz="3200" dirty="0" err="1" smtClean="0">
                <a:latin typeface="Helvetica-Light" pitchFamily="2" charset="0"/>
                <a:hlinkClick r:id="rId3"/>
              </a:rPr>
              <a:t>Northstar</a:t>
            </a:r>
            <a:r>
              <a:rPr lang="en-GB" sz="3200" dirty="0" smtClean="0">
                <a:latin typeface="Helvetica-Light" pitchFamily="2" charset="0"/>
                <a:hlinkClick r:id="rId3"/>
              </a:rPr>
              <a:t> Summer Institute</a:t>
            </a:r>
            <a:endParaRPr lang="en-GB" sz="2600" dirty="0"/>
          </a:p>
        </p:txBody>
      </p:sp>
      <p:sp>
        <p:nvSpPr>
          <p:cNvPr id="2" name="TextBox 1"/>
          <p:cNvSpPr txBox="1"/>
          <p:nvPr/>
        </p:nvSpPr>
        <p:spPr>
          <a:xfrm>
            <a:off x="-1019048" y="6068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5122" name="Picture 2" descr="https://static.wixstatic.com/media/99acc4_fc63420733ad4221b38b54a6dda4eac6~mv2.png/v1/fill/w_531,h_131,al_c,usm_0.66_1.00_0.01/99acc4_fc63420733ad4221b38b54a6dda4eac6~mv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741065"/>
            <a:ext cx="505777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3501008"/>
            <a:ext cx="6949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To be arranged at University of Oslo:</a:t>
            </a:r>
          </a:p>
          <a:p>
            <a:r>
              <a:rPr lang="en-GB" dirty="0" smtClean="0"/>
              <a:t>Four days course on scientific teaching focusing on student active methods</a:t>
            </a:r>
            <a:endParaRPr lang="en-GB" dirty="0"/>
          </a:p>
        </p:txBody>
      </p:sp>
      <p:sp>
        <p:nvSpPr>
          <p:cNvPr id="4" name="Rektangel 3"/>
          <p:cNvSpPr/>
          <p:nvPr/>
        </p:nvSpPr>
        <p:spPr>
          <a:xfrm>
            <a:off x="3807483" y="4293096"/>
            <a:ext cx="41488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Monday 18</a:t>
            </a:r>
            <a:r>
              <a:rPr lang="en-US" baseline="30000" dirty="0"/>
              <a:t>th</a:t>
            </a:r>
            <a:r>
              <a:rPr lang="en-US" dirty="0"/>
              <a:t> to Thursday 21</a:t>
            </a:r>
            <a:r>
              <a:rPr lang="en-US" baseline="30000" dirty="0"/>
              <a:t>st</a:t>
            </a:r>
            <a:r>
              <a:rPr lang="en-US" dirty="0"/>
              <a:t> of June 2018. 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KURTS arbeidsgruppe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290892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Winnie Eskild, IBV</a:t>
            </a:r>
          </a:p>
          <a:p>
            <a:pPr marL="0" indent="0">
              <a:buNone/>
            </a:pPr>
            <a:r>
              <a:rPr lang="nb-NO" dirty="0" smtClean="0"/>
              <a:t>Gro Smistad, Farmasi</a:t>
            </a:r>
          </a:p>
          <a:p>
            <a:pPr marL="0" indent="0">
              <a:buNone/>
            </a:pPr>
            <a:r>
              <a:rPr lang="nb-NO" dirty="0" smtClean="0"/>
              <a:t>Peter </a:t>
            </a:r>
            <a:r>
              <a:rPr lang="nb-NO" dirty="0" err="1" smtClean="0"/>
              <a:t>Alestrøm</a:t>
            </a:r>
            <a:r>
              <a:rPr lang="nb-NO" dirty="0" smtClean="0"/>
              <a:t>, NMBU</a:t>
            </a:r>
          </a:p>
          <a:p>
            <a:pPr marL="0" indent="0">
              <a:buNone/>
            </a:pPr>
            <a:r>
              <a:rPr lang="nb-NO" dirty="0"/>
              <a:t>Tone F. Gregers, </a:t>
            </a:r>
            <a:r>
              <a:rPr lang="nb-NO" dirty="0" smtClean="0"/>
              <a:t>IBV og KURT</a:t>
            </a:r>
          </a:p>
          <a:p>
            <a:pPr marL="0" indent="0">
              <a:buNone/>
            </a:pPr>
            <a:r>
              <a:rPr lang="nb-NO" dirty="0" smtClean="0"/>
              <a:t>Cathrine W. Tellefsen, MN og KURT</a:t>
            </a:r>
          </a:p>
          <a:p>
            <a:pPr marL="0" indent="0">
              <a:buNone/>
            </a:pPr>
            <a:r>
              <a:rPr lang="nb-NO" dirty="0" smtClean="0"/>
              <a:t>Sølvi Haavik, MN </a:t>
            </a:r>
            <a:r>
              <a:rPr lang="nb-NO" dirty="0" err="1" smtClean="0"/>
              <a:t>adm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3671900" y="3349"/>
            <a:ext cx="5472100" cy="381001"/>
          </a:xfrm>
        </p:spPr>
        <p:txBody>
          <a:bodyPr>
            <a:normAutofit/>
          </a:bodyPr>
          <a:lstStyle/>
          <a:p>
            <a:r>
              <a:rPr lang="en-GB" dirty="0" err="1" smtClean="0"/>
              <a:t>Kompetansesenter</a:t>
            </a:r>
            <a:r>
              <a:rPr lang="en-GB" dirty="0" smtClean="0"/>
              <a:t> for </a:t>
            </a:r>
            <a:r>
              <a:rPr lang="en-GB" dirty="0" err="1" smtClean="0"/>
              <a:t>Undervisning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Realfag</a:t>
            </a:r>
            <a:r>
              <a:rPr lang="en-GB" dirty="0" smtClean="0"/>
              <a:t> og </a:t>
            </a:r>
            <a:r>
              <a:rPr lang="en-GB" dirty="0" err="1" smtClean="0"/>
              <a:t>Teknologi</a:t>
            </a:r>
            <a:r>
              <a:rPr lang="en-GB" dirty="0" smtClean="0"/>
              <a:t> (KURT</a:t>
            </a:r>
            <a:r>
              <a:rPr lang="en-GB" dirty="0"/>
              <a:t>)</a:t>
            </a:r>
          </a:p>
          <a:p>
            <a:endParaRPr lang="en-GB" dirty="0"/>
          </a:p>
          <a:p>
            <a:endParaRPr lang="nb-NO" dirty="0"/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4581128"/>
            <a:ext cx="2987824" cy="1975860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547664" y="5739549"/>
            <a:ext cx="4248472" cy="8174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GB" sz="1600" dirty="0" err="1" smtClean="0">
                <a:latin typeface="+mj-lt"/>
                <a:ea typeface="ＭＳ Ｐゴシック" pitchFamily="34" charset="-128"/>
              </a:rPr>
              <a:t>Etter</a:t>
            </a:r>
            <a:r>
              <a:rPr lang="en-GB" sz="1600" dirty="0" smtClean="0">
                <a:latin typeface="+mj-lt"/>
                <a:ea typeface="ＭＳ Ｐゴシック" pitchFamily="34" charset="-128"/>
              </a:rPr>
              <a:t> et </a:t>
            </a:r>
            <a:r>
              <a:rPr lang="en-GB" sz="1600" dirty="0" err="1" smtClean="0">
                <a:latin typeface="+mj-lt"/>
                <a:ea typeface="ＭＳ Ｐゴシック" pitchFamily="34" charset="-128"/>
              </a:rPr>
              <a:t>initiativ</a:t>
            </a:r>
            <a:r>
              <a:rPr lang="en-GB" sz="1600" dirty="0" smtClean="0">
                <a:latin typeface="+mj-lt"/>
                <a:ea typeface="ＭＳ Ｐゴシック" pitchFamily="34" charset="-128"/>
              </a:rPr>
              <a:t> </a:t>
            </a:r>
            <a:r>
              <a:rPr lang="en-GB" sz="1600" dirty="0" err="1" smtClean="0">
                <a:latin typeface="+mj-lt"/>
                <a:ea typeface="ＭＳ Ｐゴシック" pitchFamily="34" charset="-128"/>
              </a:rPr>
              <a:t>fra</a:t>
            </a:r>
            <a:r>
              <a:rPr lang="en-GB" sz="1600" dirty="0" smtClean="0">
                <a:latin typeface="+mj-lt"/>
                <a:ea typeface="ＭＳ Ｐゴシック" pitchFamily="34" charset="-128"/>
              </a:rPr>
              <a:t> Winnie Eskild, Uwe Klein og Hans-Petter Hersleth, </a:t>
            </a:r>
            <a:r>
              <a:rPr lang="en-GB" sz="1600" dirty="0" err="1" smtClean="0">
                <a:latin typeface="+mj-lt"/>
                <a:ea typeface="ＭＳ Ｐゴシック" pitchFamily="34" charset="-128"/>
              </a:rPr>
              <a:t>som</a:t>
            </a:r>
            <a:r>
              <a:rPr lang="en-GB" sz="1600" dirty="0" smtClean="0">
                <a:latin typeface="+mj-lt"/>
                <a:ea typeface="ＭＳ Ｐゴシック" pitchFamily="34" charset="-128"/>
              </a:rPr>
              <a:t> </a:t>
            </a:r>
            <a:r>
              <a:rPr lang="en-GB" sz="1600" dirty="0" err="1" smtClean="0">
                <a:latin typeface="+mj-lt"/>
                <a:ea typeface="ＭＳ Ｐゴシック" pitchFamily="34" charset="-128"/>
              </a:rPr>
              <a:t>deltok</a:t>
            </a:r>
            <a:r>
              <a:rPr lang="en-GB" sz="1600" dirty="0" smtClean="0">
                <a:latin typeface="+mj-lt"/>
                <a:ea typeface="ＭＳ Ｐゴシック" pitchFamily="34" charset="-128"/>
              </a:rPr>
              <a:t> </a:t>
            </a:r>
            <a:r>
              <a:rPr lang="en-GB" sz="1600" dirty="0" err="1" smtClean="0">
                <a:latin typeface="+mj-lt"/>
                <a:ea typeface="ＭＳ Ｐゴシック" pitchFamily="34" charset="-128"/>
              </a:rPr>
              <a:t>på</a:t>
            </a:r>
            <a:r>
              <a:rPr lang="en-GB" sz="1600" dirty="0" smtClean="0">
                <a:latin typeface="+mj-lt"/>
                <a:ea typeface="ＭＳ Ｐゴシック" pitchFamily="34" charset="-128"/>
              </a:rPr>
              <a:t> Summer Institute </a:t>
            </a:r>
            <a:r>
              <a:rPr lang="en-GB" sz="1600" dirty="0" err="1" smtClean="0">
                <a:latin typeface="+mj-lt"/>
                <a:ea typeface="ＭＳ Ｐゴシック" pitchFamily="34" charset="-128"/>
              </a:rPr>
              <a:t>i</a:t>
            </a:r>
            <a:r>
              <a:rPr lang="en-GB" sz="1600" dirty="0" smtClean="0">
                <a:latin typeface="+mj-lt"/>
                <a:ea typeface="ＭＳ Ｐゴシック" pitchFamily="34" charset="-128"/>
              </a:rPr>
              <a:t> Minnesota </a:t>
            </a:r>
            <a:r>
              <a:rPr lang="en-GB" sz="1600" dirty="0" err="1" smtClean="0">
                <a:latin typeface="+mj-lt"/>
                <a:ea typeface="ＭＳ Ｐゴシック" pitchFamily="34" charset="-128"/>
              </a:rPr>
              <a:t>i</a:t>
            </a:r>
            <a:r>
              <a:rPr lang="en-GB" sz="1600" dirty="0" smtClean="0">
                <a:latin typeface="+mj-lt"/>
                <a:ea typeface="ＭＳ Ｐゴシック" pitchFamily="34" charset="-128"/>
              </a:rPr>
              <a:t> 2016. </a:t>
            </a:r>
            <a:endParaRPr lang="en-GB" sz="1600" dirty="0">
              <a:latin typeface="+mj-lt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63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Would you like to join us in June?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03653" y="3349"/>
            <a:ext cx="4183148" cy="381001"/>
          </a:xfrm>
        </p:spPr>
        <p:txBody>
          <a:bodyPr/>
          <a:lstStyle/>
          <a:p>
            <a:r>
              <a:rPr lang="en-GB" dirty="0" smtClean="0"/>
              <a:t>Competence centre for STEM teaching (KURT)</a:t>
            </a: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658" y="1556792"/>
            <a:ext cx="5837646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50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38736" cy="4133056"/>
          </a:xfrm>
        </p:spPr>
        <p:txBody>
          <a:bodyPr/>
          <a:lstStyle/>
          <a:p>
            <a:r>
              <a:rPr lang="en-US" dirty="0" smtClean="0"/>
              <a:t>Scientific teaching</a:t>
            </a:r>
          </a:p>
          <a:p>
            <a:r>
              <a:rPr lang="en-US" dirty="0" smtClean="0"/>
              <a:t>Active learning</a:t>
            </a:r>
          </a:p>
          <a:p>
            <a:r>
              <a:rPr lang="en-US" dirty="0" smtClean="0"/>
              <a:t>Assessments</a:t>
            </a:r>
          </a:p>
          <a:p>
            <a:r>
              <a:rPr lang="en-US" dirty="0" smtClean="0"/>
              <a:t>Framework for constructing a teachable unit</a:t>
            </a:r>
          </a:p>
          <a:p>
            <a:r>
              <a:rPr lang="en-US" dirty="0" smtClean="0"/>
              <a:t>Institutional transformation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Competence centre for STEM teaching (KURT)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412" y="476672"/>
            <a:ext cx="4864100" cy="6337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6381328"/>
            <a:ext cx="2242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textbook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131840" y="5949280"/>
            <a:ext cx="1008112" cy="601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38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 in modern environments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Competence centre for STEM teaching (KURT)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0650" y="1671786"/>
            <a:ext cx="63627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27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Budsjett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636041" y="3573016"/>
            <a:ext cx="45544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+mj-lt"/>
              </a:rPr>
              <a:t>+</a:t>
            </a:r>
          </a:p>
          <a:p>
            <a:r>
              <a:rPr lang="nb-NO" dirty="0" smtClean="0">
                <a:latin typeface="+mj-lt"/>
              </a:rPr>
              <a:t>IBV stiller med lokaler. </a:t>
            </a:r>
          </a:p>
          <a:p>
            <a:r>
              <a:rPr lang="nb-NO" dirty="0" smtClean="0">
                <a:latin typeface="+mj-lt"/>
              </a:rPr>
              <a:t>MN stiller med arbeidskraft.</a:t>
            </a:r>
          </a:p>
          <a:p>
            <a:r>
              <a:rPr lang="nb-NO" dirty="0" err="1" smtClean="0">
                <a:latin typeface="+mj-lt"/>
              </a:rPr>
              <a:t>University</a:t>
            </a:r>
            <a:r>
              <a:rPr lang="nb-NO" dirty="0" smtClean="0">
                <a:latin typeface="+mj-lt"/>
              </a:rPr>
              <a:t> </a:t>
            </a:r>
            <a:r>
              <a:rPr lang="nb-NO" dirty="0" err="1" smtClean="0">
                <a:latin typeface="+mj-lt"/>
              </a:rPr>
              <a:t>of</a:t>
            </a:r>
            <a:r>
              <a:rPr lang="nb-NO" dirty="0" smtClean="0">
                <a:latin typeface="+mj-lt"/>
              </a:rPr>
              <a:t> Minnesota stiller med arbeidskraft. </a:t>
            </a:r>
            <a:endParaRPr lang="nb-NO" dirty="0">
              <a:latin typeface="+mj-lt"/>
            </a:endParaRPr>
          </a:p>
        </p:txBody>
      </p:sp>
      <p:pic>
        <p:nvPicPr>
          <p:cNvPr id="2049" name="Picture 1" descr="C:\Users\cathwt\Dropbox\Summer Institute\norway_globelog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64643"/>
            <a:ext cx="2484437" cy="248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3671900" y="3349"/>
            <a:ext cx="5472100" cy="381001"/>
          </a:xfrm>
        </p:spPr>
        <p:txBody>
          <a:bodyPr>
            <a:normAutofit/>
          </a:bodyPr>
          <a:lstStyle/>
          <a:p>
            <a:r>
              <a:rPr lang="en-GB" dirty="0" err="1" smtClean="0"/>
              <a:t>Kompetansesenter</a:t>
            </a:r>
            <a:r>
              <a:rPr lang="en-GB" dirty="0" smtClean="0"/>
              <a:t> for </a:t>
            </a:r>
            <a:r>
              <a:rPr lang="en-GB" dirty="0" err="1" smtClean="0"/>
              <a:t>Undervisning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Realfag</a:t>
            </a:r>
            <a:r>
              <a:rPr lang="en-GB" dirty="0" smtClean="0"/>
              <a:t> og </a:t>
            </a:r>
            <a:r>
              <a:rPr lang="en-GB" dirty="0" err="1" smtClean="0"/>
              <a:t>Teknologi</a:t>
            </a:r>
            <a:r>
              <a:rPr lang="en-GB" dirty="0" smtClean="0"/>
              <a:t> (KURT</a:t>
            </a:r>
            <a:r>
              <a:rPr lang="en-GB" dirty="0"/>
              <a:t>)</a:t>
            </a:r>
          </a:p>
          <a:p>
            <a:endParaRPr lang="en-GB" dirty="0"/>
          </a:p>
          <a:p>
            <a:endParaRPr lang="nb-NO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635896" y="2636912"/>
            <a:ext cx="1941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 smtClean="0"/>
              <a:t>$23 000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4635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19127" y="513583"/>
            <a:ext cx="8229600" cy="990600"/>
          </a:xfrm>
        </p:spPr>
        <p:txBody>
          <a:bodyPr/>
          <a:lstStyle/>
          <a:p>
            <a:r>
              <a:rPr lang="nb-NO" dirty="0" smtClean="0"/>
              <a:t>Da ser vi på nettsidene!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4664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>
                <a:hlinkClick r:id="rId2"/>
              </a:rPr>
              <a:t>www.mn.uio/kurt</a:t>
            </a:r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395536" y="3282210"/>
            <a:ext cx="4572000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Due to a </a:t>
            </a:r>
            <a:r>
              <a:rPr lang="en-US" b="1" dirty="0"/>
              <a:t>limited number of places</a:t>
            </a:r>
            <a:r>
              <a:rPr lang="en-US" dirty="0"/>
              <a:t>, we ask that you register as soon as possible. </a:t>
            </a:r>
          </a:p>
          <a:p>
            <a:r>
              <a:rPr lang="en-US" dirty="0" smtClean="0"/>
              <a:t>Please note that you must be able to attend the full four days in order to register for this course.</a:t>
            </a:r>
            <a:endParaRPr lang="en-US" dirty="0"/>
          </a:p>
        </p:txBody>
      </p:sp>
      <p:sp>
        <p:nvSpPr>
          <p:cNvPr id="7" name="Rektangel 6"/>
          <p:cNvSpPr/>
          <p:nvPr/>
        </p:nvSpPr>
        <p:spPr>
          <a:xfrm>
            <a:off x="4355976" y="4653136"/>
            <a:ext cx="45720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b="1" dirty="0"/>
              <a:t>Accreditation</a:t>
            </a:r>
          </a:p>
          <a:p>
            <a:r>
              <a:rPr lang="en-US" dirty="0"/>
              <a:t>When you have completed the four day course you will receive an attestation from the Faculty of </a:t>
            </a:r>
            <a:r>
              <a:rPr lang="en-US" dirty="0" smtClean="0"/>
              <a:t>Mathematics </a:t>
            </a:r>
            <a:r>
              <a:rPr lang="en-US" dirty="0"/>
              <a:t>and Natural Sciences. This is documentation for your work on educational and teaching development which may form part of your educational portfolio.</a:t>
            </a:r>
          </a:p>
        </p:txBody>
      </p:sp>
      <p:sp>
        <p:nvSpPr>
          <p:cNvPr id="8" name="Rektangel 7"/>
          <p:cNvSpPr/>
          <p:nvPr/>
        </p:nvSpPr>
        <p:spPr>
          <a:xfrm>
            <a:off x="3347864" y="1484784"/>
            <a:ext cx="4572000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The course consists of an intensive four day workshop on evidence-based teaching lead by instructors from the Summer Institutes. You will be working in small groups according to </a:t>
            </a:r>
            <a:r>
              <a:rPr lang="en-US" dirty="0" smtClean="0"/>
              <a:t>disciplinary </a:t>
            </a:r>
            <a:r>
              <a:rPr lang="en-US" dirty="0"/>
              <a:t>area, and </a:t>
            </a:r>
            <a:r>
              <a:rPr lang="en-US" b="1" dirty="0"/>
              <a:t>you will work on your own preferred course</a:t>
            </a:r>
            <a:r>
              <a:rPr lang="en-US" dirty="0"/>
              <a:t>.</a:t>
            </a:r>
            <a:endParaRPr lang="nb-NO" dirty="0"/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3"/>
          </p:nvPr>
        </p:nvSpPr>
        <p:spPr>
          <a:xfrm>
            <a:off x="3671900" y="3349"/>
            <a:ext cx="5472100" cy="381001"/>
          </a:xfrm>
        </p:spPr>
        <p:txBody>
          <a:bodyPr>
            <a:normAutofit/>
          </a:bodyPr>
          <a:lstStyle/>
          <a:p>
            <a:r>
              <a:rPr lang="en-GB" dirty="0" err="1" smtClean="0"/>
              <a:t>Kompetansesenter</a:t>
            </a:r>
            <a:r>
              <a:rPr lang="en-GB" dirty="0" smtClean="0"/>
              <a:t> for </a:t>
            </a:r>
            <a:r>
              <a:rPr lang="en-GB" dirty="0" err="1" smtClean="0"/>
              <a:t>Undervisning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Realfag</a:t>
            </a:r>
            <a:r>
              <a:rPr lang="en-GB" dirty="0" smtClean="0"/>
              <a:t> og </a:t>
            </a:r>
            <a:r>
              <a:rPr lang="en-GB" dirty="0" err="1" smtClean="0"/>
              <a:t>Teknologi</a:t>
            </a:r>
            <a:r>
              <a:rPr lang="en-GB" dirty="0" smtClean="0"/>
              <a:t> (KURT</a:t>
            </a:r>
            <a:r>
              <a:rPr lang="en-GB" dirty="0"/>
              <a:t>)</a:t>
            </a:r>
          </a:p>
          <a:p>
            <a:endParaRPr lang="en-GB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277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Digital kompetanse i fremtidens skole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KURT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1484784"/>
            <a:ext cx="8892480" cy="235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2020763" y="4593322"/>
            <a:ext cx="5102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+mj-lt"/>
              </a:rPr>
              <a:t>Et forsøk på å se hva som kommer </a:t>
            </a:r>
          </a:p>
          <a:p>
            <a:pPr algn="ctr"/>
            <a:r>
              <a:rPr lang="nb-NO" sz="2400" dirty="0" smtClean="0">
                <a:latin typeface="+mj-lt"/>
              </a:rPr>
              <a:t>– ikke politisk, men proaktivt</a:t>
            </a:r>
            <a:endParaRPr lang="nb-NO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906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Skolens behov i nær </a:t>
            </a:r>
            <a:r>
              <a:rPr lang="nb-NO" b="1" dirty="0" smtClean="0"/>
              <a:t>framtid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Programmering og modellering </a:t>
            </a:r>
            <a:r>
              <a:rPr lang="nb-NO" dirty="0" err="1" smtClean="0"/>
              <a:t>X</a:t>
            </a:r>
            <a:r>
              <a:rPr lang="nb-NO" dirty="0" smtClean="0"/>
              <a:t> (</a:t>
            </a:r>
            <a:r>
              <a:rPr lang="nb-NO" dirty="0" err="1" smtClean="0"/>
              <a:t>ProMod</a:t>
            </a:r>
            <a:r>
              <a:rPr lang="nb-NO" dirty="0" smtClean="0"/>
              <a:t>): </a:t>
            </a:r>
            <a:r>
              <a:rPr lang="nb-NO" dirty="0"/>
              <a:t>50 nye skoler skal tilby dette programfaget (Utdanningsdirektoratet, 2017) fra høsten 2018. </a:t>
            </a:r>
            <a:endParaRPr lang="nb-NO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b-NO" dirty="0"/>
              <a:t>Nye læreplaner i matematikk: arbeidet starter høsten 2018. </a:t>
            </a:r>
            <a:r>
              <a:rPr lang="nb-NO" dirty="0" smtClean="0"/>
              <a:t>Innføring </a:t>
            </a:r>
            <a:r>
              <a:rPr lang="nb-NO" dirty="0"/>
              <a:t>høsten 2020.  </a:t>
            </a:r>
            <a:endParaRPr lang="nb-NO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b-NO" dirty="0" smtClean="0"/>
              <a:t>Nye </a:t>
            </a:r>
            <a:r>
              <a:rPr lang="nb-NO" dirty="0"/>
              <a:t>læreplaner i programfagene (fysikk, kjemi, biologi og geofag) med kompetansemål knyttet til numeriske metoder.  </a:t>
            </a:r>
            <a:r>
              <a:rPr lang="nb-NO" dirty="0" smtClean="0"/>
              <a:t>Innføring høsten 2021. </a:t>
            </a: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KURT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874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Tre grupper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Gruppe 1: Noe behov for etterutdanning av programfaglærere </a:t>
            </a:r>
            <a:r>
              <a:rPr lang="nb-NO" dirty="0" err="1"/>
              <a:t>ProMod</a:t>
            </a:r>
            <a:r>
              <a:rPr lang="nb-NO" dirty="0"/>
              <a:t> </a:t>
            </a:r>
            <a:r>
              <a:rPr lang="nb-NO" dirty="0" err="1"/>
              <a:t>vgs</a:t>
            </a:r>
            <a:r>
              <a:rPr lang="nb-NO" dirty="0"/>
              <a:t>: Vår 2018 og litt utover høsten </a:t>
            </a:r>
            <a:r>
              <a:rPr lang="nb-NO" dirty="0" smtClean="0"/>
              <a:t>2018.</a:t>
            </a:r>
            <a:endParaRPr lang="en-US" dirty="0"/>
          </a:p>
          <a:p>
            <a:endParaRPr lang="nb-NO" dirty="0" smtClean="0"/>
          </a:p>
          <a:p>
            <a:r>
              <a:rPr lang="nb-NO" dirty="0" smtClean="0"/>
              <a:t>Gruppe </a:t>
            </a:r>
            <a:r>
              <a:rPr lang="nb-NO" dirty="0"/>
              <a:t>2: Stort trykk på etterutdanning av matematikklærere alle trinn i skolen: Høst 2019 og vår 2020.</a:t>
            </a:r>
            <a:endParaRPr lang="en-US" dirty="0"/>
          </a:p>
          <a:p>
            <a:endParaRPr lang="nb-NO" dirty="0" smtClean="0"/>
          </a:p>
          <a:p>
            <a:r>
              <a:rPr lang="nb-NO" dirty="0" smtClean="0"/>
              <a:t>Gruppe </a:t>
            </a:r>
            <a:r>
              <a:rPr lang="nb-NO" dirty="0"/>
              <a:t>3: Behov for etterutdanning av programfaglærere i naturvitenskap: Høst 2020 og vår 2021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err="1" smtClean="0"/>
              <a:t>Åpent</a:t>
            </a:r>
            <a:r>
              <a:rPr lang="en-US" dirty="0" smtClean="0"/>
              <a:t> </a:t>
            </a:r>
            <a:r>
              <a:rPr lang="en-US" dirty="0" err="1" smtClean="0"/>
              <a:t>spørsmål</a:t>
            </a:r>
            <a:r>
              <a:rPr lang="en-US" dirty="0" smtClean="0"/>
              <a:t>: </a:t>
            </a:r>
            <a:r>
              <a:rPr lang="nb-NO" dirty="0" smtClean="0"/>
              <a:t>Hvordan </a:t>
            </a:r>
            <a:r>
              <a:rPr lang="nb-NO" dirty="0"/>
              <a:t>kommer programmeringskompetanse til å se ut i naturfaget? Vil naturfaglærere også ha behov for etterutdanning? På hvilket nivå?</a:t>
            </a:r>
            <a:endParaRPr lang="en-US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KURT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502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Behov og arbeidsform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Utvikle ulike etterutdanningskurs</a:t>
            </a:r>
          </a:p>
          <a:p>
            <a:endParaRPr lang="nb-NO" dirty="0"/>
          </a:p>
          <a:p>
            <a:r>
              <a:rPr lang="nb-NO" dirty="0" smtClean="0"/>
              <a:t>Behov for forskningskompetanse i </a:t>
            </a:r>
            <a:r>
              <a:rPr lang="nb-NO" dirty="0" err="1" smtClean="0"/>
              <a:t>Computational</a:t>
            </a:r>
            <a:r>
              <a:rPr lang="nb-NO" dirty="0" smtClean="0"/>
              <a:t> </a:t>
            </a:r>
            <a:r>
              <a:rPr lang="nb-NO" dirty="0" err="1" smtClean="0"/>
              <a:t>Thinking</a:t>
            </a:r>
            <a:r>
              <a:rPr lang="nb-NO" dirty="0" smtClean="0"/>
              <a:t> knyttet til matematikkdidaktikk</a:t>
            </a:r>
          </a:p>
          <a:p>
            <a:endParaRPr lang="nb-NO" dirty="0"/>
          </a:p>
          <a:p>
            <a:r>
              <a:rPr lang="nb-NO" dirty="0" smtClean="0"/>
              <a:t>Forslag til arbeidsgruppe</a:t>
            </a:r>
          </a:p>
          <a:p>
            <a:pPr lvl="1"/>
            <a:r>
              <a:rPr lang="nb-NO" dirty="0"/>
              <a:t>Personer som skal arbeide med dette bør alle ha interesse for hvordan vi på best mulig måte kan styrke fagene gjennom programmering, modellering og data </a:t>
            </a:r>
            <a:r>
              <a:rPr lang="nb-NO" dirty="0" err="1"/>
              <a:t>science</a:t>
            </a:r>
            <a:r>
              <a:rPr lang="nb-NO" dirty="0"/>
              <a:t>. </a:t>
            </a:r>
            <a:endParaRPr lang="nb-NO" dirty="0" smtClean="0"/>
          </a:p>
          <a:p>
            <a:pPr marL="274320" lvl="1" indent="0">
              <a:buNone/>
            </a:pPr>
            <a:endParaRPr lang="nb-NO" dirty="0" smtClean="0"/>
          </a:p>
          <a:p>
            <a:r>
              <a:rPr lang="nb-NO" dirty="0" smtClean="0"/>
              <a:t>Arbeidsdeling UiO – </a:t>
            </a:r>
            <a:r>
              <a:rPr lang="nb-NO" dirty="0" err="1" smtClean="0"/>
              <a:t>OsloMet</a:t>
            </a:r>
            <a:r>
              <a:rPr lang="nb-NO" dirty="0" smtClean="0"/>
              <a:t>?</a:t>
            </a:r>
            <a:endParaRPr lang="en-US" dirty="0"/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KURT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91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UiOs rolle i den digitale utviklingen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 err="1" smtClean="0"/>
              <a:t>ProMod</a:t>
            </a:r>
            <a:r>
              <a:rPr lang="nb-NO" dirty="0" smtClean="0"/>
              <a:t>-kurs kan brukes til posisjonering, men vi må handle raskt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MN </a:t>
            </a:r>
            <a:r>
              <a:rPr lang="nb-NO" dirty="0"/>
              <a:t>er i forkant med å tenke på og ta hensyn til hvordan disiplinfagene utvikler seg. Her er digital </a:t>
            </a:r>
            <a:r>
              <a:rPr lang="nb-NO" dirty="0" err="1"/>
              <a:t>literacy</a:t>
            </a:r>
            <a:r>
              <a:rPr lang="nb-NO" dirty="0"/>
              <a:t> og data </a:t>
            </a:r>
            <a:r>
              <a:rPr lang="nb-NO" dirty="0" err="1"/>
              <a:t>literacy</a:t>
            </a:r>
            <a:r>
              <a:rPr lang="nb-NO" dirty="0"/>
              <a:t> sentrale komponenter. </a:t>
            </a:r>
            <a:r>
              <a:rPr lang="nb-NO" dirty="0" smtClean="0"/>
              <a:t>I </a:t>
            </a:r>
            <a:r>
              <a:rPr lang="nb-NO" dirty="0"/>
              <a:t>tillegg har vi fagdidaktisk forskningskompetanse (som bør bygges sterkere). 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en-US" dirty="0" smtClean="0"/>
              <a:t>TWEETS</a:t>
            </a:r>
            <a:endParaRPr lang="en-US" dirty="0"/>
          </a:p>
          <a:p>
            <a:r>
              <a:rPr lang="nb-NO" dirty="0"/>
              <a:t>Digital kompetanse er noe mer og dypere enn å anvende digitale </a:t>
            </a:r>
            <a:r>
              <a:rPr lang="nb-NO" dirty="0" smtClean="0"/>
              <a:t>verktøy.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nb-NO" dirty="0"/>
              <a:t>Digital kompetanse utvikler disiplinfagene i ny retning. Det tar vi på alvor ved </a:t>
            </a:r>
            <a:r>
              <a:rPr lang="nb-NO" dirty="0" smtClean="0"/>
              <a:t>UiO.</a:t>
            </a:r>
          </a:p>
          <a:p>
            <a:endParaRPr lang="nb-NO" dirty="0"/>
          </a:p>
          <a:p>
            <a:r>
              <a:rPr lang="nb-NO" dirty="0" smtClean="0"/>
              <a:t>Lektorprogrammet</a:t>
            </a:r>
            <a:r>
              <a:rPr lang="nb-NO" dirty="0"/>
              <a:t>  i realfag ved UiO - to </a:t>
            </a:r>
            <a:r>
              <a:rPr lang="nb-NO" dirty="0" err="1"/>
              <a:t>SFU’er</a:t>
            </a:r>
            <a:r>
              <a:rPr lang="nb-NO" dirty="0"/>
              <a:t> i aksjon. Se filmen: </a:t>
            </a:r>
            <a:r>
              <a:rPr lang="nb-NO" u="sng" dirty="0">
                <a:hlinkClick r:id="rId2"/>
              </a:rPr>
              <a:t>https://youtu.be/zQsKQDrvHw0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KURT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505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UiO-simple-white-2017-hph.potx</Template>
  <TotalTime>269096</TotalTime>
  <Words>598</Words>
  <Application>Microsoft Office PowerPoint</Application>
  <PresentationFormat>On-screen Show (4:3)</PresentationFormat>
  <Paragraphs>85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Clarity</vt:lpstr>
      <vt:lpstr>2_Clarity</vt:lpstr>
      <vt:lpstr>1_Clarity</vt:lpstr>
      <vt:lpstr>National Academies Northstar Summer Institute</vt:lpstr>
      <vt:lpstr>KURTS arbeidsgruppe</vt:lpstr>
      <vt:lpstr>Would you like to join us in June?</vt:lpstr>
      <vt:lpstr>Topics covered</vt:lpstr>
      <vt:lpstr>Teaching in modern environments</vt:lpstr>
      <vt:lpstr>Budsjett</vt:lpstr>
      <vt:lpstr>Da ser vi på nettsidene!</vt:lpstr>
      <vt:lpstr>Digital kompetanse i fremtidens skole</vt:lpstr>
      <vt:lpstr>Skolens behov i nær framtid</vt:lpstr>
      <vt:lpstr>Tre grupper </vt:lpstr>
      <vt:lpstr>Behov og arbeidsform</vt:lpstr>
      <vt:lpstr>UiOs rolle i den digitale utviklingen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aasmunkr</dc:creator>
  <cp:lastModifiedBy>Hanne Sølna</cp:lastModifiedBy>
  <cp:revision>372</cp:revision>
  <cp:lastPrinted>2016-10-20T06:04:11Z</cp:lastPrinted>
  <dcterms:created xsi:type="dcterms:W3CDTF">2005-09-12T08:18:24Z</dcterms:created>
  <dcterms:modified xsi:type="dcterms:W3CDTF">2018-03-20T14:10:31Z</dcterms:modified>
</cp:coreProperties>
</file>