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60" r:id="rId3"/>
    <p:sldId id="261" r:id="rId4"/>
    <p:sldId id="257" r:id="rId5"/>
    <p:sldId id="258" r:id="rId6"/>
    <p:sldId id="259" r:id="rId7"/>
    <p:sldId id="262" r:id="rId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2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E4C26F3-9949-1148-AFE2-052BD5284B64}" type="datetime1">
              <a:rPr lang="nb-NO"/>
              <a:pPr>
                <a:defRPr/>
              </a:pPr>
              <a:t>09.04.2019</a:t>
            </a:fld>
            <a:endParaRPr lang="nb-N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6625DF2-BD59-0E4F-B61B-40B10568695A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3487507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2D86D7D-51C1-994E-883D-348644D9D13C}" type="datetime1">
              <a:rPr lang="nb-NO"/>
              <a:pPr>
                <a:defRPr/>
              </a:pPr>
              <a:t>09.04.2019</a:t>
            </a:fld>
            <a:endParaRPr lang="nb-NO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b-NO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noProof="0" smtClean="0"/>
              <a:t>Click to edit Master text styles</a:t>
            </a:r>
          </a:p>
          <a:p>
            <a:pPr lvl="1"/>
            <a:r>
              <a:rPr lang="nb-NO" noProof="0" smtClean="0"/>
              <a:t>Second level</a:t>
            </a:r>
          </a:p>
          <a:p>
            <a:pPr lvl="2"/>
            <a:r>
              <a:rPr lang="nb-NO" noProof="0" smtClean="0"/>
              <a:t>Third level</a:t>
            </a:r>
          </a:p>
          <a:p>
            <a:pPr lvl="3"/>
            <a:r>
              <a:rPr lang="nb-NO" noProof="0" smtClean="0"/>
              <a:t>Fourth level</a:t>
            </a:r>
          </a:p>
          <a:p>
            <a:pPr lvl="4"/>
            <a:r>
              <a:rPr lang="nb-NO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45824ED8-F312-FE4E-B792-13508B8939CE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2351275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Tidligere </a:t>
            </a:r>
          </a:p>
          <a:p>
            <a:pPr lvl="1"/>
            <a:r>
              <a:rPr lang="nb-NO" dirty="0" smtClean="0"/>
              <a:t>for diskusjon i STUT om tiltak til utlysning</a:t>
            </a:r>
          </a:p>
          <a:p>
            <a:pPr lvl="1"/>
            <a:r>
              <a:rPr lang="nb-NO" dirty="0" smtClean="0"/>
              <a:t>for mulighet for intern prosess i UU</a:t>
            </a:r>
          </a:p>
          <a:p>
            <a:r>
              <a:rPr lang="nb-NO" dirty="0" smtClean="0"/>
              <a:t>Prøve å være tydeligere i utlysningen</a:t>
            </a:r>
          </a:p>
          <a:p>
            <a:r>
              <a:rPr lang="nb-NO" dirty="0" smtClean="0"/>
              <a:t>Ingen tildeling til tiltak utenfor definerte poster</a:t>
            </a:r>
          </a:p>
          <a:p>
            <a:r>
              <a:rPr lang="nb-NO" dirty="0" smtClean="0"/>
              <a:t>Oppstart – prøve ut initiativer – over i drift</a:t>
            </a:r>
          </a:p>
          <a:p>
            <a:r>
              <a:rPr lang="nb-NO" dirty="0" smtClean="0"/>
              <a:t>Faste satser timelønn</a:t>
            </a:r>
          </a:p>
          <a:p>
            <a:r>
              <a:rPr lang="nb-NO" dirty="0" smtClean="0"/>
              <a:t>Søknader detaljert sum per tiltak</a:t>
            </a:r>
          </a:p>
          <a:p>
            <a:r>
              <a:rPr lang="nb-NO" dirty="0" smtClean="0"/>
              <a:t>Prioriterte søknader?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676960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295400" y="1905000"/>
            <a:ext cx="7315200" cy="1143000"/>
          </a:xfrm>
        </p:spPr>
        <p:txBody>
          <a:bodyPr anchor="b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0480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 baseline="0"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nb-NO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BAFAE68-45D7-DF41-9CCC-036B2B2F12BD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9D2B4B3-44DC-A048-98C2-5D04E7F7807A}" type="datetime1">
              <a:rPr lang="nb-NO"/>
              <a:pPr>
                <a:defRPr/>
              </a:pPr>
              <a:t>09.04.2019</a:t>
            </a:fld>
            <a:endParaRPr lang="nb-NO" dirty="0"/>
          </a:p>
        </p:txBody>
      </p:sp>
      <p:pic>
        <p:nvPicPr>
          <p:cNvPr id="1031" name="Picture 10" descr="UiO_MatNat_A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4948238" cy="20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71" r:id="rId1"/>
    <p:sldLayoutId id="2147484072" r:id="rId2"/>
    <p:sldLayoutId id="2147484073" r:id="rId3"/>
    <p:sldLayoutId id="2147484074" r:id="rId4"/>
    <p:sldLayoutId id="2147484075" r:id="rId5"/>
    <p:sldLayoutId id="2147484076" r:id="rId6"/>
    <p:sldLayoutId id="2147484077" r:id="rId7"/>
    <p:sldLayoutId id="2147484078" r:id="rId8"/>
    <p:sldLayoutId id="2147484079" r:id="rId9"/>
    <p:sldLayoutId id="2147484080" r:id="rId10"/>
    <p:sldLayoutId id="2147484081" r:id="rId11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5"/>
          <p:cNvSpPr>
            <a:spLocks noGrp="1"/>
          </p:cNvSpPr>
          <p:nvPr>
            <p:ph type="ctrTitle" sz="quarter"/>
          </p:nvPr>
        </p:nvSpPr>
        <p:spPr>
          <a:xfrm>
            <a:off x="1259632" y="2564904"/>
            <a:ext cx="7315200" cy="1143000"/>
          </a:xfrm>
        </p:spPr>
        <p:txBody>
          <a:bodyPr/>
          <a:lstStyle/>
          <a:p>
            <a:pPr eaLnBrk="1" hangingPunct="1"/>
            <a:r>
              <a:rPr lang="nb-NO" sz="3200" dirty="0" smtClean="0"/>
              <a:t>Studiekvalitetsmidler – </a:t>
            </a:r>
            <a:br>
              <a:rPr lang="nb-NO" sz="3200" dirty="0" smtClean="0"/>
            </a:br>
            <a:r>
              <a:rPr lang="nb-NO" sz="3200" dirty="0" smtClean="0"/>
              <a:t>søknader og tildelinger 2019</a:t>
            </a:r>
            <a:endParaRPr lang="nb-NO" sz="3200" dirty="0"/>
          </a:p>
        </p:txBody>
      </p:sp>
      <p:sp>
        <p:nvSpPr>
          <p:cNvPr id="15363" name="Subtitle 6"/>
          <p:cNvSpPr>
            <a:spLocks noGrp="1"/>
          </p:cNvSpPr>
          <p:nvPr>
            <p:ph type="subTitle" sz="quarter" idx="1"/>
          </p:nvPr>
        </p:nvSpPr>
        <p:spPr>
          <a:xfrm>
            <a:off x="1295400" y="3933056"/>
            <a:ext cx="7315200" cy="867544"/>
          </a:xfrm>
        </p:spPr>
        <p:txBody>
          <a:bodyPr/>
          <a:lstStyle/>
          <a:p>
            <a:pPr eaLnBrk="1" hangingPunct="1"/>
            <a:r>
              <a:rPr lang="nb-NO" sz="2000" dirty="0" smtClean="0">
                <a:latin typeface="Arial" charset="0"/>
                <a:ea typeface="Arial" charset="0"/>
                <a:cs typeface="Arial" charset="0"/>
              </a:rPr>
              <a:t>STUT 10.04.2019</a:t>
            </a:r>
          </a:p>
          <a:p>
            <a:pPr eaLnBrk="1" hangingPunct="1"/>
            <a:r>
              <a:rPr lang="nb-NO" sz="2000" dirty="0" smtClean="0">
                <a:latin typeface="Arial" charset="0"/>
                <a:ea typeface="Arial" charset="0"/>
                <a:cs typeface="Arial" charset="0"/>
              </a:rPr>
              <a:t>Yvonne Halle</a:t>
            </a:r>
            <a:endParaRPr lang="nb-NO" sz="2000" dirty="0" smtClean="0">
              <a:latin typeface="Arial" charset="0"/>
              <a:ea typeface="Arial" charset="0"/>
              <a:cs typeface="Arial" charset="0"/>
            </a:endParaRPr>
          </a:p>
          <a:p>
            <a:pPr eaLnBrk="1" hangingPunct="1"/>
            <a:endParaRPr lang="nb-NO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Studiekvalitetsmidler: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Fra IHR sentralt</a:t>
            </a:r>
          </a:p>
          <a:p>
            <a:r>
              <a:rPr lang="nb-NO" dirty="0" smtClean="0"/>
              <a:t>Varierer hvor stor pott vi har ubundet</a:t>
            </a:r>
          </a:p>
          <a:p>
            <a:r>
              <a:rPr lang="nb-NO" dirty="0" smtClean="0"/>
              <a:t>Ønsker å lyse ut, skaper initiativ</a:t>
            </a:r>
          </a:p>
          <a:p>
            <a:r>
              <a:rPr lang="nb-NO" dirty="0" smtClean="0"/>
              <a:t>Rapportering</a:t>
            </a:r>
          </a:p>
          <a:p>
            <a:r>
              <a:rPr lang="nb-NO" dirty="0" smtClean="0"/>
              <a:t>Deling</a:t>
            </a:r>
          </a:p>
          <a:p>
            <a:pPr lvl="1"/>
            <a:r>
              <a:rPr lang="nb-NO" dirty="0" smtClean="0"/>
              <a:t>Mange gode ideer</a:t>
            </a:r>
          </a:p>
          <a:p>
            <a:pPr lvl="1"/>
            <a:r>
              <a:rPr lang="nb-NO" dirty="0" smtClean="0"/>
              <a:t>Tiltak med overføringsverdi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459781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Vurderinger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Sum søkt versus ramme</a:t>
            </a:r>
          </a:p>
          <a:p>
            <a:r>
              <a:rPr lang="nb-NO" dirty="0" smtClean="0"/>
              <a:t>Tiltak med varig verdi</a:t>
            </a:r>
          </a:p>
          <a:p>
            <a:r>
              <a:rPr lang="nb-NO" dirty="0" smtClean="0"/>
              <a:t>Merverdi – mulighet for utprøving av tiltak</a:t>
            </a:r>
          </a:p>
          <a:p>
            <a:r>
              <a:rPr lang="nb-NO" dirty="0" smtClean="0"/>
              <a:t>IT-/student-IT realistiske og i tråd med UiOs IKT-planer</a:t>
            </a:r>
          </a:p>
          <a:p>
            <a:r>
              <a:rPr lang="nb-NO" dirty="0" smtClean="0"/>
              <a:t>Størrelsen på instituttene/antall studenter</a:t>
            </a:r>
          </a:p>
          <a:p>
            <a:r>
              <a:rPr lang="nb-NO" dirty="0" smtClean="0"/>
              <a:t>Noe </a:t>
            </a:r>
            <a:r>
              <a:rPr lang="nb-NO" dirty="0"/>
              <a:t>utjevning over år</a:t>
            </a:r>
          </a:p>
          <a:p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31292672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Utlyst 1 500 000kr</a:t>
            </a:r>
            <a:endParaRPr lang="nb-NO" sz="2000" dirty="0" smtClean="0"/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990600" y="2204864"/>
            <a:ext cx="7696200" cy="4176464"/>
          </a:xfrm>
        </p:spPr>
        <p:txBody>
          <a:bodyPr/>
          <a:lstStyle/>
          <a:p>
            <a:pPr eaLnBrk="1" hangingPunct="1"/>
            <a:r>
              <a:rPr lang="nb-NO" dirty="0" smtClean="0"/>
              <a:t>Totalt søkt 25 tiltak (innvilget 22 + 1-2 CCSE)</a:t>
            </a:r>
          </a:p>
          <a:p>
            <a:pPr eaLnBrk="1" hangingPunct="1"/>
            <a:r>
              <a:rPr lang="nb-NO" dirty="0" smtClean="0"/>
              <a:t>8 av 9 institutter </a:t>
            </a:r>
            <a:endParaRPr lang="nb-NO" dirty="0"/>
          </a:p>
          <a:p>
            <a:pPr eaLnBrk="1" hangingPunct="1"/>
            <a:r>
              <a:rPr lang="nb-NO" dirty="0" smtClean="0"/>
              <a:t>Søkt om totalt 1 874 354kr</a:t>
            </a:r>
          </a:p>
          <a:p>
            <a:pPr marL="0" indent="0" eaLnBrk="1" hangingPunct="1">
              <a:buNone/>
            </a:pPr>
            <a:endParaRPr lang="nb-NO" dirty="0" smtClean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4447464"/>
              </p:ext>
            </p:extLst>
          </p:nvPr>
        </p:nvGraphicFramePr>
        <p:xfrm>
          <a:off x="1043608" y="4005064"/>
          <a:ext cx="5400600" cy="25490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762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846">
                <a:tc>
                  <a:txBody>
                    <a:bodyPr/>
                    <a:lstStyle/>
                    <a:p>
                      <a:r>
                        <a:rPr lang="nb-NO" dirty="0" smtClean="0"/>
                        <a:t>År: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Søknader: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Innvilget: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4846">
                <a:tc>
                  <a:txBody>
                    <a:bodyPr/>
                    <a:lstStyle/>
                    <a:p>
                      <a:r>
                        <a:rPr lang="nb-NO" dirty="0" smtClean="0"/>
                        <a:t>2015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3 304 870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2 545 000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4846">
                <a:tc>
                  <a:txBody>
                    <a:bodyPr/>
                    <a:lstStyle/>
                    <a:p>
                      <a:r>
                        <a:rPr lang="nb-NO" dirty="0" smtClean="0"/>
                        <a:t>2016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5 841</a:t>
                      </a:r>
                      <a:r>
                        <a:rPr lang="nb-NO" baseline="0" dirty="0" smtClean="0"/>
                        <a:t> 867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3 398 367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4846">
                <a:tc>
                  <a:txBody>
                    <a:bodyPr/>
                    <a:lstStyle/>
                    <a:p>
                      <a:r>
                        <a:rPr lang="nb-NO" dirty="0" smtClean="0"/>
                        <a:t>2017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5 138 996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2 600 000 (ramme)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4846">
                <a:tc>
                  <a:txBody>
                    <a:bodyPr/>
                    <a:lstStyle/>
                    <a:p>
                      <a:r>
                        <a:rPr lang="nb-NO" dirty="0" smtClean="0"/>
                        <a:t>2018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2 308 104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1</a:t>
                      </a:r>
                      <a:r>
                        <a:rPr lang="nb-NO" baseline="0" dirty="0" smtClean="0"/>
                        <a:t> 872 000</a:t>
                      </a:r>
                      <a:endParaRPr lang="nb-NO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4846">
                <a:tc>
                  <a:txBody>
                    <a:bodyPr/>
                    <a:lstStyle/>
                    <a:p>
                      <a:r>
                        <a:rPr lang="nb-NO" dirty="0" smtClean="0"/>
                        <a:t>2019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1 874 354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1 466 564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333469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Søknader per institutt:</a:t>
            </a:r>
            <a:endParaRPr lang="nb-NO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67220536"/>
              </p:ext>
            </p:extLst>
          </p:nvPr>
        </p:nvGraphicFramePr>
        <p:xfrm>
          <a:off x="971600" y="1844824"/>
          <a:ext cx="7696200" cy="37073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135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13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913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47176">
                <a:tc>
                  <a:txBody>
                    <a:bodyPr/>
                    <a:lstStyle/>
                    <a:p>
                      <a:r>
                        <a:rPr lang="nb-NO" dirty="0" smtClean="0"/>
                        <a:t>Institutt: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Søknader: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Tildelinger: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nb-NO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Institutt</a:t>
                      </a:r>
                      <a:r>
                        <a:rPr lang="nb-NO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for teoretisk astrofysikk</a:t>
                      </a:r>
                      <a:endParaRPr lang="nb-N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200 062</a:t>
                      </a:r>
                      <a:endParaRPr lang="nb-N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200 062</a:t>
                      </a:r>
                      <a:endParaRPr lang="nb-NO" sz="2000" b="0" i="0" u="none" strike="noStrike" baseline="0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nb-NO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Farmasøytisk</a:t>
                      </a:r>
                      <a:r>
                        <a:rPr lang="nb-NO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institutt</a:t>
                      </a:r>
                      <a:endParaRPr lang="nb-N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134 040</a:t>
                      </a:r>
                      <a:endParaRPr lang="nb-N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127 240</a:t>
                      </a:r>
                      <a:endParaRPr lang="nb-N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nb-NO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Fysisk</a:t>
                      </a:r>
                      <a:r>
                        <a:rPr lang="nb-NO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institutt</a:t>
                      </a:r>
                      <a:endParaRPr lang="nb-N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316 290</a:t>
                      </a:r>
                      <a:endParaRPr lang="nb-N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255 700</a:t>
                      </a:r>
                      <a:endParaRPr lang="nb-N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nb-NO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Institutt</a:t>
                      </a:r>
                      <a:r>
                        <a:rPr lang="nb-NO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for geofag</a:t>
                      </a:r>
                      <a:endParaRPr lang="nb-N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325 400</a:t>
                      </a:r>
                      <a:endParaRPr lang="nb-N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275</a:t>
                      </a:r>
                      <a:r>
                        <a:rPr lang="nb-NO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000</a:t>
                      </a:r>
                      <a:endParaRPr lang="nb-N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nb-NO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Institutt</a:t>
                      </a:r>
                      <a:r>
                        <a:rPr lang="nb-NO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for biovitenskap</a:t>
                      </a:r>
                      <a:endParaRPr lang="nb-NO" sz="20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429 000</a:t>
                      </a:r>
                      <a:endParaRPr lang="nb-N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254</a:t>
                      </a:r>
                      <a:r>
                        <a:rPr lang="nb-NO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000</a:t>
                      </a:r>
                      <a:endParaRPr lang="nb-N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4888">
                <a:tc>
                  <a:txBody>
                    <a:bodyPr/>
                    <a:lstStyle/>
                    <a:p>
                      <a:pPr algn="l" fontAlgn="t"/>
                      <a:r>
                        <a:rPr lang="nb-NO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Institutt</a:t>
                      </a:r>
                      <a:r>
                        <a:rPr lang="nb-NO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for informatikk</a:t>
                      </a:r>
                      <a:endParaRPr lang="nb-N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202 562</a:t>
                      </a:r>
                      <a:endParaRPr lang="nb-N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202 562</a:t>
                      </a:r>
                      <a:endParaRPr lang="nb-N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nb-NO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Kjemisk</a:t>
                      </a:r>
                      <a:r>
                        <a:rPr lang="nb-NO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institutt</a:t>
                      </a:r>
                      <a:endParaRPr lang="nb-N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144 000</a:t>
                      </a:r>
                      <a:endParaRPr lang="nb-N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94 000</a:t>
                      </a:r>
                      <a:endParaRPr lang="nb-N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nb-NO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Matematisk</a:t>
                      </a:r>
                      <a:r>
                        <a:rPr lang="nb-NO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institutt</a:t>
                      </a:r>
                      <a:endParaRPr lang="nb-N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123</a:t>
                      </a:r>
                      <a:r>
                        <a:rPr lang="nb-NO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000</a:t>
                      </a:r>
                      <a:endParaRPr lang="nb-N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58 000</a:t>
                      </a:r>
                      <a:endParaRPr lang="nb-N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nb-NO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SUM: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1 874 354</a:t>
                      </a:r>
                      <a:endParaRPr lang="nb-N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1 466 564</a:t>
                      </a:r>
                      <a:endParaRPr lang="nb-N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02285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836712"/>
            <a:ext cx="7696200" cy="1143000"/>
          </a:xfrm>
        </p:spPr>
        <p:txBody>
          <a:bodyPr/>
          <a:lstStyle/>
          <a:p>
            <a:r>
              <a:rPr lang="nb-NO" dirty="0" smtClean="0"/>
              <a:t>Søknader per post:</a:t>
            </a:r>
            <a:endParaRPr lang="nb-NO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6911236"/>
              </p:ext>
            </p:extLst>
          </p:nvPr>
        </p:nvGraphicFramePr>
        <p:xfrm>
          <a:off x="395536" y="1988840"/>
          <a:ext cx="6048672" cy="28803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07895">
                <a:tc>
                  <a:txBody>
                    <a:bodyPr/>
                    <a:lstStyle/>
                    <a:p>
                      <a:r>
                        <a:rPr lang="nb-NO" sz="2000" dirty="0" smtClean="0"/>
                        <a:t>Post</a:t>
                      </a:r>
                      <a:endParaRPr lang="nb-NO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smtClean="0"/>
                        <a:t># tiltak søkt/tildelt</a:t>
                      </a:r>
                      <a:endParaRPr lang="nb-NO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7895">
                <a:tc>
                  <a:txBody>
                    <a:bodyPr/>
                    <a:lstStyle/>
                    <a:p>
                      <a:r>
                        <a:rPr lang="nb-NO" sz="2000" dirty="0" smtClean="0"/>
                        <a:t>1: Utvikling av programmer, emner,</a:t>
                      </a:r>
                      <a:r>
                        <a:rPr lang="nb-NO" sz="2000" baseline="0" dirty="0" smtClean="0"/>
                        <a:t> undervisning</a:t>
                      </a:r>
                      <a:endParaRPr lang="nb-NO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000" dirty="0" smtClean="0"/>
                        <a:t>19/16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6636">
                <a:tc>
                  <a:txBody>
                    <a:bodyPr/>
                    <a:lstStyle/>
                    <a:p>
                      <a:r>
                        <a:rPr lang="nb-NO" sz="2000" dirty="0" smtClean="0"/>
                        <a:t>2: Læringsmiljø</a:t>
                      </a:r>
                      <a:endParaRPr lang="nb-NO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000" dirty="0" smtClean="0"/>
                        <a:t>4/4</a:t>
                      </a:r>
                      <a:endParaRPr lang="nb-NO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7895">
                <a:tc>
                  <a:txBody>
                    <a:bodyPr/>
                    <a:lstStyle/>
                    <a:p>
                      <a:r>
                        <a:rPr lang="nb-NO" sz="2000" dirty="0" smtClean="0"/>
                        <a:t>3: Arbeidsmiljø/undervisningsmiljø</a:t>
                      </a:r>
                      <a:endParaRPr lang="nb-NO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000" dirty="0" smtClean="0"/>
                        <a:t>2/2</a:t>
                      </a:r>
                      <a:endParaRPr lang="nb-NO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30068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Etterpåklokskap/ kommentarer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981200"/>
            <a:ext cx="7696200" cy="4472136"/>
          </a:xfrm>
        </p:spPr>
        <p:txBody>
          <a:bodyPr/>
          <a:lstStyle/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7946360"/>
      </p:ext>
    </p:extLst>
  </p:cSld>
  <p:clrMapOvr>
    <a:masterClrMapping/>
  </p:clrMapOvr>
</p:sld>
</file>

<file path=ppt/theme/theme1.xml><?xml version="1.0" encoding="utf-8"?>
<a:theme xmlns:a="http://schemas.openxmlformats.org/drawingml/2006/main" name="mn-3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mn-3</Template>
  <TotalTime>220</TotalTime>
  <Words>285</Words>
  <Application>Microsoft Office PowerPoint</Application>
  <PresentationFormat>On-screen Show (4:3)</PresentationFormat>
  <Paragraphs>90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ＭＳ Ｐゴシック</vt:lpstr>
      <vt:lpstr>Arial</vt:lpstr>
      <vt:lpstr>Calibri</vt:lpstr>
      <vt:lpstr>ヒラギノ角ゴ Pro W3</vt:lpstr>
      <vt:lpstr>mn-3</vt:lpstr>
      <vt:lpstr>Studiekvalitetsmidler –  søknader og tildelinger 2019</vt:lpstr>
      <vt:lpstr>Studiekvalitetsmidler:</vt:lpstr>
      <vt:lpstr>Vurderinger</vt:lpstr>
      <vt:lpstr>Utlyst 1 500 000kr</vt:lpstr>
      <vt:lpstr>Søknader per institutt:</vt:lpstr>
      <vt:lpstr>Søknader per post:</vt:lpstr>
      <vt:lpstr>Etterpåklokskap/ kommentarer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Studiekvalitetsmidler – søknader 2017</dc:title>
  <dc:creator>Yvonne Halle</dc:creator>
  <cp:lastModifiedBy>Yvonne Halle</cp:lastModifiedBy>
  <cp:revision>16</cp:revision>
  <dcterms:created xsi:type="dcterms:W3CDTF">2017-03-01T23:20:34Z</dcterms:created>
  <dcterms:modified xsi:type="dcterms:W3CDTF">2019-04-09T14:59:58Z</dcterms:modified>
</cp:coreProperties>
</file>