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5" r:id="rId2"/>
  </p:sldMasterIdLst>
  <p:notesMasterIdLst>
    <p:notesMasterId r:id="rId30"/>
  </p:notesMasterIdLst>
  <p:sldIdLst>
    <p:sldId id="256" r:id="rId3"/>
    <p:sldId id="258" r:id="rId4"/>
    <p:sldId id="260" r:id="rId5"/>
    <p:sldId id="261" r:id="rId6"/>
    <p:sldId id="263" r:id="rId7"/>
    <p:sldId id="288" r:id="rId8"/>
    <p:sldId id="287" r:id="rId9"/>
    <p:sldId id="292" r:id="rId10"/>
    <p:sldId id="265" r:id="rId11"/>
    <p:sldId id="262" r:id="rId12"/>
    <p:sldId id="269" r:id="rId13"/>
    <p:sldId id="268" r:id="rId14"/>
    <p:sldId id="266" r:id="rId15"/>
    <p:sldId id="267" r:id="rId16"/>
    <p:sldId id="264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9" r:id="rId26"/>
    <p:sldId id="294" r:id="rId27"/>
    <p:sldId id="291" r:id="rId28"/>
    <p:sldId id="293" r:id="rId29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C1B8"/>
    <a:srgbClr val="FFFFE3"/>
    <a:srgbClr val="F5F3F1"/>
    <a:srgbClr val="F1F1F0"/>
    <a:srgbClr val="CCCBCA"/>
    <a:srgbClr val="C8EE96"/>
    <a:srgbClr val="EFFDE5"/>
    <a:srgbClr val="FDBFBF"/>
    <a:srgbClr val="767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3" autoAdjust="0"/>
    <p:restoredTop sz="80698" autoAdjust="0"/>
  </p:normalViewPr>
  <p:slideViewPr>
    <p:cSldViewPr snapToGrid="0">
      <p:cViewPr>
        <p:scale>
          <a:sx n="160" d="100"/>
          <a:sy n="160" d="100"/>
        </p:scale>
        <p:origin x="1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3533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\los-aks-felles\Samfunnskontakt\Studentrekruttering\Rapporter%20og%20unders&#248;kelser\S&#248;kertall\2019\GRAF_S&#248;kertall%20universitete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)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ildeomb\Desktop\Rekruttering%20MN\S&#248;kertall%202018\MN_S&#248;knadstall_tabell_2019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4).xls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7).xls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8).xls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ortealo\Downloads\ny%20(10).xls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kant\los-aks-felles\Samfunnskontakt\Studentrekruttering\Rapporter%20og%20unders&#248;kelser\S&#248;kertall\2019\GRAF_fylker.xls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904994289184274"/>
          <c:y val="0.1333723347538438"/>
          <c:w val="0.86619669201486327"/>
          <c:h val="0.68015793786250744"/>
        </c:manualLayout>
      </c:layout>
      <c:lineChart>
        <c:grouping val="standard"/>
        <c:varyColors val="0"/>
        <c:ser>
          <c:idx val="0"/>
          <c:order val="0"/>
          <c:tx>
            <c:strRef>
              <c:f>Sheet1!$H$10</c:f>
              <c:strCache>
                <c:ptCount val="1"/>
                <c:pt idx="0">
                  <c:v>NMBU</c:v>
                </c:pt>
              </c:strCache>
            </c:strRef>
          </c:tx>
          <c:spPr>
            <a:ln w="28575" cap="rnd">
              <a:solidFill>
                <a:srgbClr val="039B82"/>
              </a:solidFill>
              <a:round/>
            </a:ln>
            <a:effectLst/>
          </c:spPr>
          <c:marker>
            <c:symbol val="none"/>
          </c:marker>
          <c:cat>
            <c:numRef>
              <c:f>Sheet1!$I$9:$O$9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Sheet1!$I$10:$O$10</c:f>
              <c:numCache>
                <c:formatCode>General</c:formatCode>
                <c:ptCount val="7"/>
                <c:pt idx="0">
                  <c:v>2629</c:v>
                </c:pt>
                <c:pt idx="1">
                  <c:v>2816</c:v>
                </c:pt>
                <c:pt idx="2">
                  <c:v>2856</c:v>
                </c:pt>
                <c:pt idx="3">
                  <c:v>2846</c:v>
                </c:pt>
                <c:pt idx="4">
                  <c:v>2808</c:v>
                </c:pt>
                <c:pt idx="5">
                  <c:v>2934</c:v>
                </c:pt>
                <c:pt idx="6">
                  <c:v>2907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ED-4D6E-BCC7-390928DE81D0}"/>
            </c:ext>
          </c:extLst>
        </c:ser>
        <c:ser>
          <c:idx val="1"/>
          <c:order val="1"/>
          <c:tx>
            <c:strRef>
              <c:f>Sheet1!$H$11</c:f>
              <c:strCache>
                <c:ptCount val="1"/>
                <c:pt idx="0">
                  <c:v>NORD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Sheet1!$I$9:$O$9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Sheet1!$I$11:$O$11</c:f>
              <c:numCache>
                <c:formatCode>General</c:formatCode>
                <c:ptCount val="7"/>
                <c:pt idx="0">
                  <c:v>4073</c:v>
                </c:pt>
                <c:pt idx="1">
                  <c:v>3985</c:v>
                </c:pt>
                <c:pt idx="2">
                  <c:v>4599</c:v>
                </c:pt>
                <c:pt idx="3">
                  <c:v>4622</c:v>
                </c:pt>
                <c:pt idx="4">
                  <c:v>5301</c:v>
                </c:pt>
                <c:pt idx="5">
                  <c:v>5555</c:v>
                </c:pt>
                <c:pt idx="6">
                  <c:v>5344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ED-4D6E-BCC7-390928DE81D0}"/>
            </c:ext>
          </c:extLst>
        </c:ser>
        <c:ser>
          <c:idx val="2"/>
          <c:order val="2"/>
          <c:tx>
            <c:strRef>
              <c:f>Sheet1!$H$12</c:f>
              <c:strCache>
                <c:ptCount val="1"/>
                <c:pt idx="0">
                  <c:v>NTNU</c:v>
                </c:pt>
              </c:strCache>
            </c:strRef>
          </c:tx>
          <c:spPr>
            <a:ln w="28575" cap="rnd">
              <a:solidFill>
                <a:srgbClr val="0C0087"/>
              </a:solidFill>
              <a:round/>
            </a:ln>
            <a:effectLst/>
          </c:spPr>
          <c:marker>
            <c:symbol val="none"/>
          </c:marker>
          <c:cat>
            <c:numRef>
              <c:f>Sheet1!$I$9:$O$9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Sheet1!$I$12:$O$12</c:f>
              <c:numCache>
                <c:formatCode>General</c:formatCode>
                <c:ptCount val="7"/>
                <c:pt idx="0">
                  <c:v>19828</c:v>
                </c:pt>
                <c:pt idx="1">
                  <c:v>20339</c:v>
                </c:pt>
                <c:pt idx="2">
                  <c:v>21530</c:v>
                </c:pt>
                <c:pt idx="3">
                  <c:v>22776</c:v>
                </c:pt>
                <c:pt idx="4">
                  <c:v>22993</c:v>
                </c:pt>
                <c:pt idx="5">
                  <c:v>24638</c:v>
                </c:pt>
                <c:pt idx="6">
                  <c:v>23692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ED-4D6E-BCC7-390928DE81D0}"/>
            </c:ext>
          </c:extLst>
        </c:ser>
        <c:ser>
          <c:idx val="3"/>
          <c:order val="3"/>
          <c:tx>
            <c:strRef>
              <c:f>Sheet1!$H$13</c:f>
              <c:strCache>
                <c:ptCount val="1"/>
                <c:pt idx="0">
                  <c:v>OSLOMET</c:v>
                </c:pt>
              </c:strCache>
            </c:strRef>
          </c:tx>
          <c:spPr>
            <a:ln w="28575" cap="rnd">
              <a:solidFill>
                <a:srgbClr val="FEDC00"/>
              </a:solidFill>
              <a:round/>
            </a:ln>
            <a:effectLst/>
          </c:spPr>
          <c:marker>
            <c:symbol val="none"/>
          </c:marker>
          <c:cat>
            <c:numRef>
              <c:f>Sheet1!$I$9:$O$9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Sheet1!$I$13:$O$13</c:f>
              <c:numCache>
                <c:formatCode>General</c:formatCode>
                <c:ptCount val="7"/>
                <c:pt idx="0">
                  <c:v>12488</c:v>
                </c:pt>
                <c:pt idx="1">
                  <c:v>13796</c:v>
                </c:pt>
                <c:pt idx="2">
                  <c:v>14095</c:v>
                </c:pt>
                <c:pt idx="3">
                  <c:v>15120</c:v>
                </c:pt>
                <c:pt idx="4">
                  <c:v>14957</c:v>
                </c:pt>
                <c:pt idx="5">
                  <c:v>15014</c:v>
                </c:pt>
                <c:pt idx="6">
                  <c:v>15074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AED-4D6E-BCC7-390928DE81D0}"/>
            </c:ext>
          </c:extLst>
        </c:ser>
        <c:ser>
          <c:idx val="4"/>
          <c:order val="4"/>
          <c:tx>
            <c:strRef>
              <c:f>Sheet1!$H$14</c:f>
              <c:strCache>
                <c:ptCount val="1"/>
                <c:pt idx="0">
                  <c:v>UIA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numRef>
              <c:f>Sheet1!$I$9:$O$9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Sheet1!$I$14:$O$14</c:f>
              <c:numCache>
                <c:formatCode>General</c:formatCode>
                <c:ptCount val="7"/>
                <c:pt idx="0">
                  <c:v>5379</c:v>
                </c:pt>
                <c:pt idx="1">
                  <c:v>5938</c:v>
                </c:pt>
                <c:pt idx="2">
                  <c:v>6664</c:v>
                </c:pt>
                <c:pt idx="3">
                  <c:v>6483</c:v>
                </c:pt>
                <c:pt idx="4">
                  <c:v>6625</c:v>
                </c:pt>
                <c:pt idx="5">
                  <c:v>6627</c:v>
                </c:pt>
                <c:pt idx="6">
                  <c:v>6825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AED-4D6E-BCC7-390928DE81D0}"/>
            </c:ext>
          </c:extLst>
        </c:ser>
        <c:ser>
          <c:idx val="5"/>
          <c:order val="5"/>
          <c:tx>
            <c:strRef>
              <c:f>Sheet1!$H$15</c:f>
              <c:strCache>
                <c:ptCount val="1"/>
                <c:pt idx="0">
                  <c:v>UIB</c:v>
                </c:pt>
              </c:strCache>
            </c:strRef>
          </c:tx>
          <c:spPr>
            <a:ln w="28575" cap="rnd">
              <a:solidFill>
                <a:srgbClr val="CF3C3A"/>
              </a:solidFill>
              <a:round/>
            </a:ln>
            <a:effectLst/>
          </c:spPr>
          <c:marker>
            <c:symbol val="none"/>
          </c:marker>
          <c:cat>
            <c:numRef>
              <c:f>Sheet1!$I$9:$O$9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Sheet1!$I$15:$O$15</c:f>
              <c:numCache>
                <c:formatCode>General</c:formatCode>
                <c:ptCount val="7"/>
                <c:pt idx="0">
                  <c:v>9195</c:v>
                </c:pt>
                <c:pt idx="1">
                  <c:v>8611</c:v>
                </c:pt>
                <c:pt idx="2">
                  <c:v>9024</c:v>
                </c:pt>
                <c:pt idx="3">
                  <c:v>9758</c:v>
                </c:pt>
                <c:pt idx="4">
                  <c:v>10493</c:v>
                </c:pt>
                <c:pt idx="5">
                  <c:v>10575</c:v>
                </c:pt>
                <c:pt idx="6">
                  <c:v>10449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AED-4D6E-BCC7-390928DE81D0}"/>
            </c:ext>
          </c:extLst>
        </c:ser>
        <c:ser>
          <c:idx val="6"/>
          <c:order val="6"/>
          <c:tx>
            <c:strRef>
              <c:f>Sheet1!$H$16</c:f>
              <c:strCache>
                <c:ptCount val="1"/>
                <c:pt idx="0">
                  <c:v>UIO</c:v>
                </c:pt>
              </c:strCache>
            </c:strRef>
          </c:tx>
          <c:spPr>
            <a:ln w="28575" cap="rnd">
              <a:solidFill>
                <a:srgbClr val="ED1C24"/>
              </a:solidFill>
              <a:round/>
            </a:ln>
            <a:effectLst/>
          </c:spPr>
          <c:marker>
            <c:symbol val="none"/>
          </c:marker>
          <c:cat>
            <c:numRef>
              <c:f>Sheet1!$I$9:$O$9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Sheet1!$I$16:$O$16</c:f>
              <c:numCache>
                <c:formatCode>General</c:formatCode>
                <c:ptCount val="7"/>
                <c:pt idx="0">
                  <c:v>16933</c:v>
                </c:pt>
                <c:pt idx="1">
                  <c:v>17003</c:v>
                </c:pt>
                <c:pt idx="2">
                  <c:v>17764</c:v>
                </c:pt>
                <c:pt idx="3">
                  <c:v>17750</c:v>
                </c:pt>
                <c:pt idx="4">
                  <c:v>18481</c:v>
                </c:pt>
                <c:pt idx="5">
                  <c:v>19175</c:v>
                </c:pt>
                <c:pt idx="6">
                  <c:v>18164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AED-4D6E-BCC7-390928DE81D0}"/>
            </c:ext>
          </c:extLst>
        </c:ser>
        <c:ser>
          <c:idx val="7"/>
          <c:order val="7"/>
          <c:tx>
            <c:strRef>
              <c:f>Sheet1!$H$17</c:f>
              <c:strCache>
                <c:ptCount val="1"/>
                <c:pt idx="0">
                  <c:v>UIS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Sheet1!$I$9:$O$9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Sheet1!$I$17:$O$17</c:f>
              <c:numCache>
                <c:formatCode>General</c:formatCode>
                <c:ptCount val="7"/>
                <c:pt idx="0">
                  <c:v>4943</c:v>
                </c:pt>
                <c:pt idx="1">
                  <c:v>4893</c:v>
                </c:pt>
                <c:pt idx="2">
                  <c:v>5659</c:v>
                </c:pt>
                <c:pt idx="3">
                  <c:v>5916</c:v>
                </c:pt>
                <c:pt idx="4">
                  <c:v>5749</c:v>
                </c:pt>
                <c:pt idx="5">
                  <c:v>6006</c:v>
                </c:pt>
                <c:pt idx="6">
                  <c:v>6038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AED-4D6E-BCC7-390928DE81D0}"/>
            </c:ext>
          </c:extLst>
        </c:ser>
        <c:ser>
          <c:idx val="8"/>
          <c:order val="8"/>
          <c:tx>
            <c:strRef>
              <c:f>Sheet1!$H$18</c:f>
              <c:strCache>
                <c:ptCount val="1"/>
                <c:pt idx="0">
                  <c:v>UIT</c:v>
                </c:pt>
              </c:strCache>
            </c:strRef>
          </c:tx>
          <c:spPr>
            <a:ln w="28575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Sheet1!$I$9:$O$9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Sheet1!$I$18:$O$18</c:f>
              <c:numCache>
                <c:formatCode>General</c:formatCode>
                <c:ptCount val="7"/>
                <c:pt idx="0">
                  <c:v>6196</c:v>
                </c:pt>
                <c:pt idx="1">
                  <c:v>6688</c:v>
                </c:pt>
                <c:pt idx="2">
                  <c:v>6628</c:v>
                </c:pt>
                <c:pt idx="3">
                  <c:v>7236</c:v>
                </c:pt>
                <c:pt idx="4">
                  <c:v>7714</c:v>
                </c:pt>
                <c:pt idx="5">
                  <c:v>8820</c:v>
                </c:pt>
                <c:pt idx="6">
                  <c:v>8272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AED-4D6E-BCC7-390928DE81D0}"/>
            </c:ext>
          </c:extLst>
        </c:ser>
        <c:ser>
          <c:idx val="9"/>
          <c:order val="9"/>
          <c:tx>
            <c:strRef>
              <c:f>Sheet1!$H$19</c:f>
              <c:strCache>
                <c:ptCount val="1"/>
                <c:pt idx="0">
                  <c:v>USN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Sheet1!$I$9:$O$9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Sheet1!$I$19:$O$19</c:f>
              <c:numCache>
                <c:formatCode>General</c:formatCode>
                <c:ptCount val="7"/>
                <c:pt idx="0">
                  <c:v>6984</c:v>
                </c:pt>
                <c:pt idx="1">
                  <c:v>7198</c:v>
                </c:pt>
                <c:pt idx="2">
                  <c:v>7835</c:v>
                </c:pt>
                <c:pt idx="3">
                  <c:v>8045</c:v>
                </c:pt>
                <c:pt idx="4">
                  <c:v>8487</c:v>
                </c:pt>
                <c:pt idx="5">
                  <c:v>8651</c:v>
                </c:pt>
                <c:pt idx="6">
                  <c:v>8626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AED-4D6E-BCC7-390928DE8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467816"/>
        <c:axId val="408969640"/>
      </c:lineChart>
      <c:catAx>
        <c:axId val="307467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08969640"/>
        <c:crosses val="autoZero"/>
        <c:auto val="1"/>
        <c:lblAlgn val="ctr"/>
        <c:lblOffset val="100"/>
        <c:noMultiLvlLbl val="0"/>
      </c:catAx>
      <c:valAx>
        <c:axId val="408969640"/>
        <c:scaling>
          <c:orientation val="minMax"/>
          <c:max val="2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0746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414439766161912"/>
          <c:y val="0.87150160277260891"/>
          <c:w val="0.74821344807229107"/>
          <c:h val="0.128498397227391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30577427821522E-2"/>
          <c:y val="3.4426232740061985E-2"/>
          <c:w val="0.89513867016622917"/>
          <c:h val="0.73295075939784404"/>
        </c:manualLayout>
      </c:layout>
      <c:lineChart>
        <c:grouping val="standard"/>
        <c:varyColors val="0"/>
        <c:ser>
          <c:idx val="0"/>
          <c:order val="0"/>
          <c:tx>
            <c:strRef>
              <c:f>'[ny (1).xls]Sheet1'!$A$2</c:f>
              <c:strCache>
                <c:ptCount val="1"/>
                <c:pt idx="0">
                  <c:v>NMBU</c:v>
                </c:pt>
              </c:strCache>
            </c:strRef>
          </c:tx>
          <c:spPr>
            <a:ln w="28575" cap="rnd">
              <a:solidFill>
                <a:srgbClr val="009D7D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(1).xls]Sheet1'!$B$2:$H$2</c:f>
              <c:numCache>
                <c:formatCode>General</c:formatCode>
                <c:ptCount val="7"/>
                <c:pt idx="0">
                  <c:v>3.17</c:v>
                </c:pt>
                <c:pt idx="1">
                  <c:v>3.39</c:v>
                </c:pt>
                <c:pt idx="2">
                  <c:v>3.5300000000000002</c:v>
                </c:pt>
                <c:pt idx="3">
                  <c:v>3.3559999999999999</c:v>
                </c:pt>
                <c:pt idx="4">
                  <c:v>3.06</c:v>
                </c:pt>
                <c:pt idx="5">
                  <c:v>3.11</c:v>
                </c:pt>
                <c:pt idx="6">
                  <c:v>2.86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B7-4EAA-9218-304645D13C0A}"/>
            </c:ext>
          </c:extLst>
        </c:ser>
        <c:ser>
          <c:idx val="1"/>
          <c:order val="1"/>
          <c:tx>
            <c:strRef>
              <c:f>'[ny (1).xls]Sheet1'!$A$3</c:f>
              <c:strCache>
                <c:ptCount val="1"/>
                <c:pt idx="0">
                  <c:v>NORD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(1).xls]Sheet1'!$B$3:$H$3</c:f>
              <c:numCache>
                <c:formatCode>General</c:formatCode>
                <c:ptCount val="7"/>
                <c:pt idx="0">
                  <c:v>1.56</c:v>
                </c:pt>
                <c:pt idx="1">
                  <c:v>1.51</c:v>
                </c:pt>
                <c:pt idx="2">
                  <c:v>1.74</c:v>
                </c:pt>
                <c:pt idx="3">
                  <c:v>1.6520000000000001</c:v>
                </c:pt>
                <c:pt idx="4">
                  <c:v>1.75</c:v>
                </c:pt>
                <c:pt idx="5">
                  <c:v>1.85</c:v>
                </c:pt>
                <c:pt idx="6">
                  <c:v>1.71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B7-4EAA-9218-304645D13C0A}"/>
            </c:ext>
          </c:extLst>
        </c:ser>
        <c:ser>
          <c:idx val="2"/>
          <c:order val="2"/>
          <c:tx>
            <c:strRef>
              <c:f>'[ny (1).xls]Sheet1'!$A$4</c:f>
              <c:strCache>
                <c:ptCount val="1"/>
                <c:pt idx="0">
                  <c:v>NTNU</c:v>
                </c:pt>
              </c:strCache>
            </c:strRef>
          </c:tx>
          <c:spPr>
            <a:ln w="28575" cap="rnd">
              <a:solidFill>
                <a:srgbClr val="0C0087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(1).xls]Sheet1'!$B$4:$H$4</c:f>
              <c:numCache>
                <c:formatCode>General</c:formatCode>
                <c:ptCount val="7"/>
                <c:pt idx="0">
                  <c:v>2.48</c:v>
                </c:pt>
                <c:pt idx="1">
                  <c:v>2.4699999999999998</c:v>
                </c:pt>
                <c:pt idx="2">
                  <c:v>2.58</c:v>
                </c:pt>
                <c:pt idx="3">
                  <c:v>2.665</c:v>
                </c:pt>
                <c:pt idx="4">
                  <c:v>2.61</c:v>
                </c:pt>
                <c:pt idx="5">
                  <c:v>2.71</c:v>
                </c:pt>
                <c:pt idx="6">
                  <c:v>2.62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B7-4EAA-9218-304645D13C0A}"/>
            </c:ext>
          </c:extLst>
        </c:ser>
        <c:ser>
          <c:idx val="3"/>
          <c:order val="3"/>
          <c:tx>
            <c:strRef>
              <c:f>'[ny (1).xls]Sheet1'!$A$5</c:f>
              <c:strCache>
                <c:ptCount val="1"/>
                <c:pt idx="0">
                  <c:v>OSLOMET</c:v>
                </c:pt>
              </c:strCache>
            </c:strRef>
          </c:tx>
          <c:spPr>
            <a:ln w="28575" cap="rnd">
              <a:solidFill>
                <a:srgbClr val="FEDC00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(1).xls]Sheet1'!$B$5:$H$5</c:f>
              <c:numCache>
                <c:formatCode>General</c:formatCode>
                <c:ptCount val="7"/>
                <c:pt idx="0">
                  <c:v>2.93</c:v>
                </c:pt>
                <c:pt idx="1">
                  <c:v>3.1</c:v>
                </c:pt>
                <c:pt idx="2">
                  <c:v>3.14</c:v>
                </c:pt>
                <c:pt idx="3">
                  <c:v>3.4699999999999998</c:v>
                </c:pt>
                <c:pt idx="4">
                  <c:v>3.4</c:v>
                </c:pt>
                <c:pt idx="5">
                  <c:v>3.5</c:v>
                </c:pt>
                <c:pt idx="6">
                  <c:v>3.4699999999999998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FB7-4EAA-9218-304645D13C0A}"/>
            </c:ext>
          </c:extLst>
        </c:ser>
        <c:ser>
          <c:idx val="4"/>
          <c:order val="4"/>
          <c:tx>
            <c:strRef>
              <c:f>'[ny (1).xls]Sheet1'!$A$6</c:f>
              <c:strCache>
                <c:ptCount val="1"/>
                <c:pt idx="0">
                  <c:v>UIA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(1).xls]Sheet1'!$B$6:$H$6</c:f>
              <c:numCache>
                <c:formatCode>General</c:formatCode>
                <c:ptCount val="7"/>
                <c:pt idx="0">
                  <c:v>2.08</c:v>
                </c:pt>
                <c:pt idx="1">
                  <c:v>2.2200000000000002</c:v>
                </c:pt>
                <c:pt idx="2">
                  <c:v>2.46</c:v>
                </c:pt>
                <c:pt idx="3">
                  <c:v>2.2810000000000001</c:v>
                </c:pt>
                <c:pt idx="4">
                  <c:v>2.04</c:v>
                </c:pt>
                <c:pt idx="5">
                  <c:v>2.0699999999999998</c:v>
                </c:pt>
                <c:pt idx="6">
                  <c:v>2.0099999999999998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FB7-4EAA-9218-304645D13C0A}"/>
            </c:ext>
          </c:extLst>
        </c:ser>
        <c:ser>
          <c:idx val="5"/>
          <c:order val="5"/>
          <c:tx>
            <c:strRef>
              <c:f>'[ny (1).xls]Sheet1'!$A$7</c:f>
              <c:strCache>
                <c:ptCount val="1"/>
                <c:pt idx="0">
                  <c:v>UIB</c:v>
                </c:pt>
              </c:strCache>
            </c:strRef>
          </c:tx>
          <c:spPr>
            <a:ln w="28575" cap="rnd">
              <a:solidFill>
                <a:srgbClr val="ED1C24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(1).xls]Sheet1'!$B$7:$H$7</c:f>
              <c:numCache>
                <c:formatCode>General</c:formatCode>
                <c:ptCount val="7"/>
                <c:pt idx="0">
                  <c:v>2.34</c:v>
                </c:pt>
                <c:pt idx="1">
                  <c:v>2.23</c:v>
                </c:pt>
                <c:pt idx="2">
                  <c:v>2.38</c:v>
                </c:pt>
                <c:pt idx="3">
                  <c:v>2.5380000000000003</c:v>
                </c:pt>
                <c:pt idx="4">
                  <c:v>2.67</c:v>
                </c:pt>
                <c:pt idx="5">
                  <c:v>2.57</c:v>
                </c:pt>
                <c:pt idx="6">
                  <c:v>2.56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FB7-4EAA-9218-304645D13C0A}"/>
            </c:ext>
          </c:extLst>
        </c:ser>
        <c:ser>
          <c:idx val="6"/>
          <c:order val="6"/>
          <c:tx>
            <c:strRef>
              <c:f>'[ny (1).xls]Sheet1'!$A$8</c:f>
              <c:strCache>
                <c:ptCount val="1"/>
                <c:pt idx="0">
                  <c:v>UIO</c:v>
                </c:pt>
              </c:strCache>
            </c:strRef>
          </c:tx>
          <c:spPr>
            <a:ln w="28575" cap="rnd">
              <a:solidFill>
                <a:srgbClr val="ED1C24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(1).xls]Sheet1'!$B$8:$H$8</c:f>
              <c:numCache>
                <c:formatCode>General</c:formatCode>
                <c:ptCount val="7"/>
                <c:pt idx="0">
                  <c:v>2.89</c:v>
                </c:pt>
                <c:pt idx="1">
                  <c:v>2.87</c:v>
                </c:pt>
                <c:pt idx="2">
                  <c:v>2.96</c:v>
                </c:pt>
                <c:pt idx="3">
                  <c:v>2.9590000000000001</c:v>
                </c:pt>
                <c:pt idx="4">
                  <c:v>3.05</c:v>
                </c:pt>
                <c:pt idx="5">
                  <c:v>3.12</c:v>
                </c:pt>
                <c:pt idx="6">
                  <c:v>2.96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FB7-4EAA-9218-304645D13C0A}"/>
            </c:ext>
          </c:extLst>
        </c:ser>
        <c:ser>
          <c:idx val="7"/>
          <c:order val="7"/>
          <c:tx>
            <c:strRef>
              <c:f>'[ny (1).xls]Sheet1'!$A$9</c:f>
              <c:strCache>
                <c:ptCount val="1"/>
                <c:pt idx="0">
                  <c:v>UIS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(1).xls]Sheet1'!$B$9:$H$9</c:f>
              <c:numCache>
                <c:formatCode>General</c:formatCode>
                <c:ptCount val="7"/>
                <c:pt idx="0">
                  <c:v>2.42</c:v>
                </c:pt>
                <c:pt idx="1">
                  <c:v>2.39</c:v>
                </c:pt>
                <c:pt idx="2">
                  <c:v>2.62</c:v>
                </c:pt>
                <c:pt idx="3">
                  <c:v>2.6930000000000001</c:v>
                </c:pt>
                <c:pt idx="4">
                  <c:v>2.54</c:v>
                </c:pt>
                <c:pt idx="5">
                  <c:v>2.66</c:v>
                </c:pt>
                <c:pt idx="6">
                  <c:v>2.64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FB7-4EAA-9218-304645D13C0A}"/>
            </c:ext>
          </c:extLst>
        </c:ser>
        <c:ser>
          <c:idx val="8"/>
          <c:order val="8"/>
          <c:tx>
            <c:strRef>
              <c:f>'[ny (1).xls]Sheet1'!$A$10</c:f>
              <c:strCache>
                <c:ptCount val="1"/>
                <c:pt idx="0">
                  <c:v>UIT</c:v>
                </c:pt>
              </c:strCache>
            </c:strRef>
          </c:tx>
          <c:spPr>
            <a:ln w="28575" cap="rnd">
              <a:solidFill>
                <a:srgbClr val="F7A7CF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(1).xls]Sheet1'!$B$10:$H$10</c:f>
              <c:numCache>
                <c:formatCode>General</c:formatCode>
                <c:ptCount val="7"/>
                <c:pt idx="0">
                  <c:v>1.46</c:v>
                </c:pt>
                <c:pt idx="1">
                  <c:v>1.6099999999999999</c:v>
                </c:pt>
                <c:pt idx="2">
                  <c:v>1.6400000000000001</c:v>
                </c:pt>
                <c:pt idx="3">
                  <c:v>1.5939999999999999</c:v>
                </c:pt>
                <c:pt idx="4">
                  <c:v>1.8</c:v>
                </c:pt>
                <c:pt idx="5">
                  <c:v>1.8199999999999998</c:v>
                </c:pt>
                <c:pt idx="6">
                  <c:v>1.52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FB7-4EAA-9218-304645D13C0A}"/>
            </c:ext>
          </c:extLst>
        </c:ser>
        <c:ser>
          <c:idx val="9"/>
          <c:order val="9"/>
          <c:tx>
            <c:strRef>
              <c:f>'[ny (1).xls]Sheet1'!$A$11</c:f>
              <c:strCache>
                <c:ptCount val="1"/>
                <c:pt idx="0">
                  <c:v>USN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'[ny (1).xls]Sheet1'!$B$1:$H$1</c:f>
              <c:numCache>
                <c:formatCode>General</c:formatCode>
                <c:ptCount val="7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</c:numCache>
            </c:numRef>
          </c:cat>
          <c:val>
            <c:numRef>
              <c:f>'[ny (1).xls]Sheet1'!$B$11:$H$11</c:f>
              <c:numCache>
                <c:formatCode>General</c:formatCode>
                <c:ptCount val="7"/>
                <c:pt idx="0">
                  <c:v>1.74</c:v>
                </c:pt>
                <c:pt idx="1">
                  <c:v>1.76</c:v>
                </c:pt>
                <c:pt idx="2">
                  <c:v>1.8399999999999999</c:v>
                </c:pt>
                <c:pt idx="3">
                  <c:v>1.7170000000000001</c:v>
                </c:pt>
                <c:pt idx="4">
                  <c:v>2.02</c:v>
                </c:pt>
                <c:pt idx="5">
                  <c:v>2.1</c:v>
                </c:pt>
                <c:pt idx="6">
                  <c:v>2.04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FB7-4EAA-9218-304645D13C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6203464"/>
        <c:axId val="496202808"/>
      </c:lineChart>
      <c:catAx>
        <c:axId val="49620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6202808"/>
        <c:crosses val="autoZero"/>
        <c:auto val="1"/>
        <c:lblAlgn val="ctr"/>
        <c:lblOffset val="100"/>
        <c:noMultiLvlLbl val="0"/>
      </c:catAx>
      <c:valAx>
        <c:axId val="496202808"/>
        <c:scaling>
          <c:orientation val="minMax"/>
          <c:max val="3.6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620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Sheet1!$K$15</c:f>
              <c:strCache>
                <c:ptCount val="1"/>
                <c:pt idx="0">
                  <c:v>TF</c:v>
                </c:pt>
              </c:strCache>
            </c:strRef>
          </c:tx>
          <c:spPr>
            <a:ln w="28575" cap="rnd">
              <a:solidFill>
                <a:srgbClr val="F7A7CF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Sheet1!$L$15:$P$15</c:f>
              <c:numCache>
                <c:formatCode>General</c:formatCode>
                <c:ptCount val="5"/>
                <c:pt idx="0">
                  <c:v>1.1000000000000001</c:v>
                </c:pt>
                <c:pt idx="1">
                  <c:v>0.7</c:v>
                </c:pt>
                <c:pt idx="2">
                  <c:v>0.9</c:v>
                </c:pt>
                <c:pt idx="3">
                  <c:v>1.1000000000000001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B1-4F8C-8B69-707D24A0EA07}"/>
            </c:ext>
          </c:extLst>
        </c:ser>
        <c:ser>
          <c:idx val="1"/>
          <c:order val="1"/>
          <c:tx>
            <c:strRef>
              <c:f>Sheet1!$K$16</c:f>
              <c:strCache>
                <c:ptCount val="1"/>
                <c:pt idx="0">
                  <c:v>JF</c:v>
                </c:pt>
              </c:strCache>
            </c:strRef>
          </c:tx>
          <c:spPr>
            <a:ln w="28575" cap="rnd">
              <a:solidFill>
                <a:srgbClr val="32868D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Sheet1!$L$16:$P$16</c:f>
              <c:numCache>
                <c:formatCode>General</c:formatCode>
                <c:ptCount val="5"/>
                <c:pt idx="0">
                  <c:v>6.7</c:v>
                </c:pt>
                <c:pt idx="1">
                  <c:v>6.5</c:v>
                </c:pt>
                <c:pt idx="2">
                  <c:v>6.7</c:v>
                </c:pt>
                <c:pt idx="3">
                  <c:v>6.7</c:v>
                </c:pt>
                <c:pt idx="4">
                  <c:v>6.4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B1-4F8C-8B69-707D24A0EA07}"/>
            </c:ext>
          </c:extLst>
        </c:ser>
        <c:ser>
          <c:idx val="2"/>
          <c:order val="2"/>
          <c:tx>
            <c:strRef>
              <c:f>Sheet1!$K$17</c:f>
              <c:strCache>
                <c:ptCount val="1"/>
                <c:pt idx="0">
                  <c:v>HF</c:v>
                </c:pt>
              </c:strCache>
            </c:strRef>
          </c:tx>
          <c:spPr>
            <a:ln w="28575" cap="rnd">
              <a:solidFill>
                <a:srgbClr val="262692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Sheet1!$L$17:$P$17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2.1</c:v>
                </c:pt>
                <c:pt idx="3">
                  <c:v>2.1</c:v>
                </c:pt>
                <c:pt idx="4">
                  <c:v>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B1-4F8C-8B69-707D24A0EA07}"/>
            </c:ext>
          </c:extLst>
        </c:ser>
        <c:ser>
          <c:idx val="3"/>
          <c:order val="3"/>
          <c:tx>
            <c:strRef>
              <c:f>Sheet1!$K$18</c:f>
              <c:strCache>
                <c:ptCount val="1"/>
                <c:pt idx="0">
                  <c:v>MN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Sheet1!$L$18:$P$18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2.4</c:v>
                </c:pt>
                <c:pt idx="3">
                  <c:v>2.2000000000000002</c:v>
                </c:pt>
                <c:pt idx="4">
                  <c:v>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B1-4F8C-8B69-707D24A0EA07}"/>
            </c:ext>
          </c:extLst>
        </c:ser>
        <c:ser>
          <c:idx val="4"/>
          <c:order val="4"/>
          <c:tx>
            <c:strRef>
              <c:f>Sheet1!$K$19</c:f>
              <c:strCache>
                <c:ptCount val="1"/>
                <c:pt idx="0">
                  <c:v>OD</c:v>
                </c:pt>
              </c:strCache>
            </c:strRef>
          </c:tx>
          <c:spPr>
            <a:ln w="28575" cap="rnd">
              <a:solidFill>
                <a:srgbClr val="BCBCE9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Sheet1!$L$19:$P$19</c:f>
              <c:numCache>
                <c:formatCode>General</c:formatCode>
                <c:ptCount val="5"/>
                <c:pt idx="0">
                  <c:v>4.7</c:v>
                </c:pt>
                <c:pt idx="1">
                  <c:v>4.7</c:v>
                </c:pt>
                <c:pt idx="2">
                  <c:v>4.5</c:v>
                </c:pt>
                <c:pt idx="3">
                  <c:v>4.8</c:v>
                </c:pt>
                <c:pt idx="4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B1-4F8C-8B69-707D24A0EA07}"/>
            </c:ext>
          </c:extLst>
        </c:ser>
        <c:ser>
          <c:idx val="5"/>
          <c:order val="5"/>
          <c:tx>
            <c:strRef>
              <c:f>Sheet1!$K$20</c:f>
              <c:strCache>
                <c:ptCount val="1"/>
                <c:pt idx="0">
                  <c:v>SV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Sheet1!$L$20:$P$20</c:f>
              <c:numCache>
                <c:formatCode>General</c:formatCode>
                <c:ptCount val="5"/>
                <c:pt idx="0">
                  <c:v>3.7</c:v>
                </c:pt>
                <c:pt idx="1">
                  <c:v>3.8</c:v>
                </c:pt>
                <c:pt idx="2">
                  <c:v>3.7</c:v>
                </c:pt>
                <c:pt idx="3">
                  <c:v>4.0999999999999996</c:v>
                </c:pt>
                <c:pt idx="4">
                  <c:v>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6B1-4F8C-8B69-707D24A0EA07}"/>
            </c:ext>
          </c:extLst>
        </c:ser>
        <c:ser>
          <c:idx val="6"/>
          <c:order val="6"/>
          <c:tx>
            <c:strRef>
              <c:f>Sheet1!$K$21</c:f>
              <c:strCache>
                <c:ptCount val="1"/>
                <c:pt idx="0">
                  <c:v>UV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Sheet1!$L$21:$P$21</c:f>
              <c:numCache>
                <c:formatCode>General</c:formatCode>
                <c:ptCount val="5"/>
                <c:pt idx="0">
                  <c:v>2.1</c:v>
                </c:pt>
                <c:pt idx="1">
                  <c:v>2.1</c:v>
                </c:pt>
                <c:pt idx="2">
                  <c:v>2.2000000000000002</c:v>
                </c:pt>
                <c:pt idx="3">
                  <c:v>2.2000000000000002</c:v>
                </c:pt>
                <c:pt idx="4">
                  <c:v>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6B1-4F8C-8B69-707D24A0EA07}"/>
            </c:ext>
          </c:extLst>
        </c:ser>
        <c:ser>
          <c:idx val="7"/>
          <c:order val="7"/>
          <c:tx>
            <c:strRef>
              <c:f>Sheet1!$K$22</c:f>
              <c:strCache>
                <c:ptCount val="1"/>
                <c:pt idx="0">
                  <c:v>MED</c:v>
                </c:pt>
              </c:strCache>
            </c:strRef>
          </c:tx>
          <c:spPr>
            <a:ln w="28575" cap="rnd">
              <a:solidFill>
                <a:srgbClr val="29AA95"/>
              </a:solidFill>
              <a:round/>
            </a:ln>
            <a:effectLst/>
          </c:spPr>
          <c:marker>
            <c:symbol val="none"/>
          </c:marker>
          <c:cat>
            <c:numRef>
              <c:f>Sheet1!$L$14:$P$14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Sheet1!$L$22:$P$22</c:f>
              <c:numCache>
                <c:formatCode>General</c:formatCode>
                <c:ptCount val="5"/>
                <c:pt idx="0">
                  <c:v>4.8</c:v>
                </c:pt>
                <c:pt idx="1">
                  <c:v>5.3</c:v>
                </c:pt>
                <c:pt idx="2">
                  <c:v>5.3</c:v>
                </c:pt>
                <c:pt idx="3">
                  <c:v>5.6</c:v>
                </c:pt>
                <c:pt idx="4">
                  <c:v>5.7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6B1-4F8C-8B69-707D24A0EA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400736"/>
        <c:axId val="435401064"/>
      </c:lineChart>
      <c:catAx>
        <c:axId val="43540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35401064"/>
        <c:crosses val="autoZero"/>
        <c:auto val="1"/>
        <c:lblAlgn val="ctr"/>
        <c:lblOffset val="100"/>
        <c:noMultiLvlLbl val="0"/>
      </c:catAx>
      <c:valAx>
        <c:axId val="435401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3540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Diagram!$B$1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Diagram!$A$2:$A$21</c:f>
              <c:strCache>
                <c:ptCount val="20"/>
                <c:pt idx="0">
                  <c:v>Årsenhet i informatikk</c:v>
                </c:pt>
                <c:pt idx="1">
                  <c:v>Honours: studieretning humaniora</c:v>
                </c:pt>
                <c:pt idx="2">
                  <c:v>Honours: studieretning realfag</c:v>
                </c:pt>
                <c:pt idx="3">
                  <c:v>Informatikk: digital økonomi og ledelse</c:v>
                </c:pt>
                <c:pt idx="4">
                  <c:v>Informatikk: design, bruk og interaksjon</c:v>
                </c:pt>
                <c:pt idx="5">
                  <c:v>Farmasi</c:v>
                </c:pt>
                <c:pt idx="6">
                  <c:v>Informatikk: robotikk og intelligente systemer</c:v>
                </c:pt>
                <c:pt idx="7">
                  <c:v>Informatikk: språkteknologi</c:v>
                </c:pt>
                <c:pt idx="8">
                  <c:v>Informatikk: programmering og systemarkitektur</c:v>
                </c:pt>
                <c:pt idx="9">
                  <c:v>Fysikk og astronomi</c:v>
                </c:pt>
                <c:pt idx="10">
                  <c:v>Matematikk med informatikk</c:v>
                </c:pt>
                <c:pt idx="11">
                  <c:v>Matematikk og økonomi</c:v>
                </c:pt>
                <c:pt idx="12">
                  <c:v>Elektronikk, informatikk og teknologi</c:v>
                </c:pt>
                <c:pt idx="13">
                  <c:v>Realfag</c:v>
                </c:pt>
                <c:pt idx="14">
                  <c:v>Biovitenskap</c:v>
                </c:pt>
                <c:pt idx="15">
                  <c:v>Kjemi og biokjemi</c:v>
                </c:pt>
                <c:pt idx="16">
                  <c:v>Geofysikk og klima</c:v>
                </c:pt>
                <c:pt idx="17">
                  <c:v>Materialvitenskap for energi- og nanoteknologi</c:v>
                </c:pt>
                <c:pt idx="18">
                  <c:v>Geologi og geografi</c:v>
                </c:pt>
                <c:pt idx="19">
                  <c:v>Lektor, 8.-13. trinn, realfag</c:v>
                </c:pt>
              </c:strCache>
            </c:strRef>
          </c:cat>
          <c:val>
            <c:numRef>
              <c:f>Diagram!$B$2:$B$21</c:f>
              <c:numCache>
                <c:formatCode>General</c:formatCode>
                <c:ptCount val="20"/>
                <c:pt idx="3">
                  <c:v>6.3</c:v>
                </c:pt>
                <c:pt idx="4">
                  <c:v>3.2</c:v>
                </c:pt>
                <c:pt idx="5">
                  <c:v>3</c:v>
                </c:pt>
                <c:pt idx="6">
                  <c:v>2.9</c:v>
                </c:pt>
                <c:pt idx="7">
                  <c:v>2.4</c:v>
                </c:pt>
                <c:pt idx="8">
                  <c:v>2.4</c:v>
                </c:pt>
                <c:pt idx="9">
                  <c:v>2</c:v>
                </c:pt>
                <c:pt idx="10">
                  <c:v>2</c:v>
                </c:pt>
                <c:pt idx="11">
                  <c:v>1.8</c:v>
                </c:pt>
                <c:pt idx="12">
                  <c:v>1.6</c:v>
                </c:pt>
                <c:pt idx="13">
                  <c:v>1.3</c:v>
                </c:pt>
                <c:pt idx="14">
                  <c:v>1.6</c:v>
                </c:pt>
                <c:pt idx="15">
                  <c:v>1.2</c:v>
                </c:pt>
                <c:pt idx="16">
                  <c:v>0.9</c:v>
                </c:pt>
                <c:pt idx="17">
                  <c:v>1</c:v>
                </c:pt>
                <c:pt idx="18">
                  <c:v>0.9</c:v>
                </c:pt>
                <c:pt idx="19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C6-4BAF-80C7-2DE920884F45}"/>
            </c:ext>
          </c:extLst>
        </c:ser>
        <c:ser>
          <c:idx val="1"/>
          <c:order val="1"/>
          <c:tx>
            <c:strRef>
              <c:f>Diagram!$C$1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Diagram!$A$2:$A$21</c:f>
              <c:strCache>
                <c:ptCount val="20"/>
                <c:pt idx="0">
                  <c:v>Årsenhet i informatikk</c:v>
                </c:pt>
                <c:pt idx="1">
                  <c:v>Honours: studieretning humaniora</c:v>
                </c:pt>
                <c:pt idx="2">
                  <c:v>Honours: studieretning realfag</c:v>
                </c:pt>
                <c:pt idx="3">
                  <c:v>Informatikk: digital økonomi og ledelse</c:v>
                </c:pt>
                <c:pt idx="4">
                  <c:v>Informatikk: design, bruk og interaksjon</c:v>
                </c:pt>
                <c:pt idx="5">
                  <c:v>Farmasi</c:v>
                </c:pt>
                <c:pt idx="6">
                  <c:v>Informatikk: robotikk og intelligente systemer</c:v>
                </c:pt>
                <c:pt idx="7">
                  <c:v>Informatikk: språkteknologi</c:v>
                </c:pt>
                <c:pt idx="8">
                  <c:v>Informatikk: programmering og systemarkitektur</c:v>
                </c:pt>
                <c:pt idx="9">
                  <c:v>Fysikk og astronomi</c:v>
                </c:pt>
                <c:pt idx="10">
                  <c:v>Matematikk med informatikk</c:v>
                </c:pt>
                <c:pt idx="11">
                  <c:v>Matematikk og økonomi</c:v>
                </c:pt>
                <c:pt idx="12">
                  <c:v>Elektronikk, informatikk og teknologi</c:v>
                </c:pt>
                <c:pt idx="13">
                  <c:v>Realfag</c:v>
                </c:pt>
                <c:pt idx="14">
                  <c:v>Biovitenskap</c:v>
                </c:pt>
                <c:pt idx="15">
                  <c:v>Kjemi og biokjemi</c:v>
                </c:pt>
                <c:pt idx="16">
                  <c:v>Geofysikk og klima</c:v>
                </c:pt>
                <c:pt idx="17">
                  <c:v>Materialvitenskap for energi- og nanoteknologi</c:v>
                </c:pt>
                <c:pt idx="18">
                  <c:v>Geologi og geografi</c:v>
                </c:pt>
                <c:pt idx="19">
                  <c:v>Lektor, 8.-13. trinn, realfag</c:v>
                </c:pt>
              </c:strCache>
            </c:strRef>
          </c:cat>
          <c:val>
            <c:numRef>
              <c:f>Diagram!$C$2:$C$21</c:f>
              <c:numCache>
                <c:formatCode>General</c:formatCode>
                <c:ptCount val="20"/>
                <c:pt idx="0">
                  <c:v>7.4</c:v>
                </c:pt>
                <c:pt idx="1">
                  <c:v>6.4</c:v>
                </c:pt>
                <c:pt idx="2">
                  <c:v>7.3</c:v>
                </c:pt>
                <c:pt idx="3">
                  <c:v>4.9000000000000004</c:v>
                </c:pt>
                <c:pt idx="4">
                  <c:v>2.6</c:v>
                </c:pt>
                <c:pt idx="5">
                  <c:v>2.6</c:v>
                </c:pt>
                <c:pt idx="6">
                  <c:v>1.7</c:v>
                </c:pt>
                <c:pt idx="7">
                  <c:v>1.9</c:v>
                </c:pt>
                <c:pt idx="8">
                  <c:v>1.8</c:v>
                </c:pt>
                <c:pt idx="9">
                  <c:v>1.8</c:v>
                </c:pt>
                <c:pt idx="10">
                  <c:v>1.8</c:v>
                </c:pt>
                <c:pt idx="11">
                  <c:v>1.8</c:v>
                </c:pt>
                <c:pt idx="12">
                  <c:v>1.4</c:v>
                </c:pt>
                <c:pt idx="13">
                  <c:v>1.4</c:v>
                </c:pt>
                <c:pt idx="14">
                  <c:v>1</c:v>
                </c:pt>
                <c:pt idx="15">
                  <c:v>1</c:v>
                </c:pt>
                <c:pt idx="16">
                  <c:v>1.1000000000000001</c:v>
                </c:pt>
                <c:pt idx="17">
                  <c:v>0.9</c:v>
                </c:pt>
                <c:pt idx="18">
                  <c:v>1</c:v>
                </c:pt>
                <c:pt idx="19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C6-4BAF-80C7-2DE920884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0375784"/>
        <c:axId val="520380704"/>
      </c:barChart>
      <c:catAx>
        <c:axId val="52037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20380704"/>
        <c:crosses val="autoZero"/>
        <c:auto val="1"/>
        <c:lblAlgn val="ctr"/>
        <c:lblOffset val="100"/>
        <c:noMultiLvlLbl val="0"/>
      </c:catAx>
      <c:valAx>
        <c:axId val="52038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2037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676-4871-89E9-B4D743A46245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676-4871-89E9-B4D743A46245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676-4871-89E9-B4D743A4624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'[ny (14).xls]Sheet1'!$I$12:$I$19</c:f>
              <c:strCache>
                <c:ptCount val="8"/>
                <c:pt idx="0">
                  <c:v>Informatikk</c:v>
                </c:pt>
                <c:pt idx="1">
                  <c:v>Honours-programmet, studieretning realfag</c:v>
                </c:pt>
                <c:pt idx="2">
                  <c:v>Honours-programmet, studieretning humaniora</c:v>
                </c:pt>
                <c:pt idx="3">
                  <c:v>Nye programmer UiO</c:v>
                </c:pt>
                <c:pt idx="4">
                  <c:v>Nye programmer nasjonalt</c:v>
                </c:pt>
                <c:pt idx="5">
                  <c:v>UiO gjennomsnitt</c:v>
                </c:pt>
                <c:pt idx="6">
                  <c:v>Klart språk</c:v>
                </c:pt>
                <c:pt idx="7">
                  <c:v>Teologi, årsstudium</c:v>
                </c:pt>
              </c:strCache>
            </c:strRef>
          </c:cat>
          <c:val>
            <c:numRef>
              <c:f>'[ny (14).xls]Sheet1'!$J$12:$J$19</c:f>
              <c:numCache>
                <c:formatCode>General</c:formatCode>
                <c:ptCount val="8"/>
                <c:pt idx="0">
                  <c:v>7.44</c:v>
                </c:pt>
                <c:pt idx="1">
                  <c:v>7.3</c:v>
                </c:pt>
                <c:pt idx="2">
                  <c:v>6.4</c:v>
                </c:pt>
                <c:pt idx="3">
                  <c:v>5.67</c:v>
                </c:pt>
                <c:pt idx="4">
                  <c:v>3.33</c:v>
                </c:pt>
                <c:pt idx="5">
                  <c:v>2.96</c:v>
                </c:pt>
                <c:pt idx="6">
                  <c:v>2.25</c:v>
                </c:pt>
                <c:pt idx="7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76-4871-89E9-B4D743A46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3181088"/>
        <c:axId val="623179120"/>
      </c:barChart>
      <c:catAx>
        <c:axId val="62318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23179120"/>
        <c:crosses val="autoZero"/>
        <c:auto val="1"/>
        <c:lblAlgn val="ctr"/>
        <c:lblOffset val="100"/>
        <c:noMultiLvlLbl val="0"/>
      </c:catAx>
      <c:valAx>
        <c:axId val="62317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23181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5CC3AF"/>
            </a:solidFill>
            <a:ln>
              <a:noFill/>
            </a:ln>
            <a:effectLst/>
          </c:spPr>
          <c:invertIfNegative val="0"/>
          <c:cat>
            <c:strRef>
              <c:f>'[ny (7).xls]Sheet1'!$A$3:$A$21</c:f>
              <c:strCache>
                <c:ptCount val="19"/>
                <c:pt idx="0">
                  <c:v>Oslo</c:v>
                </c:pt>
                <c:pt idx="1">
                  <c:v>Akershus</c:v>
                </c:pt>
                <c:pt idx="2">
                  <c:v>Buskerud</c:v>
                </c:pt>
                <c:pt idx="3">
                  <c:v>Østfold</c:v>
                </c:pt>
                <c:pt idx="4">
                  <c:v>Vestfold</c:v>
                </c:pt>
                <c:pt idx="5">
                  <c:v>Trøndelag</c:v>
                </c:pt>
                <c:pt idx="6">
                  <c:v>Rogaland</c:v>
                </c:pt>
                <c:pt idx="7">
                  <c:v>Hedmark</c:v>
                </c:pt>
                <c:pt idx="8">
                  <c:v>Hordaland</c:v>
                </c:pt>
                <c:pt idx="9">
                  <c:v>UKJENT</c:v>
                </c:pt>
                <c:pt idx="10">
                  <c:v>Vest-Agder</c:v>
                </c:pt>
                <c:pt idx="11">
                  <c:v>Oppland</c:v>
                </c:pt>
                <c:pt idx="12">
                  <c:v>Telemark</c:v>
                </c:pt>
                <c:pt idx="13">
                  <c:v>Møre og Romsdal</c:v>
                </c:pt>
                <c:pt idx="14">
                  <c:v>Nordland</c:v>
                </c:pt>
                <c:pt idx="15">
                  <c:v>Troms</c:v>
                </c:pt>
                <c:pt idx="16">
                  <c:v>Aust-Agder</c:v>
                </c:pt>
                <c:pt idx="17">
                  <c:v>Sogn og Fjordane</c:v>
                </c:pt>
                <c:pt idx="18">
                  <c:v>Finnmark</c:v>
                </c:pt>
              </c:strCache>
            </c:strRef>
          </c:cat>
          <c:val>
            <c:numRef>
              <c:f>'[ny (7).xls]Sheet1'!$B$3:$B$21</c:f>
              <c:numCache>
                <c:formatCode>General</c:formatCode>
                <c:ptCount val="19"/>
                <c:pt idx="0">
                  <c:v>6845</c:v>
                </c:pt>
                <c:pt idx="1">
                  <c:v>3219</c:v>
                </c:pt>
                <c:pt idx="2">
                  <c:v>961</c:v>
                </c:pt>
                <c:pt idx="3">
                  <c:v>948</c:v>
                </c:pt>
                <c:pt idx="4">
                  <c:v>732</c:v>
                </c:pt>
                <c:pt idx="5">
                  <c:v>659</c:v>
                </c:pt>
                <c:pt idx="6">
                  <c:v>643</c:v>
                </c:pt>
                <c:pt idx="7">
                  <c:v>538</c:v>
                </c:pt>
                <c:pt idx="8">
                  <c:v>528</c:v>
                </c:pt>
                <c:pt idx="9">
                  <c:v>524</c:v>
                </c:pt>
                <c:pt idx="10">
                  <c:v>452</c:v>
                </c:pt>
                <c:pt idx="11">
                  <c:v>429</c:v>
                </c:pt>
                <c:pt idx="12">
                  <c:v>426</c:v>
                </c:pt>
                <c:pt idx="13">
                  <c:v>391</c:v>
                </c:pt>
                <c:pt idx="14">
                  <c:v>252</c:v>
                </c:pt>
                <c:pt idx="15">
                  <c:v>205</c:v>
                </c:pt>
                <c:pt idx="16">
                  <c:v>200</c:v>
                </c:pt>
                <c:pt idx="17">
                  <c:v>124</c:v>
                </c:pt>
                <c:pt idx="18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26-427B-8FAD-87710B0E5C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7549128"/>
        <c:axId val="607548800"/>
      </c:barChart>
      <c:catAx>
        <c:axId val="60754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7548800"/>
        <c:crosses val="autoZero"/>
        <c:auto val="1"/>
        <c:lblAlgn val="ctr"/>
        <c:lblOffset val="100"/>
        <c:noMultiLvlLbl val="0"/>
      </c:catAx>
      <c:valAx>
        <c:axId val="60754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7549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34793"/>
            </a:solidFill>
            <a:ln>
              <a:noFill/>
            </a:ln>
            <a:effectLst/>
          </c:spPr>
          <c:invertIfNegative val="0"/>
          <c:cat>
            <c:strRef>
              <c:f>'[ny (8).xls]Sheet1'!$A$3:$A$21</c:f>
              <c:strCache>
                <c:ptCount val="19"/>
                <c:pt idx="0">
                  <c:v>Trøndelag</c:v>
                </c:pt>
                <c:pt idx="1">
                  <c:v>Akershus</c:v>
                </c:pt>
                <c:pt idx="2">
                  <c:v>Møre og Romsdal</c:v>
                </c:pt>
                <c:pt idx="3">
                  <c:v>Oslo</c:v>
                </c:pt>
                <c:pt idx="4">
                  <c:v>Oppland</c:v>
                </c:pt>
                <c:pt idx="5">
                  <c:v>Hordaland</c:v>
                </c:pt>
                <c:pt idx="6">
                  <c:v>Nordland</c:v>
                </c:pt>
                <c:pt idx="7">
                  <c:v>Rogaland</c:v>
                </c:pt>
                <c:pt idx="8">
                  <c:v>Buskerud</c:v>
                </c:pt>
                <c:pt idx="9">
                  <c:v>Hedmark</c:v>
                </c:pt>
                <c:pt idx="10">
                  <c:v>Vestfold</c:v>
                </c:pt>
                <c:pt idx="11">
                  <c:v>Østfold</c:v>
                </c:pt>
                <c:pt idx="12">
                  <c:v>Troms</c:v>
                </c:pt>
                <c:pt idx="13">
                  <c:v>Vest-Agder</c:v>
                </c:pt>
                <c:pt idx="14">
                  <c:v>Telemark</c:v>
                </c:pt>
                <c:pt idx="15">
                  <c:v>Sogn og Fjordane</c:v>
                </c:pt>
                <c:pt idx="16">
                  <c:v>Aust-Agder</c:v>
                </c:pt>
                <c:pt idx="17">
                  <c:v>UKJENT</c:v>
                </c:pt>
                <c:pt idx="18">
                  <c:v>Finnmark</c:v>
                </c:pt>
              </c:strCache>
            </c:strRef>
          </c:cat>
          <c:val>
            <c:numRef>
              <c:f>'[ny (8).xls]Sheet1'!$B$3:$B$21</c:f>
              <c:numCache>
                <c:formatCode>General</c:formatCode>
                <c:ptCount val="19"/>
                <c:pt idx="0">
                  <c:v>6950</c:v>
                </c:pt>
                <c:pt idx="1">
                  <c:v>2449</c:v>
                </c:pt>
                <c:pt idx="2">
                  <c:v>2175</c:v>
                </c:pt>
                <c:pt idx="3">
                  <c:v>2055</c:v>
                </c:pt>
                <c:pt idx="4">
                  <c:v>1247</c:v>
                </c:pt>
                <c:pt idx="5">
                  <c:v>1218</c:v>
                </c:pt>
                <c:pt idx="6">
                  <c:v>1180</c:v>
                </c:pt>
                <c:pt idx="7">
                  <c:v>1125</c:v>
                </c:pt>
                <c:pt idx="8">
                  <c:v>815</c:v>
                </c:pt>
                <c:pt idx="9">
                  <c:v>775</c:v>
                </c:pt>
                <c:pt idx="10">
                  <c:v>664</c:v>
                </c:pt>
                <c:pt idx="11">
                  <c:v>652</c:v>
                </c:pt>
                <c:pt idx="12">
                  <c:v>508</c:v>
                </c:pt>
                <c:pt idx="13">
                  <c:v>458</c:v>
                </c:pt>
                <c:pt idx="14">
                  <c:v>385</c:v>
                </c:pt>
                <c:pt idx="15">
                  <c:v>298</c:v>
                </c:pt>
                <c:pt idx="16">
                  <c:v>273</c:v>
                </c:pt>
                <c:pt idx="17">
                  <c:v>271</c:v>
                </c:pt>
                <c:pt idx="18">
                  <c:v>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D8-493A-8EAE-6A38EC36E9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6"/>
        <c:overlap val="-27"/>
        <c:axId val="416238256"/>
        <c:axId val="416240880"/>
      </c:barChart>
      <c:catAx>
        <c:axId val="41623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16240880"/>
        <c:crosses val="autoZero"/>
        <c:auto val="1"/>
        <c:lblAlgn val="ctr"/>
        <c:lblOffset val="100"/>
        <c:noMultiLvlLbl val="0"/>
      </c:catAx>
      <c:valAx>
        <c:axId val="41624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16238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Sheet1!$J$29</c:f>
              <c:strCache>
                <c:ptCount val="1"/>
                <c:pt idx="0">
                  <c:v>TF</c:v>
                </c:pt>
              </c:strCache>
            </c:strRef>
          </c:tx>
          <c:spPr>
            <a:ln w="28575" cap="rnd">
              <a:solidFill>
                <a:srgbClr val="F7A7CF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Sheet1!$O$29:$P$29</c:f>
              <c:numCache>
                <c:formatCode>0.0\ %</c:formatCode>
                <c:ptCount val="2"/>
                <c:pt idx="0">
                  <c:v>0.32600000000000001</c:v>
                </c:pt>
                <c:pt idx="1">
                  <c:v>0.28299999999999997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E9-4033-BC70-96BA1B9EF463}"/>
            </c:ext>
          </c:extLst>
        </c:ser>
        <c:ser>
          <c:idx val="1"/>
          <c:order val="1"/>
          <c:tx>
            <c:strRef>
              <c:f>Sheet1!$J$30</c:f>
              <c:strCache>
                <c:ptCount val="1"/>
                <c:pt idx="0">
                  <c:v>JF</c:v>
                </c:pt>
              </c:strCache>
            </c:strRef>
          </c:tx>
          <c:spPr>
            <a:ln w="28575" cap="rnd">
              <a:solidFill>
                <a:srgbClr val="32868D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BE9-4033-BC70-96BA1B9EF463}"/>
                </c:ext>
              </c:extLst>
            </c:dLbl>
            <c:dLbl>
              <c:idx val="1"/>
              <c:layout>
                <c:manualLayout>
                  <c:x val="-7.4947787358375139E-3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Sheet1!$O$30:$P$30</c:f>
              <c:numCache>
                <c:formatCode>0.0\ %</c:formatCode>
                <c:ptCount val="2"/>
                <c:pt idx="0">
                  <c:v>0.52400000000000002</c:v>
                </c:pt>
                <c:pt idx="1">
                  <c:v>0.54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E9-4033-BC70-96BA1B9EF463}"/>
            </c:ext>
          </c:extLst>
        </c:ser>
        <c:ser>
          <c:idx val="2"/>
          <c:order val="2"/>
          <c:tx>
            <c:strRef>
              <c:f>Sheet1!$J$31</c:f>
              <c:strCache>
                <c:ptCount val="1"/>
                <c:pt idx="0">
                  <c:v>HF</c:v>
                </c:pt>
              </c:strCache>
            </c:strRef>
          </c:tx>
          <c:spPr>
            <a:ln w="28575" cap="rnd">
              <a:solidFill>
                <a:srgbClr val="26269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Sheet1!$O$31:$P$31</c:f>
              <c:numCache>
                <c:formatCode>0.0\ %</c:formatCode>
                <c:ptCount val="2"/>
                <c:pt idx="0">
                  <c:v>0.316</c:v>
                </c:pt>
                <c:pt idx="1">
                  <c:v>0.29799999999999999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E9-4033-BC70-96BA1B9EF463}"/>
            </c:ext>
          </c:extLst>
        </c:ser>
        <c:ser>
          <c:idx val="3"/>
          <c:order val="3"/>
          <c:tx>
            <c:strRef>
              <c:f>Sheet1!$J$32</c:f>
              <c:strCache>
                <c:ptCount val="1"/>
                <c:pt idx="0">
                  <c:v>MN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Sheet1!$O$32:$P$32</c:f>
              <c:numCache>
                <c:formatCode>0.0\ %</c:formatCode>
                <c:ptCount val="2"/>
                <c:pt idx="0">
                  <c:v>0.41300000000000003</c:v>
                </c:pt>
                <c:pt idx="1">
                  <c:v>0.38300000000000001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BE9-4033-BC70-96BA1B9EF463}"/>
            </c:ext>
          </c:extLst>
        </c:ser>
        <c:ser>
          <c:idx val="4"/>
          <c:order val="4"/>
          <c:tx>
            <c:strRef>
              <c:f>Sheet1!$J$33</c:f>
              <c:strCache>
                <c:ptCount val="1"/>
                <c:pt idx="0">
                  <c:v>OD</c:v>
                </c:pt>
              </c:strCache>
            </c:strRef>
          </c:tx>
          <c:spPr>
            <a:ln w="28575" cap="rnd">
              <a:solidFill>
                <a:srgbClr val="BCBCE9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BE9-4033-BC70-96BA1B9EF463}"/>
                </c:ext>
              </c:extLst>
            </c:dLbl>
            <c:dLbl>
              <c:idx val="1"/>
              <c:layout>
                <c:manualLayout>
                  <c:x val="-7.4947787358375139E-3"/>
                  <c:y val="1.85185185185185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Sheet1!$O$33:$P$33</c:f>
              <c:numCache>
                <c:formatCode>0.0\ %</c:formatCode>
                <c:ptCount val="2"/>
                <c:pt idx="0">
                  <c:v>0.48499999999999999</c:v>
                </c:pt>
                <c:pt idx="1">
                  <c:v>0.53499999999999992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BE9-4033-BC70-96BA1B9EF463}"/>
            </c:ext>
          </c:extLst>
        </c:ser>
        <c:ser>
          <c:idx val="5"/>
          <c:order val="5"/>
          <c:tx>
            <c:strRef>
              <c:f>Sheet1!$J$34</c:f>
              <c:strCache>
                <c:ptCount val="1"/>
                <c:pt idx="0">
                  <c:v>SV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Sheet1!$O$34:$P$34</c:f>
              <c:numCache>
                <c:formatCode>0.0\ %</c:formatCode>
                <c:ptCount val="2"/>
                <c:pt idx="0">
                  <c:v>0.46200000000000002</c:v>
                </c:pt>
                <c:pt idx="1">
                  <c:v>0.48199999999999998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BE9-4033-BC70-96BA1B9EF463}"/>
            </c:ext>
          </c:extLst>
        </c:ser>
        <c:ser>
          <c:idx val="6"/>
          <c:order val="6"/>
          <c:tx>
            <c:strRef>
              <c:f>Sheet1!$J$35</c:f>
              <c:strCache>
                <c:ptCount val="1"/>
                <c:pt idx="0">
                  <c:v>UV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Sheet1!$O$35:$P$35</c:f>
              <c:numCache>
                <c:formatCode>0.0\ %</c:formatCode>
                <c:ptCount val="2"/>
                <c:pt idx="0">
                  <c:v>0.44499999999999995</c:v>
                </c:pt>
                <c:pt idx="1">
                  <c:v>0.45199999999999996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BE9-4033-BC70-96BA1B9EF463}"/>
            </c:ext>
          </c:extLst>
        </c:ser>
        <c:ser>
          <c:idx val="7"/>
          <c:order val="7"/>
          <c:tx>
            <c:strRef>
              <c:f>Sheet1!$J$36</c:f>
              <c:strCache>
                <c:ptCount val="1"/>
                <c:pt idx="0">
                  <c:v>MED</c:v>
                </c:pt>
              </c:strCache>
            </c:strRef>
          </c:tx>
          <c:spPr>
            <a:ln w="28575" cap="rnd">
              <a:solidFill>
                <a:srgbClr val="29AA9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BE9-4033-BC70-96BA1B9EF4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Sheet1!$O$28:$P$28</c:f>
              <c:numCache>
                <c:formatCode>General</c:formatCode>
                <c:ptCount val="2"/>
                <c:pt idx="0">
                  <c:v>2018</c:v>
                </c:pt>
                <c:pt idx="1">
                  <c:v>2019</c:v>
                </c:pt>
              </c:numCache>
            </c:numRef>
          </c:cat>
          <c:val>
            <c:numRef>
              <c:f>Sheet1!$O$36:$P$36</c:f>
              <c:numCache>
                <c:formatCode>0.0\ %</c:formatCode>
                <c:ptCount val="2"/>
                <c:pt idx="0">
                  <c:v>0.45699999999999996</c:v>
                </c:pt>
                <c:pt idx="1">
                  <c:v>0.46599999999999997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BE9-4033-BC70-96BA1B9EF4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788160"/>
        <c:axId val="439233952"/>
      </c:lineChart>
      <c:catAx>
        <c:axId val="440788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39233952"/>
        <c:crosses val="autoZero"/>
        <c:auto val="1"/>
        <c:lblAlgn val="ctr"/>
        <c:lblOffset val="100"/>
        <c:noMultiLvlLbl val="0"/>
      </c:catAx>
      <c:valAx>
        <c:axId val="439233952"/>
        <c:scaling>
          <c:orientation val="minMax"/>
          <c:max val="0.55000000000000004"/>
          <c:min val="0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\ 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4078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Oslo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D1C2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685-416B-923F-1E262D762613}"/>
              </c:ext>
            </c:extLst>
          </c:dPt>
          <c:cat>
            <c:strRef>
              <c:f>'[ny (10).xls]Sheet1'!$B$145:$B$156</c:f>
              <c:strCache>
                <c:ptCount val="12"/>
                <c:pt idx="0">
                  <c:v>UIO</c:v>
                </c:pt>
                <c:pt idx="1">
                  <c:v>OSLOMET</c:v>
                </c:pt>
                <c:pt idx="2">
                  <c:v>NTNU</c:v>
                </c:pt>
                <c:pt idx="3">
                  <c:v>UIB</c:v>
                </c:pt>
                <c:pt idx="4">
                  <c:v>HINN</c:v>
                </c:pt>
                <c:pt idx="5">
                  <c:v>USN</c:v>
                </c:pt>
                <c:pt idx="6">
                  <c:v>NMBU</c:v>
                </c:pt>
                <c:pt idx="7">
                  <c:v>UIT</c:v>
                </c:pt>
                <c:pt idx="8">
                  <c:v>NHH</c:v>
                </c:pt>
                <c:pt idx="9">
                  <c:v>UIA</c:v>
                </c:pt>
                <c:pt idx="10">
                  <c:v>UIS</c:v>
                </c:pt>
                <c:pt idx="11">
                  <c:v>NORD</c:v>
                </c:pt>
              </c:strCache>
            </c:strRef>
          </c:cat>
          <c:val>
            <c:numRef>
              <c:f>'[ny (10).xls]Sheet1'!$C$145:$C$156</c:f>
              <c:numCache>
                <c:formatCode>General</c:formatCode>
                <c:ptCount val="12"/>
                <c:pt idx="0">
                  <c:v>6845</c:v>
                </c:pt>
                <c:pt idx="1">
                  <c:v>5231</c:v>
                </c:pt>
                <c:pt idx="2">
                  <c:v>2055</c:v>
                </c:pt>
                <c:pt idx="3">
                  <c:v>796</c:v>
                </c:pt>
                <c:pt idx="4">
                  <c:v>765</c:v>
                </c:pt>
                <c:pt idx="5">
                  <c:v>737</c:v>
                </c:pt>
                <c:pt idx="6">
                  <c:v>499</c:v>
                </c:pt>
                <c:pt idx="7">
                  <c:v>475</c:v>
                </c:pt>
                <c:pt idx="8">
                  <c:v>288</c:v>
                </c:pt>
                <c:pt idx="9">
                  <c:v>213</c:v>
                </c:pt>
                <c:pt idx="10">
                  <c:v>158</c:v>
                </c:pt>
                <c:pt idx="11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85-416B-923F-1E262D762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4235600"/>
        <c:axId val="794239864"/>
      </c:barChart>
      <c:catAx>
        <c:axId val="79423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94239864"/>
        <c:crosses val="autoZero"/>
        <c:auto val="1"/>
        <c:lblAlgn val="ctr"/>
        <c:lblOffset val="100"/>
        <c:noMultiLvlLbl val="0"/>
      </c:catAx>
      <c:valAx>
        <c:axId val="79423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94235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Akershus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029-434F-96BA-286C9F6C73EB}"/>
              </c:ext>
            </c:extLst>
          </c:dPt>
          <c:cat>
            <c:strRef>
              <c:f>'[ny (10).xls]Sheet1'!$B$3:$B$16</c:f>
              <c:strCache>
                <c:ptCount val="14"/>
                <c:pt idx="0">
                  <c:v>OSLOMET</c:v>
                </c:pt>
                <c:pt idx="1">
                  <c:v>UIO</c:v>
                </c:pt>
                <c:pt idx="2">
                  <c:v>NTNU</c:v>
                </c:pt>
                <c:pt idx="3">
                  <c:v>HINN</c:v>
                </c:pt>
                <c:pt idx="4">
                  <c:v>UIB</c:v>
                </c:pt>
                <c:pt idx="5">
                  <c:v>NMBU</c:v>
                </c:pt>
                <c:pt idx="6">
                  <c:v>USN</c:v>
                </c:pt>
                <c:pt idx="7">
                  <c:v>UIT</c:v>
                </c:pt>
                <c:pt idx="8">
                  <c:v>NHH</c:v>
                </c:pt>
                <c:pt idx="9">
                  <c:v>HIØ</c:v>
                </c:pt>
                <c:pt idx="10">
                  <c:v>UIA</c:v>
                </c:pt>
                <c:pt idx="11">
                  <c:v>UIS</c:v>
                </c:pt>
                <c:pt idx="12">
                  <c:v>LDH</c:v>
                </c:pt>
                <c:pt idx="13">
                  <c:v>NORD</c:v>
                </c:pt>
              </c:strCache>
            </c:strRef>
          </c:cat>
          <c:val>
            <c:numRef>
              <c:f>'[ny (10).xls]Sheet1'!$C$3:$C$16</c:f>
              <c:numCache>
                <c:formatCode>General</c:formatCode>
                <c:ptCount val="14"/>
                <c:pt idx="0">
                  <c:v>3506</c:v>
                </c:pt>
                <c:pt idx="1">
                  <c:v>3219</c:v>
                </c:pt>
                <c:pt idx="2">
                  <c:v>2449</c:v>
                </c:pt>
                <c:pt idx="3">
                  <c:v>857</c:v>
                </c:pt>
                <c:pt idx="4">
                  <c:v>825</c:v>
                </c:pt>
                <c:pt idx="5">
                  <c:v>632</c:v>
                </c:pt>
                <c:pt idx="6">
                  <c:v>570</c:v>
                </c:pt>
                <c:pt idx="7">
                  <c:v>355</c:v>
                </c:pt>
                <c:pt idx="8">
                  <c:v>346</c:v>
                </c:pt>
                <c:pt idx="9">
                  <c:v>252</c:v>
                </c:pt>
                <c:pt idx="10">
                  <c:v>244</c:v>
                </c:pt>
                <c:pt idx="11">
                  <c:v>196</c:v>
                </c:pt>
                <c:pt idx="12">
                  <c:v>150</c:v>
                </c:pt>
                <c:pt idx="13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29-434F-96BA-286C9F6C73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2479392"/>
        <c:axId val="562478736"/>
      </c:barChart>
      <c:catAx>
        <c:axId val="56247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2478736"/>
        <c:crosses val="autoZero"/>
        <c:auto val="1"/>
        <c:lblAlgn val="ctr"/>
        <c:lblOffset val="100"/>
        <c:noMultiLvlLbl val="0"/>
      </c:catAx>
      <c:valAx>
        <c:axId val="56247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62479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Buskerud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28C-49D2-A752-8209F6115BAF}"/>
              </c:ext>
            </c:extLst>
          </c:dPt>
          <c:cat>
            <c:strRef>
              <c:f>'[ny (10).xls]Sheet1'!$B$35:$B$47</c:f>
              <c:strCache>
                <c:ptCount val="13"/>
                <c:pt idx="0">
                  <c:v>USN</c:v>
                </c:pt>
                <c:pt idx="1">
                  <c:v>UIO</c:v>
                </c:pt>
                <c:pt idx="2">
                  <c:v>OSLOMET</c:v>
                </c:pt>
                <c:pt idx="3">
                  <c:v>NTNU</c:v>
                </c:pt>
                <c:pt idx="4">
                  <c:v>HINN</c:v>
                </c:pt>
                <c:pt idx="5">
                  <c:v>UIB</c:v>
                </c:pt>
                <c:pt idx="6">
                  <c:v>UIA</c:v>
                </c:pt>
                <c:pt idx="7">
                  <c:v>UIT</c:v>
                </c:pt>
                <c:pt idx="8">
                  <c:v>NMBU</c:v>
                </c:pt>
                <c:pt idx="9">
                  <c:v>UIS</c:v>
                </c:pt>
                <c:pt idx="10">
                  <c:v>NORD</c:v>
                </c:pt>
                <c:pt idx="11">
                  <c:v>HIØ</c:v>
                </c:pt>
                <c:pt idx="12">
                  <c:v>NHH</c:v>
                </c:pt>
              </c:strCache>
            </c:strRef>
          </c:cat>
          <c:val>
            <c:numRef>
              <c:f>'[ny (10).xls]Sheet1'!$C$35:$C$47</c:f>
              <c:numCache>
                <c:formatCode>General</c:formatCode>
                <c:ptCount val="13"/>
                <c:pt idx="0">
                  <c:v>1536</c:v>
                </c:pt>
                <c:pt idx="1">
                  <c:v>961</c:v>
                </c:pt>
                <c:pt idx="2">
                  <c:v>888</c:v>
                </c:pt>
                <c:pt idx="3">
                  <c:v>815</c:v>
                </c:pt>
                <c:pt idx="4">
                  <c:v>279</c:v>
                </c:pt>
                <c:pt idx="5">
                  <c:v>258</c:v>
                </c:pt>
                <c:pt idx="6">
                  <c:v>174</c:v>
                </c:pt>
                <c:pt idx="7">
                  <c:v>155</c:v>
                </c:pt>
                <c:pt idx="8">
                  <c:v>121</c:v>
                </c:pt>
                <c:pt idx="9">
                  <c:v>112</c:v>
                </c:pt>
                <c:pt idx="10">
                  <c:v>83</c:v>
                </c:pt>
                <c:pt idx="11">
                  <c:v>74</c:v>
                </c:pt>
                <c:pt idx="1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8C-49D2-A752-8209F6115B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6864640"/>
        <c:axId val="606872184"/>
      </c:barChart>
      <c:catAx>
        <c:axId val="60686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6872184"/>
        <c:crosses val="autoZero"/>
        <c:auto val="1"/>
        <c:lblAlgn val="ctr"/>
        <c:lblOffset val="100"/>
        <c:noMultiLvlLbl val="0"/>
      </c:catAx>
      <c:valAx>
        <c:axId val="60687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6864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Hedmark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544-4E8C-8BAD-CE695A4B7F12}"/>
              </c:ext>
            </c:extLst>
          </c:dPt>
          <c:cat>
            <c:strRef>
              <c:f>'[ny (10).xls]Sheet1'!$B$65:$B$78</c:f>
              <c:strCache>
                <c:ptCount val="14"/>
                <c:pt idx="0">
                  <c:v>HINN</c:v>
                </c:pt>
                <c:pt idx="1">
                  <c:v>NTNU</c:v>
                </c:pt>
                <c:pt idx="2">
                  <c:v>UIO</c:v>
                </c:pt>
                <c:pt idx="3">
                  <c:v>OSLOMET</c:v>
                </c:pt>
                <c:pt idx="4">
                  <c:v>USN</c:v>
                </c:pt>
                <c:pt idx="5">
                  <c:v>NMBU</c:v>
                </c:pt>
                <c:pt idx="6">
                  <c:v>UIT</c:v>
                </c:pt>
                <c:pt idx="7">
                  <c:v>UIB</c:v>
                </c:pt>
                <c:pt idx="8">
                  <c:v>UIA</c:v>
                </c:pt>
                <c:pt idx="9">
                  <c:v>NORD</c:v>
                </c:pt>
                <c:pt idx="10">
                  <c:v>HIØ</c:v>
                </c:pt>
                <c:pt idx="11">
                  <c:v>UIS</c:v>
                </c:pt>
                <c:pt idx="12">
                  <c:v>NIH</c:v>
                </c:pt>
                <c:pt idx="13">
                  <c:v>HVL</c:v>
                </c:pt>
              </c:strCache>
            </c:strRef>
          </c:cat>
          <c:val>
            <c:numRef>
              <c:f>'[ny (10).xls]Sheet1'!$C$65:$C$78</c:f>
              <c:numCache>
                <c:formatCode>General</c:formatCode>
                <c:ptCount val="14"/>
                <c:pt idx="0">
                  <c:v>1849</c:v>
                </c:pt>
                <c:pt idx="1">
                  <c:v>775</c:v>
                </c:pt>
                <c:pt idx="2">
                  <c:v>538</c:v>
                </c:pt>
                <c:pt idx="3">
                  <c:v>537</c:v>
                </c:pt>
                <c:pt idx="4">
                  <c:v>141</c:v>
                </c:pt>
                <c:pt idx="5">
                  <c:v>131</c:v>
                </c:pt>
                <c:pt idx="6">
                  <c:v>114</c:v>
                </c:pt>
                <c:pt idx="7">
                  <c:v>108</c:v>
                </c:pt>
                <c:pt idx="8">
                  <c:v>79</c:v>
                </c:pt>
                <c:pt idx="9">
                  <c:v>75</c:v>
                </c:pt>
                <c:pt idx="10">
                  <c:v>55</c:v>
                </c:pt>
                <c:pt idx="11">
                  <c:v>45</c:v>
                </c:pt>
                <c:pt idx="12">
                  <c:v>54</c:v>
                </c:pt>
                <c:pt idx="1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44-4E8C-8BAD-CE695A4B7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7868368"/>
        <c:axId val="597889032"/>
      </c:barChart>
      <c:catAx>
        <c:axId val="59786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7889032"/>
        <c:crosses val="autoZero"/>
        <c:auto val="1"/>
        <c:lblAlgn val="ctr"/>
        <c:lblOffset val="100"/>
        <c:noMultiLvlLbl val="0"/>
      </c:catAx>
      <c:valAx>
        <c:axId val="59788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7868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Oppland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E2B-41E0-8881-68A661ECCB93}"/>
              </c:ext>
            </c:extLst>
          </c:dPt>
          <c:cat>
            <c:strRef>
              <c:f>'[ny (10).xls]Sheet1'!$B$128:$B$140</c:f>
              <c:strCache>
                <c:ptCount val="13"/>
                <c:pt idx="0">
                  <c:v>NTNU</c:v>
                </c:pt>
                <c:pt idx="1">
                  <c:v>HINN</c:v>
                </c:pt>
                <c:pt idx="2">
                  <c:v>UIO</c:v>
                </c:pt>
                <c:pt idx="3">
                  <c:v>OSLOMET</c:v>
                </c:pt>
                <c:pt idx="4">
                  <c:v>USN</c:v>
                </c:pt>
                <c:pt idx="5">
                  <c:v>UIB</c:v>
                </c:pt>
                <c:pt idx="6">
                  <c:v>UIT</c:v>
                </c:pt>
                <c:pt idx="7">
                  <c:v>HVL</c:v>
                </c:pt>
                <c:pt idx="8">
                  <c:v>NMBU</c:v>
                </c:pt>
                <c:pt idx="9">
                  <c:v>UIA</c:v>
                </c:pt>
                <c:pt idx="10">
                  <c:v>NORD</c:v>
                </c:pt>
                <c:pt idx="11">
                  <c:v>HIØ</c:v>
                </c:pt>
                <c:pt idx="12">
                  <c:v>UIS</c:v>
                </c:pt>
              </c:strCache>
            </c:strRef>
          </c:cat>
          <c:val>
            <c:numRef>
              <c:f>'[ny (10).xls]Sheet1'!$C$128:$C$140</c:f>
              <c:numCache>
                <c:formatCode>General</c:formatCode>
                <c:ptCount val="13"/>
                <c:pt idx="0">
                  <c:v>1247</c:v>
                </c:pt>
                <c:pt idx="1">
                  <c:v>1211</c:v>
                </c:pt>
                <c:pt idx="2">
                  <c:v>429</c:v>
                </c:pt>
                <c:pt idx="3">
                  <c:v>392</c:v>
                </c:pt>
                <c:pt idx="4">
                  <c:v>165</c:v>
                </c:pt>
                <c:pt idx="5">
                  <c:v>129</c:v>
                </c:pt>
                <c:pt idx="6">
                  <c:v>110</c:v>
                </c:pt>
                <c:pt idx="7">
                  <c:v>94</c:v>
                </c:pt>
                <c:pt idx="8">
                  <c:v>86</c:v>
                </c:pt>
                <c:pt idx="9">
                  <c:v>72</c:v>
                </c:pt>
                <c:pt idx="10">
                  <c:v>66</c:v>
                </c:pt>
                <c:pt idx="11">
                  <c:v>45</c:v>
                </c:pt>
                <c:pt idx="12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2B-41E0-8881-68A661ECCB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5677784"/>
        <c:axId val="605693200"/>
      </c:barChart>
      <c:catAx>
        <c:axId val="60567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93200"/>
        <c:crosses val="autoZero"/>
        <c:auto val="1"/>
        <c:lblAlgn val="ctr"/>
        <c:lblOffset val="100"/>
        <c:noMultiLvlLbl val="0"/>
      </c:catAx>
      <c:valAx>
        <c:axId val="60569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77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Telemark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936-40BE-8C8D-BC34D990F39B}"/>
              </c:ext>
            </c:extLst>
          </c:dPt>
          <c:cat>
            <c:strRef>
              <c:f>'[ny (10).xls]Sheet1'!$B$191:$B$201</c:f>
              <c:strCache>
                <c:ptCount val="11"/>
                <c:pt idx="0">
                  <c:v>USN</c:v>
                </c:pt>
                <c:pt idx="1">
                  <c:v>UIO</c:v>
                </c:pt>
                <c:pt idx="2">
                  <c:v>UIA</c:v>
                </c:pt>
                <c:pt idx="3">
                  <c:v>NTNU</c:v>
                </c:pt>
                <c:pt idx="4">
                  <c:v>OSLOMET</c:v>
                </c:pt>
                <c:pt idx="5">
                  <c:v>UIB</c:v>
                </c:pt>
                <c:pt idx="6">
                  <c:v>HINN</c:v>
                </c:pt>
                <c:pt idx="7">
                  <c:v>UIT</c:v>
                </c:pt>
                <c:pt idx="8">
                  <c:v>NMBU</c:v>
                </c:pt>
                <c:pt idx="9">
                  <c:v>UIS</c:v>
                </c:pt>
                <c:pt idx="10">
                  <c:v>NORD</c:v>
                </c:pt>
              </c:strCache>
            </c:strRef>
          </c:cat>
          <c:val>
            <c:numRef>
              <c:f>'[ny (10).xls]Sheet1'!$C$191:$C$201</c:f>
              <c:numCache>
                <c:formatCode>General</c:formatCode>
                <c:ptCount val="11"/>
                <c:pt idx="0">
                  <c:v>1658</c:v>
                </c:pt>
                <c:pt idx="1">
                  <c:v>426</c:v>
                </c:pt>
                <c:pt idx="2">
                  <c:v>396</c:v>
                </c:pt>
                <c:pt idx="3">
                  <c:v>385</c:v>
                </c:pt>
                <c:pt idx="4">
                  <c:v>315</c:v>
                </c:pt>
                <c:pt idx="5">
                  <c:v>140</c:v>
                </c:pt>
                <c:pt idx="6">
                  <c:v>120</c:v>
                </c:pt>
                <c:pt idx="7">
                  <c:v>101</c:v>
                </c:pt>
                <c:pt idx="8">
                  <c:v>81</c:v>
                </c:pt>
                <c:pt idx="9">
                  <c:v>53</c:v>
                </c:pt>
                <c:pt idx="1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36-40BE-8C8D-BC34D990F3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5555064"/>
        <c:axId val="485557688"/>
      </c:barChart>
      <c:catAx>
        <c:axId val="48555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5557688"/>
        <c:crosses val="autoZero"/>
        <c:auto val="1"/>
        <c:lblAlgn val="ctr"/>
        <c:lblOffset val="100"/>
        <c:noMultiLvlLbl val="0"/>
      </c:catAx>
      <c:valAx>
        <c:axId val="48555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5555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Vestfold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FCC-44CC-A44C-E7FF7A5399D7}"/>
              </c:ext>
            </c:extLst>
          </c:dPt>
          <c:cat>
            <c:strRef>
              <c:f>'[ny (10).xls]Sheet1'!$B$294:$B$307</c:f>
              <c:strCache>
                <c:ptCount val="14"/>
                <c:pt idx="0">
                  <c:v>USN</c:v>
                </c:pt>
                <c:pt idx="1">
                  <c:v>UIO</c:v>
                </c:pt>
                <c:pt idx="2">
                  <c:v>NTNU</c:v>
                </c:pt>
                <c:pt idx="3">
                  <c:v>OSLOMET</c:v>
                </c:pt>
                <c:pt idx="4">
                  <c:v>UIB</c:v>
                </c:pt>
                <c:pt idx="5">
                  <c:v>UIA</c:v>
                </c:pt>
                <c:pt idx="6">
                  <c:v>HINN</c:v>
                </c:pt>
                <c:pt idx="7">
                  <c:v>UIT</c:v>
                </c:pt>
                <c:pt idx="8">
                  <c:v>NMBU</c:v>
                </c:pt>
                <c:pt idx="9">
                  <c:v>PHS</c:v>
                </c:pt>
                <c:pt idx="10">
                  <c:v>HVL</c:v>
                </c:pt>
                <c:pt idx="11">
                  <c:v>UIS</c:v>
                </c:pt>
                <c:pt idx="12">
                  <c:v>HIØ</c:v>
                </c:pt>
                <c:pt idx="13">
                  <c:v>NORD</c:v>
                </c:pt>
              </c:strCache>
            </c:strRef>
          </c:cat>
          <c:val>
            <c:numRef>
              <c:f>'[ny (10).xls]Sheet1'!$C$294:$C$307</c:f>
              <c:numCache>
                <c:formatCode>General</c:formatCode>
                <c:ptCount val="14"/>
                <c:pt idx="0">
                  <c:v>1853</c:v>
                </c:pt>
                <c:pt idx="1">
                  <c:v>732</c:v>
                </c:pt>
                <c:pt idx="2">
                  <c:v>664</c:v>
                </c:pt>
                <c:pt idx="3">
                  <c:v>586</c:v>
                </c:pt>
                <c:pt idx="4">
                  <c:v>232</c:v>
                </c:pt>
                <c:pt idx="5">
                  <c:v>223</c:v>
                </c:pt>
                <c:pt idx="6">
                  <c:v>165</c:v>
                </c:pt>
                <c:pt idx="7">
                  <c:v>144</c:v>
                </c:pt>
                <c:pt idx="8">
                  <c:v>134</c:v>
                </c:pt>
                <c:pt idx="9">
                  <c:v>110</c:v>
                </c:pt>
                <c:pt idx="10">
                  <c:v>97</c:v>
                </c:pt>
                <c:pt idx="11">
                  <c:v>94</c:v>
                </c:pt>
                <c:pt idx="12">
                  <c:v>87</c:v>
                </c:pt>
                <c:pt idx="13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CC-44CC-A44C-E7FF7A5399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9274688"/>
        <c:axId val="599275672"/>
      </c:barChart>
      <c:catAx>
        <c:axId val="59927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9275672"/>
        <c:crosses val="autoZero"/>
        <c:auto val="1"/>
        <c:lblAlgn val="ctr"/>
        <c:lblOffset val="100"/>
        <c:noMultiLvlLbl val="0"/>
      </c:catAx>
      <c:valAx>
        <c:axId val="59927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927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Vest-Agder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84-4ADD-8C51-02E153383971}"/>
              </c:ext>
            </c:extLst>
          </c:dPt>
          <c:cat>
            <c:strRef>
              <c:f>'[ny (10).xls]Sheet1'!$B$278:$B$289</c:f>
              <c:strCache>
                <c:ptCount val="12"/>
                <c:pt idx="0">
                  <c:v>UIA</c:v>
                </c:pt>
                <c:pt idx="1">
                  <c:v>NTNU</c:v>
                </c:pt>
                <c:pt idx="2">
                  <c:v>UIO</c:v>
                </c:pt>
                <c:pt idx="3">
                  <c:v>OSLOMET</c:v>
                </c:pt>
                <c:pt idx="4">
                  <c:v>UIB</c:v>
                </c:pt>
                <c:pt idx="5">
                  <c:v>UIS</c:v>
                </c:pt>
                <c:pt idx="6">
                  <c:v>USN</c:v>
                </c:pt>
                <c:pt idx="7">
                  <c:v>HVL</c:v>
                </c:pt>
                <c:pt idx="8">
                  <c:v>UIT</c:v>
                </c:pt>
                <c:pt idx="9">
                  <c:v>HINN</c:v>
                </c:pt>
                <c:pt idx="10">
                  <c:v>NORD</c:v>
                </c:pt>
                <c:pt idx="11">
                  <c:v>NMBU</c:v>
                </c:pt>
              </c:strCache>
            </c:strRef>
          </c:cat>
          <c:val>
            <c:numRef>
              <c:f>'[ny (10).xls]Sheet1'!$C$278:$C$289</c:f>
              <c:numCache>
                <c:formatCode>General</c:formatCode>
                <c:ptCount val="12"/>
                <c:pt idx="0">
                  <c:v>2746</c:v>
                </c:pt>
                <c:pt idx="1">
                  <c:v>458</c:v>
                </c:pt>
                <c:pt idx="2">
                  <c:v>452</c:v>
                </c:pt>
                <c:pt idx="3">
                  <c:v>341</c:v>
                </c:pt>
                <c:pt idx="4">
                  <c:v>252</c:v>
                </c:pt>
                <c:pt idx="5">
                  <c:v>247</c:v>
                </c:pt>
                <c:pt idx="6">
                  <c:v>181</c:v>
                </c:pt>
                <c:pt idx="7">
                  <c:v>103</c:v>
                </c:pt>
                <c:pt idx="8">
                  <c:v>92</c:v>
                </c:pt>
                <c:pt idx="9">
                  <c:v>86</c:v>
                </c:pt>
                <c:pt idx="10">
                  <c:v>81</c:v>
                </c:pt>
                <c:pt idx="11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84-4ADD-8C51-02E1533839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9278296"/>
        <c:axId val="599278952"/>
      </c:barChart>
      <c:catAx>
        <c:axId val="59927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9278952"/>
        <c:crosses val="autoZero"/>
        <c:auto val="1"/>
        <c:lblAlgn val="ctr"/>
        <c:lblOffset val="100"/>
        <c:noMultiLvlLbl val="0"/>
      </c:catAx>
      <c:valAx>
        <c:axId val="59927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9278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Aust-Agder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2A0-410A-917D-2C551FD9C672}"/>
              </c:ext>
            </c:extLst>
          </c:dPt>
          <c:cat>
            <c:strRef>
              <c:f>'[ny (10).xls]Sheet1'!$B$20:$B$32</c:f>
              <c:strCache>
                <c:ptCount val="13"/>
                <c:pt idx="0">
                  <c:v>UIA</c:v>
                </c:pt>
                <c:pt idx="1">
                  <c:v>NTNU</c:v>
                </c:pt>
                <c:pt idx="2">
                  <c:v>UIO</c:v>
                </c:pt>
                <c:pt idx="3">
                  <c:v>OSLOMET</c:v>
                </c:pt>
                <c:pt idx="4">
                  <c:v>USN</c:v>
                </c:pt>
                <c:pt idx="5">
                  <c:v>UIB</c:v>
                </c:pt>
                <c:pt idx="6">
                  <c:v>UIS</c:v>
                </c:pt>
                <c:pt idx="7">
                  <c:v>HINN</c:v>
                </c:pt>
                <c:pt idx="8">
                  <c:v>UIT</c:v>
                </c:pt>
                <c:pt idx="9">
                  <c:v>NMBU</c:v>
                </c:pt>
                <c:pt idx="10">
                  <c:v>NORD</c:v>
                </c:pt>
                <c:pt idx="11">
                  <c:v>NHH</c:v>
                </c:pt>
                <c:pt idx="12">
                  <c:v>HIØ</c:v>
                </c:pt>
              </c:strCache>
            </c:strRef>
          </c:cat>
          <c:val>
            <c:numRef>
              <c:f>'[ny (10).xls]Sheet1'!$C$20:$C$32</c:f>
              <c:numCache>
                <c:formatCode>General</c:formatCode>
                <c:ptCount val="13"/>
                <c:pt idx="0">
                  <c:v>1220</c:v>
                </c:pt>
                <c:pt idx="1">
                  <c:v>273</c:v>
                </c:pt>
                <c:pt idx="2">
                  <c:v>200</c:v>
                </c:pt>
                <c:pt idx="3">
                  <c:v>176</c:v>
                </c:pt>
                <c:pt idx="4">
                  <c:v>153</c:v>
                </c:pt>
                <c:pt idx="5">
                  <c:v>110</c:v>
                </c:pt>
                <c:pt idx="6">
                  <c:v>83</c:v>
                </c:pt>
                <c:pt idx="7">
                  <c:v>70</c:v>
                </c:pt>
                <c:pt idx="8">
                  <c:v>63</c:v>
                </c:pt>
                <c:pt idx="9">
                  <c:v>43</c:v>
                </c:pt>
                <c:pt idx="10">
                  <c:v>32</c:v>
                </c:pt>
                <c:pt idx="11">
                  <c:v>21</c:v>
                </c:pt>
                <c:pt idx="1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A0-410A-917D-2C551FD9C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6852504"/>
        <c:axId val="606852832"/>
      </c:barChart>
      <c:catAx>
        <c:axId val="60685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6852832"/>
        <c:crosses val="autoZero"/>
        <c:auto val="1"/>
        <c:lblAlgn val="ctr"/>
        <c:lblOffset val="100"/>
        <c:noMultiLvlLbl val="0"/>
      </c:catAx>
      <c:valAx>
        <c:axId val="60685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6852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Møre og Romdsal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1B7-44AD-9416-1ED750EC7EC2}"/>
              </c:ext>
            </c:extLst>
          </c:dPt>
          <c:cat>
            <c:strRef>
              <c:f>'[ny (10).xls]Sheet1'!$B$97:$B$110</c:f>
              <c:strCache>
                <c:ptCount val="14"/>
                <c:pt idx="0">
                  <c:v>NTNU</c:v>
                </c:pt>
                <c:pt idx="1">
                  <c:v>HIM</c:v>
                </c:pt>
                <c:pt idx="2">
                  <c:v>HVO</c:v>
                </c:pt>
                <c:pt idx="3">
                  <c:v>UIB</c:v>
                </c:pt>
                <c:pt idx="4">
                  <c:v>UIO</c:v>
                </c:pt>
                <c:pt idx="5">
                  <c:v>HVL</c:v>
                </c:pt>
                <c:pt idx="6">
                  <c:v>OSLOMET</c:v>
                </c:pt>
                <c:pt idx="7">
                  <c:v>HINN</c:v>
                </c:pt>
                <c:pt idx="8">
                  <c:v>NORD</c:v>
                </c:pt>
                <c:pt idx="9">
                  <c:v>USN</c:v>
                </c:pt>
                <c:pt idx="10">
                  <c:v>UIT</c:v>
                </c:pt>
                <c:pt idx="11">
                  <c:v>UIA</c:v>
                </c:pt>
                <c:pt idx="12">
                  <c:v>UIS</c:v>
                </c:pt>
                <c:pt idx="13">
                  <c:v>NMBU</c:v>
                </c:pt>
              </c:strCache>
            </c:strRef>
          </c:cat>
          <c:val>
            <c:numRef>
              <c:f>'[ny (10).xls]Sheet1'!$C$97:$C$110</c:f>
              <c:numCache>
                <c:formatCode>General</c:formatCode>
                <c:ptCount val="14"/>
                <c:pt idx="0">
                  <c:v>2175</c:v>
                </c:pt>
                <c:pt idx="1">
                  <c:v>649</c:v>
                </c:pt>
                <c:pt idx="2">
                  <c:v>629</c:v>
                </c:pt>
                <c:pt idx="3">
                  <c:v>452</c:v>
                </c:pt>
                <c:pt idx="4">
                  <c:v>391</c:v>
                </c:pt>
                <c:pt idx="5">
                  <c:v>314</c:v>
                </c:pt>
                <c:pt idx="6">
                  <c:v>311</c:v>
                </c:pt>
                <c:pt idx="7">
                  <c:v>186</c:v>
                </c:pt>
                <c:pt idx="8">
                  <c:v>160</c:v>
                </c:pt>
                <c:pt idx="9">
                  <c:v>145</c:v>
                </c:pt>
                <c:pt idx="10">
                  <c:v>140</c:v>
                </c:pt>
                <c:pt idx="11">
                  <c:v>104</c:v>
                </c:pt>
                <c:pt idx="12">
                  <c:v>80</c:v>
                </c:pt>
                <c:pt idx="13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B7-44AD-9416-1ED750EC7E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7865416"/>
        <c:axId val="597881488"/>
      </c:barChart>
      <c:catAx>
        <c:axId val="59786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7881488"/>
        <c:crosses val="autoZero"/>
        <c:auto val="1"/>
        <c:lblAlgn val="ctr"/>
        <c:lblOffset val="100"/>
        <c:noMultiLvlLbl val="0"/>
      </c:catAx>
      <c:valAx>
        <c:axId val="59788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7865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Rogaland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DDF-4DEA-8450-E075F562C4FA}"/>
              </c:ext>
            </c:extLst>
          </c:dPt>
          <c:cat>
            <c:strRef>
              <c:f>'[ny (10).xls]Sheet1'!$B$160:$B$172</c:f>
              <c:strCache>
                <c:ptCount val="13"/>
                <c:pt idx="0">
                  <c:v>UIS</c:v>
                </c:pt>
                <c:pt idx="1">
                  <c:v>HVL</c:v>
                </c:pt>
                <c:pt idx="2">
                  <c:v>NTNU</c:v>
                </c:pt>
                <c:pt idx="3">
                  <c:v>UIB</c:v>
                </c:pt>
                <c:pt idx="4">
                  <c:v>UIO</c:v>
                </c:pt>
                <c:pt idx="5">
                  <c:v>UIA</c:v>
                </c:pt>
                <c:pt idx="6">
                  <c:v>OSLOMET</c:v>
                </c:pt>
                <c:pt idx="7">
                  <c:v>USN</c:v>
                </c:pt>
                <c:pt idx="8">
                  <c:v>UIT</c:v>
                </c:pt>
                <c:pt idx="9">
                  <c:v>HINN</c:v>
                </c:pt>
                <c:pt idx="10">
                  <c:v>NMBU</c:v>
                </c:pt>
                <c:pt idx="11">
                  <c:v>NORD</c:v>
                </c:pt>
                <c:pt idx="12">
                  <c:v>NHH</c:v>
                </c:pt>
              </c:strCache>
            </c:strRef>
          </c:cat>
          <c:val>
            <c:numRef>
              <c:f>'[ny (10).xls]Sheet1'!$C$160:$C$172</c:f>
              <c:numCache>
                <c:formatCode>General</c:formatCode>
                <c:ptCount val="13"/>
                <c:pt idx="0">
                  <c:v>4117</c:v>
                </c:pt>
                <c:pt idx="1">
                  <c:v>1127</c:v>
                </c:pt>
                <c:pt idx="2">
                  <c:v>1125</c:v>
                </c:pt>
                <c:pt idx="3">
                  <c:v>1058</c:v>
                </c:pt>
                <c:pt idx="4">
                  <c:v>643</c:v>
                </c:pt>
                <c:pt idx="5">
                  <c:v>623</c:v>
                </c:pt>
                <c:pt idx="6">
                  <c:v>487</c:v>
                </c:pt>
                <c:pt idx="7">
                  <c:v>280</c:v>
                </c:pt>
                <c:pt idx="8">
                  <c:v>249</c:v>
                </c:pt>
                <c:pt idx="9">
                  <c:v>199</c:v>
                </c:pt>
                <c:pt idx="10">
                  <c:v>165</c:v>
                </c:pt>
                <c:pt idx="11">
                  <c:v>133</c:v>
                </c:pt>
                <c:pt idx="12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DF-4DEA-8450-E075F562C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7863776"/>
        <c:axId val="597873616"/>
      </c:barChart>
      <c:catAx>
        <c:axId val="59786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7873616"/>
        <c:crosses val="autoZero"/>
        <c:auto val="1"/>
        <c:lblAlgn val="ctr"/>
        <c:lblOffset val="100"/>
        <c:noMultiLvlLbl val="0"/>
      </c:catAx>
      <c:valAx>
        <c:axId val="59787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7863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Sogn og Fjordane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FAA-4F34-8772-C90DBBF0769A}"/>
              </c:ext>
            </c:extLst>
          </c:dPt>
          <c:cat>
            <c:strRef>
              <c:f>'[ny (10).xls]Sheet1'!$B$176:$B$187</c:f>
              <c:strCache>
                <c:ptCount val="12"/>
                <c:pt idx="0">
                  <c:v>HVL</c:v>
                </c:pt>
                <c:pt idx="1">
                  <c:v>UIB</c:v>
                </c:pt>
                <c:pt idx="2">
                  <c:v>NTNU</c:v>
                </c:pt>
                <c:pt idx="3">
                  <c:v>UIO</c:v>
                </c:pt>
                <c:pt idx="4">
                  <c:v>HVO</c:v>
                </c:pt>
                <c:pt idx="5">
                  <c:v>OSLOMET</c:v>
                </c:pt>
                <c:pt idx="6">
                  <c:v>UIT</c:v>
                </c:pt>
                <c:pt idx="7">
                  <c:v>NORD</c:v>
                </c:pt>
                <c:pt idx="8">
                  <c:v>USN</c:v>
                </c:pt>
                <c:pt idx="9">
                  <c:v>UIS</c:v>
                </c:pt>
                <c:pt idx="10">
                  <c:v>UIA</c:v>
                </c:pt>
                <c:pt idx="11">
                  <c:v>NMBU</c:v>
                </c:pt>
              </c:strCache>
            </c:strRef>
          </c:cat>
          <c:val>
            <c:numRef>
              <c:f>'[ny (10).xls]Sheet1'!$C$176:$C$187</c:f>
              <c:numCache>
                <c:formatCode>General</c:formatCode>
                <c:ptCount val="12"/>
                <c:pt idx="0">
                  <c:v>944</c:v>
                </c:pt>
                <c:pt idx="1">
                  <c:v>417</c:v>
                </c:pt>
                <c:pt idx="2">
                  <c:v>298</c:v>
                </c:pt>
                <c:pt idx="3">
                  <c:v>124</c:v>
                </c:pt>
                <c:pt idx="4">
                  <c:v>117</c:v>
                </c:pt>
                <c:pt idx="5">
                  <c:v>112</c:v>
                </c:pt>
                <c:pt idx="6">
                  <c:v>64</c:v>
                </c:pt>
                <c:pt idx="7">
                  <c:v>61</c:v>
                </c:pt>
                <c:pt idx="8">
                  <c:v>56</c:v>
                </c:pt>
                <c:pt idx="9">
                  <c:v>40</c:v>
                </c:pt>
                <c:pt idx="10">
                  <c:v>38</c:v>
                </c:pt>
                <c:pt idx="1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AA-4F34-8772-C90DBBF07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5555392"/>
        <c:axId val="485553752"/>
      </c:barChart>
      <c:catAx>
        <c:axId val="48555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5553752"/>
        <c:crosses val="autoZero"/>
        <c:auto val="1"/>
        <c:lblAlgn val="ctr"/>
        <c:lblOffset val="100"/>
        <c:noMultiLvlLbl val="0"/>
      </c:catAx>
      <c:valAx>
        <c:axId val="48555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5555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Hordaland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681-41A0-904A-A4629AB04099}"/>
              </c:ext>
            </c:extLst>
          </c:dPt>
          <c:cat>
            <c:strRef>
              <c:f>'[ny (10).xls]Sheet1'!$B$82:$B$93</c:f>
              <c:strCache>
                <c:ptCount val="12"/>
                <c:pt idx="0">
                  <c:v>UIB</c:v>
                </c:pt>
                <c:pt idx="1">
                  <c:v>HVL</c:v>
                </c:pt>
                <c:pt idx="2">
                  <c:v>NTNU</c:v>
                </c:pt>
                <c:pt idx="3">
                  <c:v>UIO</c:v>
                </c:pt>
                <c:pt idx="4">
                  <c:v>NHH</c:v>
                </c:pt>
                <c:pt idx="5">
                  <c:v>UIS</c:v>
                </c:pt>
                <c:pt idx="6">
                  <c:v>OSLOMET</c:v>
                </c:pt>
                <c:pt idx="7">
                  <c:v>UIT</c:v>
                </c:pt>
                <c:pt idx="8">
                  <c:v>USN</c:v>
                </c:pt>
                <c:pt idx="9">
                  <c:v>UIA</c:v>
                </c:pt>
                <c:pt idx="10">
                  <c:v>NMBU</c:v>
                </c:pt>
                <c:pt idx="11">
                  <c:v>NORD</c:v>
                </c:pt>
              </c:strCache>
            </c:strRef>
          </c:cat>
          <c:val>
            <c:numRef>
              <c:f>'[ny (10).xls]Sheet1'!$C$82:$C$93</c:f>
              <c:numCache>
                <c:formatCode>General</c:formatCode>
                <c:ptCount val="12"/>
                <c:pt idx="0">
                  <c:v>4614</c:v>
                </c:pt>
                <c:pt idx="1">
                  <c:v>4046</c:v>
                </c:pt>
                <c:pt idx="2">
                  <c:v>1218</c:v>
                </c:pt>
                <c:pt idx="3">
                  <c:v>528</c:v>
                </c:pt>
                <c:pt idx="4">
                  <c:v>387</c:v>
                </c:pt>
                <c:pt idx="5">
                  <c:v>380</c:v>
                </c:pt>
                <c:pt idx="6">
                  <c:v>379</c:v>
                </c:pt>
                <c:pt idx="7">
                  <c:v>260</c:v>
                </c:pt>
                <c:pt idx="8">
                  <c:v>222</c:v>
                </c:pt>
                <c:pt idx="9">
                  <c:v>211</c:v>
                </c:pt>
                <c:pt idx="10">
                  <c:v>186</c:v>
                </c:pt>
                <c:pt idx="11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81-41A0-904A-A4629AB040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5675488"/>
        <c:axId val="605675816"/>
      </c:barChart>
      <c:catAx>
        <c:axId val="60567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75816"/>
        <c:crosses val="autoZero"/>
        <c:auto val="1"/>
        <c:lblAlgn val="ctr"/>
        <c:lblOffset val="100"/>
        <c:noMultiLvlLbl val="0"/>
      </c:catAx>
      <c:valAx>
        <c:axId val="60567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75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Trøndelag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0A9-4956-A35A-A581A424D4A4}"/>
              </c:ext>
            </c:extLst>
          </c:dPt>
          <c:cat>
            <c:strRef>
              <c:f>'[ny (10).xls]Sheet1'!$B$234:$B$244</c:f>
              <c:strCache>
                <c:ptCount val="11"/>
                <c:pt idx="0">
                  <c:v>NTNU</c:v>
                </c:pt>
                <c:pt idx="1">
                  <c:v>NORD</c:v>
                </c:pt>
                <c:pt idx="2">
                  <c:v>UIO</c:v>
                </c:pt>
                <c:pt idx="3">
                  <c:v>UIT</c:v>
                </c:pt>
                <c:pt idx="4">
                  <c:v>HINN</c:v>
                </c:pt>
                <c:pt idx="5">
                  <c:v>OSLOMET</c:v>
                </c:pt>
                <c:pt idx="6">
                  <c:v>UIB</c:v>
                </c:pt>
                <c:pt idx="7">
                  <c:v>USN</c:v>
                </c:pt>
                <c:pt idx="8">
                  <c:v>NMBU</c:v>
                </c:pt>
                <c:pt idx="9">
                  <c:v>UIS</c:v>
                </c:pt>
                <c:pt idx="10">
                  <c:v>UIA</c:v>
                </c:pt>
              </c:strCache>
            </c:strRef>
          </c:cat>
          <c:val>
            <c:numRef>
              <c:f>'[ny (10).xls]Sheet1'!$C$234:$C$244</c:f>
              <c:numCache>
                <c:formatCode>General</c:formatCode>
                <c:ptCount val="11"/>
                <c:pt idx="0">
                  <c:v>6950</c:v>
                </c:pt>
                <c:pt idx="1">
                  <c:v>1659</c:v>
                </c:pt>
                <c:pt idx="2">
                  <c:v>659</c:v>
                </c:pt>
                <c:pt idx="3">
                  <c:v>426</c:v>
                </c:pt>
                <c:pt idx="4">
                  <c:v>412</c:v>
                </c:pt>
                <c:pt idx="5">
                  <c:v>403</c:v>
                </c:pt>
                <c:pt idx="6">
                  <c:v>375</c:v>
                </c:pt>
                <c:pt idx="7">
                  <c:v>209</c:v>
                </c:pt>
                <c:pt idx="8">
                  <c:v>165</c:v>
                </c:pt>
                <c:pt idx="9">
                  <c:v>154</c:v>
                </c:pt>
                <c:pt idx="10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A9-4956-A35A-A581A424D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7803064"/>
        <c:axId val="497802408"/>
      </c:barChart>
      <c:catAx>
        <c:axId val="49780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7802408"/>
        <c:crosses val="autoZero"/>
        <c:auto val="1"/>
        <c:lblAlgn val="ctr"/>
        <c:lblOffset val="100"/>
        <c:noMultiLvlLbl val="0"/>
      </c:catAx>
      <c:valAx>
        <c:axId val="49780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7803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Nordland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C68-4651-B479-CB6FBDCC9B6C}"/>
              </c:ext>
            </c:extLst>
          </c:dPt>
          <c:cat>
            <c:strRef>
              <c:f>'[ny (10).xls]Sheet1'!$B$114:$B$124</c:f>
              <c:strCache>
                <c:ptCount val="11"/>
                <c:pt idx="0">
                  <c:v>NORD</c:v>
                </c:pt>
                <c:pt idx="1">
                  <c:v>NTNU</c:v>
                </c:pt>
                <c:pt idx="2">
                  <c:v>UIT</c:v>
                </c:pt>
                <c:pt idx="3">
                  <c:v>UIO</c:v>
                </c:pt>
                <c:pt idx="4">
                  <c:v>OSLOMET</c:v>
                </c:pt>
                <c:pt idx="5">
                  <c:v>USN</c:v>
                </c:pt>
                <c:pt idx="6">
                  <c:v>UIB</c:v>
                </c:pt>
                <c:pt idx="7">
                  <c:v>HINN</c:v>
                </c:pt>
                <c:pt idx="8">
                  <c:v>UIA</c:v>
                </c:pt>
                <c:pt idx="9">
                  <c:v>NMBU</c:v>
                </c:pt>
                <c:pt idx="10">
                  <c:v>UIS</c:v>
                </c:pt>
              </c:strCache>
            </c:strRef>
          </c:cat>
          <c:val>
            <c:numRef>
              <c:f>'[ny (10).xls]Sheet1'!$C$114:$C$124</c:f>
              <c:numCache>
                <c:formatCode>General</c:formatCode>
                <c:ptCount val="11"/>
                <c:pt idx="0">
                  <c:v>2004</c:v>
                </c:pt>
                <c:pt idx="1">
                  <c:v>1180</c:v>
                </c:pt>
                <c:pt idx="2">
                  <c:v>1150</c:v>
                </c:pt>
                <c:pt idx="3">
                  <c:v>252</c:v>
                </c:pt>
                <c:pt idx="4">
                  <c:v>206</c:v>
                </c:pt>
                <c:pt idx="5">
                  <c:v>125</c:v>
                </c:pt>
                <c:pt idx="6">
                  <c:v>107</c:v>
                </c:pt>
                <c:pt idx="7">
                  <c:v>104</c:v>
                </c:pt>
                <c:pt idx="8">
                  <c:v>63</c:v>
                </c:pt>
                <c:pt idx="9">
                  <c:v>61</c:v>
                </c:pt>
                <c:pt idx="1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68-4651-B479-CB6FBDCC9B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5685984"/>
        <c:axId val="605681392"/>
      </c:barChart>
      <c:catAx>
        <c:axId val="60568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81392"/>
        <c:crosses val="autoZero"/>
        <c:auto val="1"/>
        <c:lblAlgn val="ctr"/>
        <c:lblOffset val="100"/>
        <c:noMultiLvlLbl val="0"/>
      </c:catAx>
      <c:valAx>
        <c:axId val="60568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8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Finnmark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2C5-4EF6-83DB-80FA247C27D9}"/>
              </c:ext>
            </c:extLst>
          </c:dPt>
          <c:cat>
            <c:strRef>
              <c:f>'[ny (10).xls]Sheet1'!$B$51:$B$61</c:f>
              <c:strCache>
                <c:ptCount val="11"/>
                <c:pt idx="0">
                  <c:v>UIT</c:v>
                </c:pt>
                <c:pt idx="1">
                  <c:v>NTNU</c:v>
                </c:pt>
                <c:pt idx="2">
                  <c:v>UIO</c:v>
                </c:pt>
                <c:pt idx="3">
                  <c:v>NORD</c:v>
                </c:pt>
                <c:pt idx="4">
                  <c:v>OSLOMET</c:v>
                </c:pt>
                <c:pt idx="5">
                  <c:v>USN</c:v>
                </c:pt>
                <c:pt idx="6">
                  <c:v>HINN</c:v>
                </c:pt>
                <c:pt idx="7">
                  <c:v>UIB</c:v>
                </c:pt>
                <c:pt idx="8">
                  <c:v>UIA</c:v>
                </c:pt>
                <c:pt idx="9">
                  <c:v>NMBU</c:v>
                </c:pt>
                <c:pt idx="10">
                  <c:v>UIS</c:v>
                </c:pt>
              </c:strCache>
            </c:strRef>
          </c:cat>
          <c:val>
            <c:numRef>
              <c:f>'[ny (10).xls]Sheet1'!$C$51:$C$61</c:f>
              <c:numCache>
                <c:formatCode>General</c:formatCode>
                <c:ptCount val="11"/>
                <c:pt idx="0">
                  <c:v>1121</c:v>
                </c:pt>
                <c:pt idx="1">
                  <c:v>194</c:v>
                </c:pt>
                <c:pt idx="2">
                  <c:v>88</c:v>
                </c:pt>
                <c:pt idx="3">
                  <c:v>80</c:v>
                </c:pt>
                <c:pt idx="4">
                  <c:v>67</c:v>
                </c:pt>
                <c:pt idx="5">
                  <c:v>61</c:v>
                </c:pt>
                <c:pt idx="6">
                  <c:v>57</c:v>
                </c:pt>
                <c:pt idx="7">
                  <c:v>45</c:v>
                </c:pt>
                <c:pt idx="8">
                  <c:v>24</c:v>
                </c:pt>
                <c:pt idx="9">
                  <c:v>19</c:v>
                </c:pt>
                <c:pt idx="1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C5-4EF6-83DB-80FA247C27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7864432"/>
        <c:axId val="597871976"/>
      </c:barChart>
      <c:catAx>
        <c:axId val="59786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7871976"/>
        <c:crosses val="autoZero"/>
        <c:auto val="1"/>
        <c:lblAlgn val="ctr"/>
        <c:lblOffset val="100"/>
        <c:noMultiLvlLbl val="0"/>
      </c:catAx>
      <c:valAx>
        <c:axId val="59787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7864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Troms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7A-4BEE-95E1-3A5525A2AC6D}"/>
              </c:ext>
            </c:extLst>
          </c:dPt>
          <c:cat>
            <c:strRef>
              <c:f>'[ny (10).xls]Sheet1'!$B$218:$B$230</c:f>
              <c:strCache>
                <c:ptCount val="13"/>
                <c:pt idx="0">
                  <c:v>UIT</c:v>
                </c:pt>
                <c:pt idx="1">
                  <c:v>NTNU</c:v>
                </c:pt>
                <c:pt idx="2">
                  <c:v>UIO</c:v>
                </c:pt>
                <c:pt idx="3">
                  <c:v>NORD</c:v>
                </c:pt>
                <c:pt idx="4">
                  <c:v>OSLOMET</c:v>
                </c:pt>
                <c:pt idx="5">
                  <c:v>UIB</c:v>
                </c:pt>
                <c:pt idx="6">
                  <c:v>USN</c:v>
                </c:pt>
                <c:pt idx="7">
                  <c:v>HINN</c:v>
                </c:pt>
                <c:pt idx="8">
                  <c:v>PHS</c:v>
                </c:pt>
                <c:pt idx="9">
                  <c:v>NMBU</c:v>
                </c:pt>
                <c:pt idx="10">
                  <c:v>UIA</c:v>
                </c:pt>
                <c:pt idx="11">
                  <c:v>HVL</c:v>
                </c:pt>
                <c:pt idx="12">
                  <c:v>UIS</c:v>
                </c:pt>
              </c:strCache>
            </c:strRef>
          </c:cat>
          <c:val>
            <c:numRef>
              <c:f>'[ny (10).xls]Sheet1'!$C$218:$C$230</c:f>
              <c:numCache>
                <c:formatCode>General</c:formatCode>
                <c:ptCount val="13"/>
                <c:pt idx="0">
                  <c:v>2913</c:v>
                </c:pt>
                <c:pt idx="1">
                  <c:v>508</c:v>
                </c:pt>
                <c:pt idx="2">
                  <c:v>205</c:v>
                </c:pt>
                <c:pt idx="3">
                  <c:v>197</c:v>
                </c:pt>
                <c:pt idx="4">
                  <c:v>164</c:v>
                </c:pt>
                <c:pt idx="5">
                  <c:v>101</c:v>
                </c:pt>
                <c:pt idx="6">
                  <c:v>101</c:v>
                </c:pt>
                <c:pt idx="7">
                  <c:v>70</c:v>
                </c:pt>
                <c:pt idx="8">
                  <c:v>69</c:v>
                </c:pt>
                <c:pt idx="9">
                  <c:v>50</c:v>
                </c:pt>
                <c:pt idx="10">
                  <c:v>45</c:v>
                </c:pt>
                <c:pt idx="11">
                  <c:v>40</c:v>
                </c:pt>
                <c:pt idx="1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7A-4BEE-95E1-3A5525A2AC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6642776"/>
        <c:axId val="616643760"/>
      </c:barChart>
      <c:catAx>
        <c:axId val="616642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16643760"/>
        <c:crosses val="autoZero"/>
        <c:auto val="1"/>
        <c:lblAlgn val="ctr"/>
        <c:lblOffset val="100"/>
        <c:noMultiLvlLbl val="0"/>
      </c:catAx>
      <c:valAx>
        <c:axId val="61664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16642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9D7D"/>
            </a:solidFill>
            <a:ln>
              <a:noFill/>
            </a:ln>
            <a:effectLst/>
          </c:spPr>
          <c:invertIfNegative val="0"/>
          <c:cat>
            <c:strRef>
              <c:f>Sheet1!$E$7:$E$23</c:f>
              <c:strCache>
                <c:ptCount val="17"/>
                <c:pt idx="0">
                  <c:v>Oslo</c:v>
                </c:pt>
                <c:pt idx="1">
                  <c:v>Akershus</c:v>
                </c:pt>
                <c:pt idx="2">
                  <c:v>Buskerud</c:v>
                </c:pt>
                <c:pt idx="3">
                  <c:v>Vestfold</c:v>
                </c:pt>
                <c:pt idx="4">
                  <c:v>Hedmark</c:v>
                </c:pt>
                <c:pt idx="5">
                  <c:v>Telemark</c:v>
                </c:pt>
                <c:pt idx="6">
                  <c:v>Oppland</c:v>
                </c:pt>
                <c:pt idx="7">
                  <c:v>Vest-Agder</c:v>
                </c:pt>
                <c:pt idx="8">
                  <c:v>Aust-Agder</c:v>
                </c:pt>
                <c:pt idx="9">
                  <c:v>Møre og Romsdal</c:v>
                </c:pt>
                <c:pt idx="10">
                  <c:v>Rogaland</c:v>
                </c:pt>
                <c:pt idx="11">
                  <c:v>Trøndelag</c:v>
                </c:pt>
                <c:pt idx="12">
                  <c:v>Sogn og Fjordane</c:v>
                </c:pt>
                <c:pt idx="13">
                  <c:v>Finnmark</c:v>
                </c:pt>
                <c:pt idx="14">
                  <c:v>Nordland</c:v>
                </c:pt>
                <c:pt idx="15">
                  <c:v>Troms</c:v>
                </c:pt>
                <c:pt idx="16">
                  <c:v>Hordaland</c:v>
                </c:pt>
              </c:strCache>
            </c:strRef>
          </c:cat>
          <c:val>
            <c:numRef>
              <c:f>Sheet1!$F$7:$F$23</c:f>
              <c:numCache>
                <c:formatCode>0%</c:formatCode>
                <c:ptCount val="17"/>
                <c:pt idx="0" formatCode="0.0\ %">
                  <c:v>0.32889679031328078</c:v>
                </c:pt>
                <c:pt idx="1">
                  <c:v>0.21099895123230206</c:v>
                </c:pt>
                <c:pt idx="2" formatCode="0.0\ %">
                  <c:v>0.15615859603509913</c:v>
                </c:pt>
                <c:pt idx="3" formatCode="0.0\ %">
                  <c:v>0.13120630937443986</c:v>
                </c:pt>
                <c:pt idx="4" formatCode="0.0\ %">
                  <c:v>0.11092783505154639</c:v>
                </c:pt>
                <c:pt idx="5" formatCode="0.0\ %">
                  <c:v>0.10377588306942753</c:v>
                </c:pt>
                <c:pt idx="6" formatCode="0.0\ %">
                  <c:v>9.657811796488068E-2</c:v>
                </c:pt>
                <c:pt idx="7" formatCode="0.0\ %">
                  <c:v>8.0470001780309774E-2</c:v>
                </c:pt>
                <c:pt idx="8" formatCode="0.0\ %">
                  <c:v>7.412898443291327E-2</c:v>
                </c:pt>
                <c:pt idx="9" formatCode="0.0\ %">
                  <c:v>6.0846560846560843E-2</c:v>
                </c:pt>
                <c:pt idx="10" formatCode="0.0\ %">
                  <c:v>5.5651722347239051E-2</c:v>
                </c:pt>
                <c:pt idx="11" formatCode="0.0\ %">
                  <c:v>5.1597243971186972E-2</c:v>
                </c:pt>
                <c:pt idx="12" formatCode="0.0\ %">
                  <c:v>4.7491382612026047E-2</c:v>
                </c:pt>
                <c:pt idx="13" formatCode="0.0\ %">
                  <c:v>4.5666839647119872E-2</c:v>
                </c:pt>
                <c:pt idx="14" formatCode="0.0\ %">
                  <c:v>4.4195019291476678E-2</c:v>
                </c:pt>
                <c:pt idx="15" formatCode="0.0\ %">
                  <c:v>4.3972543972543972E-2</c:v>
                </c:pt>
                <c:pt idx="16" formatCode="0.0\ %">
                  <c:v>3.6710004866856709E-2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D5-478E-B1F4-3B303EF1B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9950072"/>
        <c:axId val="599951712"/>
      </c:barChart>
      <c:catAx>
        <c:axId val="59995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9951712"/>
        <c:crosses val="autoZero"/>
        <c:auto val="1"/>
        <c:lblAlgn val="ctr"/>
        <c:lblOffset val="100"/>
        <c:noMultiLvlLbl val="0"/>
      </c:catAx>
      <c:valAx>
        <c:axId val="59995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\ 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99950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626B28-05F7-4B9A-886D-4BC25C4DD1A3}" type="datetimeFigureOut">
              <a:rPr lang="nb-NO" smtClean="0"/>
              <a:t>08.05.2019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89657-5CA7-4C25-BAF7-E81056E8CCE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2024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89657-5CA7-4C25-BAF7-E81056E8CCE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5881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UiO har større prosentvis nedgang enn andre universitet </a:t>
            </a:r>
          </a:p>
          <a:p>
            <a:r>
              <a:rPr lang="nb-NO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 skolekullet lavere? Hvor mange 19-åringer i år kontra i fjor? (Dette vet vi ikke enda, men det er generelt 0,23% nedgang i 19-åringer som søker).</a:t>
            </a:r>
            <a:r>
              <a:rPr lang="nb-NO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89657-5CA7-4C25-BAF7-E81056E8CCEA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7714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D8EFE-216C-FA41-B0EC-19250690C629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FontTx/>
              <a:buNone/>
            </a:pPr>
            <a:endParaRPr lang="nb-NO" altLang="nb-NO" dirty="0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75532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D8EFE-216C-FA41-B0EC-19250690C629}" type="slidenum">
              <a:rPr lang="en-US"/>
              <a:pPr/>
              <a:t>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FontTx/>
              <a:buNone/>
            </a:pPr>
            <a:endParaRPr lang="nb-NO" altLang="nb-NO" dirty="0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740359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89657-5CA7-4C25-BAF7-E81056E8CCE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5982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1CEB0D-248D-A94B-8C34-DF0A71FD338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507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Vi hadde</a:t>
            </a:r>
            <a:r>
              <a:rPr lang="nb-NO" baseline="0" dirty="0" smtClean="0"/>
              <a:t> et mål om presseoppslag: Fikk allerede i desember i gang en debatt. Kronikk fra både Solveig og daværende studiedekan på HF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89657-5CA7-4C25-BAF7-E81056E8CCEA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258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89657-5CA7-4C25-BAF7-E81056E8CCE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7095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D8EFE-216C-FA41-B0EC-19250690C629}" type="slidenum">
              <a:rPr lang="en-US"/>
              <a:pPr/>
              <a:t>13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FontTx/>
              <a:buNone/>
            </a:pPr>
            <a:endParaRPr lang="nb-NO" altLang="nb-NO" dirty="0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1177423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3D8EFE-216C-FA41-B0EC-19250690C629}" type="slidenum">
              <a:rPr lang="en-US"/>
              <a:pPr/>
              <a:t>14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2825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Hva gjør NTNU som lykkes på Geofag? </a:t>
            </a:r>
          </a:p>
          <a:p>
            <a:pPr marL="0" indent="0">
              <a:buFontTx/>
              <a:buNone/>
            </a:pPr>
            <a:endParaRPr lang="nb-NO" altLang="nb-NO" dirty="0" smtClean="0">
              <a:latin typeface="Arial" pitchFamily="34" charset="0"/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4283175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n-NO" baseline="0"/>
              <a:t>Klikk her for å leggje til ein tittel</a:t>
            </a:r>
            <a:endParaRPr lang="nn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n-NO" baseline="0"/>
              <a:t>Klikk for å leggje til ein undertittel</a:t>
            </a:r>
            <a:endParaRPr lang="nn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n-NO" baseline="0"/>
              <a:t>Klikk for å leggje til tekst </a:t>
            </a:r>
            <a:endParaRPr lang="nn-NO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dirty="0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dirty="0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400" b="1" noProof="0" dirty="0"/>
              <a:t>Det matematisk-naturvitskaplege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n-NO" noProof="0" dirty="0"/>
              <a:t>Sett inn bilete via menyen «Sett inn» og knappen «Bilde» 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n-NO" noProof="0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n-NO" noProof="0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n-NO" baseline="0" noProof="0" dirty="0"/>
              <a:t>Klikk for å leggje til tekst</a:t>
            </a:r>
            <a:endParaRPr lang="nn-NO" noProof="0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noProof="0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noProof="0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400" b="1" noProof="0" dirty="0"/>
              <a:t>Det matematisk-naturvitskaplege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n-NO" noProof="0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dirty="0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dirty="0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n-NO"/>
              <a:t>Sett inn bilete via menyen «Sett inn» og knappen «Bilde»</a:t>
            </a:r>
            <a:endParaRPr lang="nn-NO" dirty="0"/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n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n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nn-NO" baseline="0"/>
              <a:t>Klikk for å leggje til tekst</a:t>
            </a:r>
            <a:endParaRPr lang="nn-NO" dirty="0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400" b="1"/>
              <a:t>Det matematisk-naturvitskaplege fakultet</a:t>
            </a:r>
            <a:endParaRPr lang="nn-NO" sz="1400" b="1" dirty="0"/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nn-NO"/>
              <a:t>Klikk for å leggje til ein tittel</a:t>
            </a:r>
            <a:endParaRPr lang="nn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400" b="1"/>
              <a:t>Det matematisk-naturvitskaplege fakultet</a:t>
            </a:r>
            <a:endParaRPr lang="nn-NO" sz="1400" b="1" dirty="0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n-NO"/>
              <a:t>Klikk for å leggje til tekst</a:t>
            </a:r>
            <a:endParaRPr lang="nn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n-NO" smtClean="0"/>
              <a:t>08.05.2019</a:t>
            </a:fld>
            <a:endParaRPr lang="nn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n-NO" smtClean="0"/>
              <a:t>‹#›</a:t>
            </a:fld>
            <a:endParaRPr lang="nn-NO" dirty="0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Klikk for å leggje til ein tittel</a:t>
            </a:r>
            <a:endParaRPr lang="nn-NO" dirty="0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n-NO"/>
              <a:t>Klikk for å leggje til tekst</a:t>
            </a:r>
            <a:endParaRPr lang="nn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n-NO" dirty="0"/>
              <a:t>Klikk for å leggje til tekst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nn-NO"/>
              <a:t>Klikk for å leggje til tekst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Klikk for å leggje til ein tittel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n-NO" dirty="0"/>
              <a:t>Klikk for å leggje til tekst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n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n-NO" smtClean="0"/>
              <a:t>08.05.2019</a:t>
            </a:fld>
            <a:endParaRPr lang="nn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n-NO" smtClean="0"/>
              <a:t>‹#›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/>
              <a:t>Klikk for å leggje til ein tittel</a:t>
            </a:r>
            <a:endParaRPr lang="nn-NO" dirty="0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n-NO"/>
              <a:t>Klikk ikonet for å leggje til eit bilete</a:t>
            </a:r>
            <a:endParaRPr lang="nn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n-NO"/>
              <a:t>Klikk for å leggje til tekst</a:t>
            </a:r>
            <a:endParaRPr lang="nn-NO" dirty="0"/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n-NO"/>
              <a:t>Klikk ikonet for å leggje til eit bilete</a:t>
            </a:r>
            <a:endParaRPr lang="nn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n-NO"/>
              <a:t>Klikk for å leggje til tekst</a:t>
            </a:r>
            <a:endParaRPr lang="nn-NO" dirty="0"/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n-NO"/>
              <a:t>Klikk ikonet for å leggje til eit bilete</a:t>
            </a:r>
            <a:endParaRPr lang="nn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nn-NO"/>
              <a:t>Klikk ikonet for å leggje til eit bilete</a:t>
            </a:r>
            <a:endParaRPr lang="nn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nn-NO"/>
              <a:t>Klikk for å leggje til tekst</a:t>
            </a:r>
            <a:endParaRPr lang="nn-NO" dirty="0"/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n-NO" smtClean="0"/>
              <a:pPr/>
              <a:t>08.05.2019</a:t>
            </a:fld>
            <a:endParaRPr lang="nn-NO" dirty="0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n-NO" smtClean="0"/>
              <a:pPr/>
              <a:t>‹#›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n-NO"/>
              <a:t>Klikk for å leggje til ein tittel</a:t>
            </a:r>
            <a:endParaRPr lang="nn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n-NO" smtClean="0"/>
              <a:pPr/>
              <a:t>08.05.2019</a:t>
            </a:fld>
            <a:endParaRPr lang="nn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n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n-NO" smtClean="0"/>
              <a:pPr/>
              <a:t>‹#›</a:t>
            </a:fld>
            <a:endParaRPr lang="nn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n-NO"/>
              <a:t>Klikk for å leggje til tekst</a:t>
            </a:r>
            <a:endParaRPr lang="nn-NO" dirty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n-NO" dirty="0"/>
              <a:t>Klikk for å leggje til tekst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n-NO" dirty="0"/>
              <a:t>Klikk for å leggje til tekst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 sz="1200" b="1">
                <a:solidFill>
                  <a:schemeClr val="accent1"/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Verdana" panose="020B0604030504040204" pitchFamily="34" charset="0"/>
              <a:buNone/>
              <a:tabLst/>
              <a:defRPr/>
            </a:pPr>
            <a:r>
              <a:rPr lang="nn-NO"/>
              <a:t>Klikk for å leggje til tekst</a:t>
            </a:r>
            <a:endParaRPr lang="nn-NO" dirty="0"/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n-NO" dirty="0"/>
              <a:t>Klikk for å leggje til tekst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n-NO" dirty="0"/>
              <a:t>Klikk for å leggje til tekst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n-NO" dirty="0"/>
              <a:t>Klikk for å leggje til </a:t>
            </a:r>
            <a:r>
              <a:rPr lang="nn-NO"/>
              <a:t>ein tittel</a:t>
            </a:r>
            <a:endParaRPr lang="nn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n-NO" smtClean="0"/>
              <a:pPr/>
              <a:t>08.05.2019</a:t>
            </a:fld>
            <a:endParaRPr lang="nn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n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n-NO" smtClean="0"/>
              <a:pPr/>
              <a:t>‹#›</a:t>
            </a:fld>
            <a:endParaRPr lang="nn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n-NO" dirty="0"/>
              <a:t>Klikk for å leggje </a:t>
            </a:r>
            <a:r>
              <a:rPr lang="nn-NO"/>
              <a:t>til tekst</a:t>
            </a:r>
          </a:p>
          <a:p>
            <a:pPr lvl="1"/>
            <a:r>
              <a:rPr lang="nn-NO"/>
              <a:t>Andre nivå</a:t>
            </a:r>
            <a:endParaRPr lang="nn-NO" dirty="0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n-NO" dirty="0"/>
              <a:t>Klikk for å leggje </a:t>
            </a:r>
            <a:r>
              <a:rPr lang="nn-NO"/>
              <a:t>til tekst</a:t>
            </a:r>
          </a:p>
          <a:p>
            <a:pPr lvl="1"/>
            <a:r>
              <a:rPr lang="nn-NO"/>
              <a:t>Andre nivå</a:t>
            </a:r>
            <a:endParaRPr lang="nn-NO" dirty="0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nn-NO"/>
              <a:t>Bruk Enter etterfulgt av Tab-knappen for nivå 2</a:t>
            </a:r>
          </a:p>
          <a:p>
            <a:pPr lvl="1"/>
            <a:r>
              <a:rPr lang="nn-NO"/>
              <a:t>Andre nivå</a:t>
            </a:r>
            <a:endParaRPr lang="nn-NO" dirty="0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nn-NO" dirty="0"/>
              <a:t>Klikk for å leggje til </a:t>
            </a:r>
            <a:r>
              <a:rPr lang="nn-NO"/>
              <a:t>ein tittel</a:t>
            </a:r>
            <a:endParaRPr lang="nn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n-NO" smtClean="0"/>
              <a:pPr/>
              <a:t>08.05.2019</a:t>
            </a:fld>
            <a:endParaRPr lang="nn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n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n-NO" smtClean="0"/>
              <a:pPr/>
              <a:t>‹#›</a:t>
            </a:fld>
            <a:endParaRPr lang="nn-NO" dirty="0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289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 dirty="0"/>
              <a:t>Klikk for å leggje til </a:t>
            </a:r>
            <a:r>
              <a:rPr lang="nn-NO"/>
              <a:t>ein tittel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576073" y="1440180"/>
            <a:ext cx="3780473" cy="30603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n-NO" dirty="0"/>
              <a:t>Klikk for å leggje </a:t>
            </a:r>
            <a:r>
              <a:rPr lang="nn-NO"/>
              <a:t>til tekst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n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718302" y="1440180"/>
            <a:ext cx="3780473" cy="30603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n-NO" dirty="0"/>
              <a:t>Klikk for å leggje </a:t>
            </a:r>
            <a:r>
              <a:rPr lang="nn-NO"/>
              <a:t>til tekst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n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n-NO" smtClean="0"/>
              <a:t>08.05.2019</a:t>
            </a:fld>
            <a:endParaRPr lang="nn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n-NO" smtClean="0"/>
              <a:t>‹#›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n-NO" dirty="0"/>
              <a:t>Klikk for å leggje </a:t>
            </a:r>
            <a:r>
              <a:rPr lang="nn-NO"/>
              <a:t>til tekst</a:t>
            </a:r>
            <a:endParaRPr lang="nn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576072" y="1655624"/>
            <a:ext cx="3780473" cy="284493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n-NO" dirty="0"/>
              <a:t>Klikk for å leggje </a:t>
            </a:r>
            <a:r>
              <a:rPr lang="nn-NO"/>
              <a:t>til tekst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n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n-NO" dirty="0"/>
              <a:t>Klikk for å leggje </a:t>
            </a:r>
            <a:r>
              <a:rPr lang="nn-NO"/>
              <a:t>til tekst</a:t>
            </a:r>
            <a:endParaRPr lang="nn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4718302" y="1655624"/>
            <a:ext cx="3780473" cy="284493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n-NO" dirty="0"/>
              <a:t>Klikk for å leggje </a:t>
            </a:r>
            <a:r>
              <a:rPr lang="nn-NO"/>
              <a:t>til tekst</a:t>
            </a:r>
          </a:p>
          <a:p>
            <a:pPr lvl="1"/>
            <a:r>
              <a:rPr lang="nn-NO"/>
              <a:t>Andre nivå</a:t>
            </a:r>
          </a:p>
          <a:p>
            <a:pPr lvl="2"/>
            <a:r>
              <a:rPr lang="nn-NO"/>
              <a:t>Tredje nivå</a:t>
            </a:r>
          </a:p>
          <a:p>
            <a:pPr lvl="3"/>
            <a:r>
              <a:rPr lang="nn-NO"/>
              <a:t>Fjerde nivå</a:t>
            </a:r>
          </a:p>
          <a:p>
            <a:pPr lvl="4"/>
            <a:r>
              <a:rPr lang="nn-NO"/>
              <a:t>Femte nivå</a:t>
            </a:r>
            <a:endParaRPr lang="nn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n-NO" smtClean="0"/>
              <a:t>08.05.2019</a:t>
            </a:fld>
            <a:endParaRPr lang="nn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n-NO" smtClean="0"/>
              <a:t>‹#›</a:t>
            </a:fld>
            <a:endParaRPr lang="nn-NO" dirty="0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 dirty="0"/>
              <a:t>Klikk for å leggje til </a:t>
            </a:r>
            <a:r>
              <a:rPr lang="nn-NO"/>
              <a:t>ein tittel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n-NO" dirty="0"/>
              <a:t>Klikk for å leggje til </a:t>
            </a:r>
            <a:r>
              <a:rPr lang="nn-NO"/>
              <a:t>ein tittel</a:t>
            </a:r>
            <a:endParaRPr lang="nn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n-NO" smtClean="0"/>
              <a:t>08.05.2019</a:t>
            </a:fld>
            <a:endParaRPr lang="nn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n-NO" smtClean="0"/>
              <a:t>‹#›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n-NO" smtClean="0"/>
              <a:t>08.05.2019</a:t>
            </a:fld>
            <a:endParaRPr lang="nn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n-NO" smtClean="0"/>
              <a:t>‹#›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nn-NO" dirty="0"/>
              <a:t>Klikk for å leggje til </a:t>
            </a:r>
            <a:r>
              <a:rPr lang="nn-NO"/>
              <a:t>ein tittel</a:t>
            </a:r>
            <a:endParaRPr lang="nn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n-NO" baseline="0"/>
              <a:t>Klikk for å leggje til ein undertittel</a:t>
            </a:r>
            <a:endParaRPr lang="nn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400" b="1"/>
              <a:t>Det matematisk-naturvitenskapelige fakultet</a:t>
            </a:r>
            <a:endParaRPr lang="nn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dirty="0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n-NO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948"/>
            <a:ext cx="7543800" cy="857515"/>
          </a:xfrm>
        </p:spPr>
        <p:txBody>
          <a:bodyPr anchor="b"/>
          <a:lstStyle>
            <a:lvl1pPr>
              <a:defRPr sz="14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2544"/>
            <a:ext cx="7543800" cy="1314856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40823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E862B-79CF-F94D-B10C-D9E36ADC4C08}" type="datetime1">
              <a:rPr lang="nb-NO"/>
              <a:pPr>
                <a:defRPr/>
              </a:pPr>
              <a:t>08.05.2019</a:t>
            </a:fld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D7203-3013-D749-ADA2-C23176B401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19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6197"/>
            <a:ext cx="7772400" cy="1021872"/>
          </a:xfrm>
        </p:spPr>
        <p:txBody>
          <a:bodyPr anchor="t"/>
          <a:lstStyle>
            <a:lvl1pPr algn="l">
              <a:defRPr sz="2881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709"/>
            <a:ext cx="7772400" cy="1125487"/>
          </a:xfrm>
        </p:spPr>
        <p:txBody>
          <a:bodyPr anchor="b"/>
          <a:lstStyle>
            <a:lvl1pPr marL="0" indent="0">
              <a:buNone/>
              <a:defRPr sz="1440"/>
            </a:lvl1pPr>
            <a:lvl2pPr marL="326741" indent="0">
              <a:buNone/>
              <a:defRPr sz="1260"/>
            </a:lvl2pPr>
            <a:lvl3pPr marL="653484" indent="0">
              <a:buNone/>
              <a:defRPr sz="1170"/>
            </a:lvl3pPr>
            <a:lvl4pPr marL="980225" indent="0">
              <a:buNone/>
              <a:defRPr sz="990"/>
            </a:lvl4pPr>
            <a:lvl5pPr marL="1306966" indent="0">
              <a:buNone/>
              <a:defRPr sz="990"/>
            </a:lvl5pPr>
            <a:lvl6pPr marL="1633709" indent="0">
              <a:buNone/>
              <a:defRPr sz="990"/>
            </a:lvl6pPr>
            <a:lvl7pPr marL="1960450" indent="0">
              <a:buNone/>
              <a:defRPr sz="990"/>
            </a:lvl7pPr>
            <a:lvl8pPr marL="2287192" indent="0">
              <a:buNone/>
              <a:defRPr sz="990"/>
            </a:lvl8pPr>
            <a:lvl9pPr marL="2613934" indent="0">
              <a:buNone/>
              <a:defRPr sz="9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9966B-9BF2-6642-BA3E-7F6C4B6B5B48}" type="datetime1">
              <a:rPr lang="nb-NO"/>
              <a:pPr>
                <a:defRPr/>
              </a:pPr>
              <a:t>08.05.2019</a:t>
            </a:fld>
            <a:endParaRPr 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4BAE5-1A3D-6C4B-A19B-A21CA952B8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2034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6359"/>
            <a:ext cx="3771900" cy="3087053"/>
          </a:xfrm>
        </p:spPr>
        <p:txBody>
          <a:bodyPr/>
          <a:lstStyle>
            <a:lvl1pPr>
              <a:defRPr sz="1981"/>
            </a:lvl1pPr>
            <a:lvl2pPr>
              <a:defRPr sz="1711"/>
            </a:lvl2pPr>
            <a:lvl3pPr>
              <a:defRPr sz="1440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6359"/>
            <a:ext cx="3771900" cy="3087053"/>
          </a:xfrm>
        </p:spPr>
        <p:txBody>
          <a:bodyPr/>
          <a:lstStyle>
            <a:lvl1pPr>
              <a:defRPr sz="1981"/>
            </a:lvl1pPr>
            <a:lvl2pPr>
              <a:defRPr sz="1711"/>
            </a:lvl2pPr>
            <a:lvl3pPr>
              <a:defRPr sz="1440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76BBB-3F6B-FE47-9B20-0E604178B90B}" type="datetime1">
              <a:rPr lang="nb-NO"/>
              <a:pPr>
                <a:defRPr/>
              </a:pPr>
              <a:t>08.05.2019</a:t>
            </a:fld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7E65EC-C774-EF4B-9967-F30DBC9C3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9575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043"/>
            <a:ext cx="8229600" cy="85751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690"/>
            <a:ext cx="4040188" cy="479970"/>
          </a:xfrm>
        </p:spPr>
        <p:txBody>
          <a:bodyPr anchor="b"/>
          <a:lstStyle>
            <a:lvl1pPr marL="0" indent="0">
              <a:buNone/>
              <a:defRPr sz="1711" b="1"/>
            </a:lvl1pPr>
            <a:lvl2pPr marL="326741" indent="0">
              <a:buNone/>
              <a:defRPr sz="1440" b="1"/>
            </a:lvl2pPr>
            <a:lvl3pPr marL="653484" indent="0">
              <a:buNone/>
              <a:defRPr sz="1260" b="1"/>
            </a:lvl3pPr>
            <a:lvl4pPr marL="980225" indent="0">
              <a:buNone/>
              <a:defRPr sz="1170" b="1"/>
            </a:lvl4pPr>
            <a:lvl5pPr marL="1306966" indent="0">
              <a:buNone/>
              <a:defRPr sz="1170" b="1"/>
            </a:lvl5pPr>
            <a:lvl6pPr marL="1633709" indent="0">
              <a:buNone/>
              <a:defRPr sz="1170" b="1"/>
            </a:lvl6pPr>
            <a:lvl7pPr marL="1960450" indent="0">
              <a:buNone/>
              <a:defRPr sz="1170" b="1"/>
            </a:lvl7pPr>
            <a:lvl8pPr marL="2287192" indent="0">
              <a:buNone/>
              <a:defRPr sz="1170" b="1"/>
            </a:lvl8pPr>
            <a:lvl9pPr marL="2613934" indent="0">
              <a:buNone/>
              <a:defRPr sz="117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661"/>
            <a:ext cx="4040188" cy="2964381"/>
          </a:xfrm>
        </p:spPr>
        <p:txBody>
          <a:bodyPr/>
          <a:lstStyle>
            <a:lvl1pPr>
              <a:defRPr sz="1711"/>
            </a:lvl1pPr>
            <a:lvl2pPr>
              <a:defRPr sz="1440"/>
            </a:lvl2pPr>
            <a:lvl3pPr>
              <a:defRPr sz="1260"/>
            </a:lvl3pPr>
            <a:lvl4pPr>
              <a:defRPr sz="1170"/>
            </a:lvl4pPr>
            <a:lvl5pPr>
              <a:defRPr sz="1170"/>
            </a:lvl5pPr>
            <a:lvl6pPr>
              <a:defRPr sz="1170"/>
            </a:lvl6pPr>
            <a:lvl7pPr>
              <a:defRPr sz="1170"/>
            </a:lvl7pPr>
            <a:lvl8pPr>
              <a:defRPr sz="1170"/>
            </a:lvl8pPr>
            <a:lvl9pPr>
              <a:defRPr sz="117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690"/>
            <a:ext cx="4041775" cy="479970"/>
          </a:xfrm>
        </p:spPr>
        <p:txBody>
          <a:bodyPr anchor="b"/>
          <a:lstStyle>
            <a:lvl1pPr marL="0" indent="0">
              <a:buNone/>
              <a:defRPr sz="1711" b="1"/>
            </a:lvl1pPr>
            <a:lvl2pPr marL="326741" indent="0">
              <a:buNone/>
              <a:defRPr sz="1440" b="1"/>
            </a:lvl2pPr>
            <a:lvl3pPr marL="653484" indent="0">
              <a:buNone/>
              <a:defRPr sz="1260" b="1"/>
            </a:lvl3pPr>
            <a:lvl4pPr marL="980225" indent="0">
              <a:buNone/>
              <a:defRPr sz="1170" b="1"/>
            </a:lvl4pPr>
            <a:lvl5pPr marL="1306966" indent="0">
              <a:buNone/>
              <a:defRPr sz="1170" b="1"/>
            </a:lvl5pPr>
            <a:lvl6pPr marL="1633709" indent="0">
              <a:buNone/>
              <a:defRPr sz="1170" b="1"/>
            </a:lvl6pPr>
            <a:lvl7pPr marL="1960450" indent="0">
              <a:buNone/>
              <a:defRPr sz="1170" b="1"/>
            </a:lvl7pPr>
            <a:lvl8pPr marL="2287192" indent="0">
              <a:buNone/>
              <a:defRPr sz="1170" b="1"/>
            </a:lvl8pPr>
            <a:lvl9pPr marL="2613934" indent="0">
              <a:buNone/>
              <a:defRPr sz="117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661"/>
            <a:ext cx="4041775" cy="2964381"/>
          </a:xfrm>
        </p:spPr>
        <p:txBody>
          <a:bodyPr/>
          <a:lstStyle>
            <a:lvl1pPr>
              <a:defRPr sz="1711"/>
            </a:lvl1pPr>
            <a:lvl2pPr>
              <a:defRPr sz="1440"/>
            </a:lvl2pPr>
            <a:lvl3pPr>
              <a:defRPr sz="1260"/>
            </a:lvl3pPr>
            <a:lvl4pPr>
              <a:defRPr sz="1170"/>
            </a:lvl4pPr>
            <a:lvl5pPr>
              <a:defRPr sz="1170"/>
            </a:lvl5pPr>
            <a:lvl6pPr>
              <a:defRPr sz="1170"/>
            </a:lvl6pPr>
            <a:lvl7pPr>
              <a:defRPr sz="1170"/>
            </a:lvl7pPr>
            <a:lvl8pPr>
              <a:defRPr sz="1170"/>
            </a:lvl8pPr>
            <a:lvl9pPr>
              <a:defRPr sz="117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D70CB-25CB-BE44-8267-D24E2D49FE8A}" type="datetime1">
              <a:rPr lang="nb-NO"/>
              <a:pPr>
                <a:defRPr/>
              </a:pPr>
              <a:t>08.05.2019</a:t>
            </a:fld>
            <a:endParaRPr 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FFD7A5-C8F5-1448-9D00-39B245CDAD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1451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73A17C-8D7E-DE49-B1B2-99C5899E63E4}" type="datetime1">
              <a:rPr lang="nb-NO"/>
              <a:pPr>
                <a:defRPr/>
              </a:pPr>
              <a:t>08.05.2019</a:t>
            </a:fld>
            <a:endParaRPr 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2A21F-DA23-814C-9F57-78C93D6638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95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2FEF2-E4BD-6348-BAE6-B5F400DE8733}" type="datetime1">
              <a:rPr lang="nb-NO"/>
              <a:pPr>
                <a:defRPr/>
              </a:pPr>
              <a:t>08.05.2019</a:t>
            </a:fld>
            <a:endParaRPr 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74A88-5B81-1D4F-823C-6256520B3B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265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850"/>
            <a:ext cx="3008313" cy="871807"/>
          </a:xfrm>
        </p:spPr>
        <p:txBody>
          <a:bodyPr anchor="b"/>
          <a:lstStyle>
            <a:lvl1pPr algn="l">
              <a:defRPr sz="144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52"/>
            <a:ext cx="5111750" cy="4391191"/>
          </a:xfrm>
        </p:spPr>
        <p:txBody>
          <a:bodyPr/>
          <a:lstStyle>
            <a:lvl1pPr>
              <a:defRPr sz="2251"/>
            </a:lvl1pPr>
            <a:lvl2pPr>
              <a:defRPr sz="1981"/>
            </a:lvl2pPr>
            <a:lvl3pPr>
              <a:defRPr sz="1711"/>
            </a:lvl3pPr>
            <a:lvl4pPr>
              <a:defRPr sz="1440"/>
            </a:lvl4pPr>
            <a:lvl5pPr>
              <a:defRPr sz="1440"/>
            </a:lvl5pPr>
            <a:lvl6pPr>
              <a:defRPr sz="1440"/>
            </a:lvl6pPr>
            <a:lvl7pPr>
              <a:defRPr sz="1440"/>
            </a:lvl7pPr>
            <a:lvl8pPr>
              <a:defRPr sz="1440"/>
            </a:lvl8pPr>
            <a:lvl9pPr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658"/>
            <a:ext cx="3008313" cy="3519383"/>
          </a:xfrm>
        </p:spPr>
        <p:txBody>
          <a:bodyPr/>
          <a:lstStyle>
            <a:lvl1pPr marL="0" indent="0">
              <a:buNone/>
              <a:defRPr sz="990"/>
            </a:lvl1pPr>
            <a:lvl2pPr marL="326741" indent="0">
              <a:buNone/>
              <a:defRPr sz="900"/>
            </a:lvl2pPr>
            <a:lvl3pPr marL="653484" indent="0">
              <a:buNone/>
              <a:defRPr sz="720"/>
            </a:lvl3pPr>
            <a:lvl4pPr marL="980225" indent="0">
              <a:buNone/>
              <a:defRPr sz="630"/>
            </a:lvl4pPr>
            <a:lvl5pPr marL="1306966" indent="0">
              <a:buNone/>
              <a:defRPr sz="630"/>
            </a:lvl5pPr>
            <a:lvl6pPr marL="1633709" indent="0">
              <a:buNone/>
              <a:defRPr sz="630"/>
            </a:lvl6pPr>
            <a:lvl7pPr marL="1960450" indent="0">
              <a:buNone/>
              <a:defRPr sz="630"/>
            </a:lvl7pPr>
            <a:lvl8pPr marL="2287192" indent="0">
              <a:buNone/>
              <a:defRPr sz="630"/>
            </a:lvl8pPr>
            <a:lvl9pPr marL="2613934" indent="0">
              <a:buNone/>
              <a:defRPr sz="6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23178-3325-B448-BCA2-C606C2543C23}" type="datetime1">
              <a:rPr lang="nb-NO"/>
              <a:pPr>
                <a:defRPr/>
              </a:pPr>
              <a:t>08.05.2019</a:t>
            </a:fld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0258ED-E363-D542-BB05-DA75DAA1FC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235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1563"/>
            <a:ext cx="5486400" cy="425184"/>
          </a:xfrm>
        </p:spPr>
        <p:txBody>
          <a:bodyPr anchor="b"/>
          <a:lstStyle>
            <a:lvl1pPr algn="l">
              <a:defRPr sz="144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723"/>
            <a:ext cx="5486400" cy="3087053"/>
          </a:xfrm>
        </p:spPr>
        <p:txBody>
          <a:bodyPr/>
          <a:lstStyle>
            <a:lvl1pPr marL="0" indent="0">
              <a:buNone/>
              <a:defRPr sz="2251"/>
            </a:lvl1pPr>
            <a:lvl2pPr marL="326741" indent="0">
              <a:buNone/>
              <a:defRPr sz="1981"/>
            </a:lvl2pPr>
            <a:lvl3pPr marL="653484" indent="0">
              <a:buNone/>
              <a:defRPr sz="1711"/>
            </a:lvl3pPr>
            <a:lvl4pPr marL="980225" indent="0">
              <a:buNone/>
              <a:defRPr sz="1440"/>
            </a:lvl4pPr>
            <a:lvl5pPr marL="1306966" indent="0">
              <a:buNone/>
              <a:defRPr sz="1440"/>
            </a:lvl5pPr>
            <a:lvl6pPr marL="1633709" indent="0">
              <a:buNone/>
              <a:defRPr sz="1440"/>
            </a:lvl6pPr>
            <a:lvl7pPr marL="1960450" indent="0">
              <a:buNone/>
              <a:defRPr sz="1440"/>
            </a:lvl7pPr>
            <a:lvl8pPr marL="2287192" indent="0">
              <a:buNone/>
              <a:defRPr sz="1440"/>
            </a:lvl8pPr>
            <a:lvl9pPr marL="2613934" indent="0">
              <a:buNone/>
              <a:defRPr sz="144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6747"/>
            <a:ext cx="5486400" cy="603833"/>
          </a:xfrm>
        </p:spPr>
        <p:txBody>
          <a:bodyPr/>
          <a:lstStyle>
            <a:lvl1pPr marL="0" indent="0">
              <a:buNone/>
              <a:defRPr sz="990"/>
            </a:lvl1pPr>
            <a:lvl2pPr marL="326741" indent="0">
              <a:buNone/>
              <a:defRPr sz="900"/>
            </a:lvl2pPr>
            <a:lvl3pPr marL="653484" indent="0">
              <a:buNone/>
              <a:defRPr sz="720"/>
            </a:lvl3pPr>
            <a:lvl4pPr marL="980225" indent="0">
              <a:buNone/>
              <a:defRPr sz="630"/>
            </a:lvl4pPr>
            <a:lvl5pPr marL="1306966" indent="0">
              <a:buNone/>
              <a:defRPr sz="630"/>
            </a:lvl5pPr>
            <a:lvl6pPr marL="1633709" indent="0">
              <a:buNone/>
              <a:defRPr sz="630"/>
            </a:lvl6pPr>
            <a:lvl7pPr marL="1960450" indent="0">
              <a:buNone/>
              <a:defRPr sz="630"/>
            </a:lvl7pPr>
            <a:lvl8pPr marL="2287192" indent="0">
              <a:buNone/>
              <a:defRPr sz="630"/>
            </a:lvl8pPr>
            <a:lvl9pPr marL="2613934" indent="0">
              <a:buNone/>
              <a:defRPr sz="63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1D0FA-0760-EC4E-B2CF-78F622ECA4CF}" type="datetime1">
              <a:rPr lang="nb-NO"/>
              <a:pPr>
                <a:defRPr/>
              </a:pPr>
              <a:t>08.05.2019</a:t>
            </a:fld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0EC82D-BBE7-BE49-AC35-8BE46C8CE6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45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20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n-NO" baseline="0" noProof="0"/>
              <a:t>Klikk her for å leggje til ein tittel</a:t>
            </a:r>
            <a:endParaRPr lang="nn-NO" noProof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n-NO" baseline="0" noProof="0"/>
              <a:t>Klikk for å leggje til tekst</a:t>
            </a:r>
            <a:endParaRPr lang="nn-NO" noProof="0"/>
          </a:p>
          <a:p>
            <a:pPr lvl="1"/>
            <a:r>
              <a:rPr lang="nn-NO" noProof="0"/>
              <a:t>Andre nivå</a:t>
            </a:r>
          </a:p>
          <a:p>
            <a:pPr lvl="2"/>
            <a:r>
              <a:rPr lang="nn-NO" noProof="0"/>
              <a:t>Tredje nivå</a:t>
            </a:r>
          </a:p>
          <a:p>
            <a:pPr lvl="3"/>
            <a:r>
              <a:rPr lang="nn-NO" noProof="0"/>
              <a:t>Fjerde nivå</a:t>
            </a:r>
          </a:p>
          <a:p>
            <a:pPr lvl="4"/>
            <a:r>
              <a:rPr lang="nn-NO" noProof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n-NO" noProof="0" smtClean="0"/>
              <a:pPr/>
              <a:t>08.05.2019</a:t>
            </a:fld>
            <a:endParaRPr lang="nn-NO" noProof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n-NO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n-NO" noProof="0" smtClean="0"/>
              <a:pPr/>
              <a:t>‹#›</a:t>
            </a:fld>
            <a:endParaRPr lang="nn-NO" noProof="0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64" r:id="rId10"/>
    <p:sldLayoutId id="2147483652" r:id="rId11"/>
    <p:sldLayoutId id="2147483653" r:id="rId12"/>
    <p:sldLayoutId id="2147483654" r:id="rId13"/>
    <p:sldLayoutId id="2147483655" r:id="rId14"/>
    <p:sldLayoutId id="2147483658" r:id="rId15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211" y="637886"/>
            <a:ext cx="7921944" cy="858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211" y="1486888"/>
            <a:ext cx="7924464" cy="30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211" y="4802309"/>
            <a:ext cx="1904895" cy="342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63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C7B76A9-D67D-FE47-B774-753115DD3D77}" type="datetime1">
              <a:rPr lang="nb-NO"/>
              <a:pPr>
                <a:defRPr/>
              </a:pPr>
              <a:t>08.05.2019</a:t>
            </a:fld>
            <a:endParaRPr 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954" y="4802309"/>
            <a:ext cx="685359" cy="342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63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6FF88920-A570-764F-B75C-B0232A0E4D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 descr="UiO_A_png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900" y="120881"/>
            <a:ext cx="2210742" cy="12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99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51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51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51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51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51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26741" algn="l" rtl="0" eaLnBrk="1" fontAlgn="base" hangingPunct="1">
        <a:spcBef>
          <a:spcPct val="0"/>
        </a:spcBef>
        <a:spcAft>
          <a:spcPct val="0"/>
        </a:spcAft>
        <a:defRPr sz="2251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653484" algn="l" rtl="0" eaLnBrk="1" fontAlgn="base" hangingPunct="1">
        <a:spcBef>
          <a:spcPct val="0"/>
        </a:spcBef>
        <a:spcAft>
          <a:spcPct val="0"/>
        </a:spcAft>
        <a:defRPr sz="2251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980225" algn="l" rtl="0" eaLnBrk="1" fontAlgn="base" hangingPunct="1">
        <a:spcBef>
          <a:spcPct val="0"/>
        </a:spcBef>
        <a:spcAft>
          <a:spcPct val="0"/>
        </a:spcAft>
        <a:defRPr sz="2251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306966" algn="l" rtl="0" eaLnBrk="1" fontAlgn="base" hangingPunct="1">
        <a:spcBef>
          <a:spcPct val="0"/>
        </a:spcBef>
        <a:spcAft>
          <a:spcPct val="0"/>
        </a:spcAft>
        <a:defRPr sz="2251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45056" indent="-245056" algn="l" rtl="0" eaLnBrk="1" fontAlgn="base" hangingPunct="1">
        <a:spcBef>
          <a:spcPct val="20000"/>
        </a:spcBef>
        <a:spcAft>
          <a:spcPct val="0"/>
        </a:spcAft>
        <a:buChar char="•"/>
        <a:defRPr sz="1981">
          <a:solidFill>
            <a:schemeClr val="tx1"/>
          </a:solidFill>
          <a:latin typeface="+mn-lt"/>
          <a:ea typeface="+mn-ea"/>
          <a:cs typeface="+mn-cs"/>
        </a:defRPr>
      </a:lvl1pPr>
      <a:lvl2pPr marL="530956" indent="-204213" algn="l" rtl="0" eaLnBrk="1" fontAlgn="base" hangingPunct="1">
        <a:spcBef>
          <a:spcPct val="20000"/>
        </a:spcBef>
        <a:spcAft>
          <a:spcPct val="0"/>
        </a:spcAft>
        <a:buChar char="–"/>
        <a:defRPr sz="1711">
          <a:solidFill>
            <a:schemeClr val="tx1"/>
          </a:solidFill>
          <a:latin typeface="+mn-lt"/>
          <a:ea typeface="+mn-ea"/>
          <a:cs typeface="+mn-cs"/>
        </a:defRPr>
      </a:lvl2pPr>
      <a:lvl3pPr marL="816854" indent="-163371" algn="l" rtl="0" eaLnBrk="1" fontAlgn="base" hangingPunct="1">
        <a:spcBef>
          <a:spcPct val="20000"/>
        </a:spcBef>
        <a:spcAft>
          <a:spcPct val="0"/>
        </a:spcAft>
        <a:buChar char="•"/>
        <a:defRPr sz="1440">
          <a:solidFill>
            <a:schemeClr val="tx1"/>
          </a:solidFill>
          <a:latin typeface="+mn-lt"/>
          <a:ea typeface="+mn-ea"/>
          <a:cs typeface="+mn-cs"/>
        </a:defRPr>
      </a:lvl3pPr>
      <a:lvl4pPr marL="1143596" indent="-163371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470338" indent="-163371" algn="l" rtl="0" eaLnBrk="1" fontAlgn="base" hangingPunct="1">
        <a:spcBef>
          <a:spcPct val="20000"/>
        </a:spcBef>
        <a:spcAft>
          <a:spcPct val="0"/>
        </a:spcAft>
        <a:buChar char="»"/>
        <a:defRPr sz="1170">
          <a:solidFill>
            <a:schemeClr val="tx1"/>
          </a:solidFill>
          <a:latin typeface="+mn-lt"/>
          <a:ea typeface="+mn-ea"/>
          <a:cs typeface="+mn-cs"/>
        </a:defRPr>
      </a:lvl5pPr>
      <a:lvl6pPr marL="1797079" indent="-163371" algn="l" rtl="0" eaLnBrk="1" fontAlgn="base" hangingPunct="1">
        <a:spcBef>
          <a:spcPct val="20000"/>
        </a:spcBef>
        <a:spcAft>
          <a:spcPct val="0"/>
        </a:spcAft>
        <a:buChar char="»"/>
        <a:defRPr sz="1170">
          <a:solidFill>
            <a:schemeClr val="tx1"/>
          </a:solidFill>
          <a:latin typeface="+mn-lt"/>
          <a:ea typeface="+mn-ea"/>
          <a:cs typeface="+mn-cs"/>
        </a:defRPr>
      </a:lvl6pPr>
      <a:lvl7pPr marL="2123821" indent="-163371" algn="l" rtl="0" eaLnBrk="1" fontAlgn="base" hangingPunct="1">
        <a:spcBef>
          <a:spcPct val="20000"/>
        </a:spcBef>
        <a:spcAft>
          <a:spcPct val="0"/>
        </a:spcAft>
        <a:buChar char="»"/>
        <a:defRPr sz="1170">
          <a:solidFill>
            <a:schemeClr val="tx1"/>
          </a:solidFill>
          <a:latin typeface="+mn-lt"/>
          <a:ea typeface="+mn-ea"/>
          <a:cs typeface="+mn-cs"/>
        </a:defRPr>
      </a:lvl7pPr>
      <a:lvl8pPr marL="2450563" indent="-163371" algn="l" rtl="0" eaLnBrk="1" fontAlgn="base" hangingPunct="1">
        <a:spcBef>
          <a:spcPct val="20000"/>
        </a:spcBef>
        <a:spcAft>
          <a:spcPct val="0"/>
        </a:spcAft>
        <a:buChar char="»"/>
        <a:defRPr sz="1170">
          <a:solidFill>
            <a:schemeClr val="tx1"/>
          </a:solidFill>
          <a:latin typeface="+mn-lt"/>
          <a:ea typeface="+mn-ea"/>
          <a:cs typeface="+mn-cs"/>
        </a:defRPr>
      </a:lvl8pPr>
      <a:lvl9pPr marL="2777305" indent="-163371" algn="l" rtl="0" eaLnBrk="1" fontAlgn="base" hangingPunct="1">
        <a:spcBef>
          <a:spcPct val="20000"/>
        </a:spcBef>
        <a:spcAft>
          <a:spcPct val="0"/>
        </a:spcAft>
        <a:buChar char="»"/>
        <a:defRPr sz="117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26741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1pPr>
      <a:lvl2pPr marL="326741" algn="l" defTabSz="326741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53484" algn="l" defTabSz="326741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980225" algn="l" defTabSz="326741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306966" algn="l" defTabSz="326741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633709" algn="l" defTabSz="326741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960450" algn="l" defTabSz="326741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287192" algn="l" defTabSz="326741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613934" algn="l" defTabSz="326741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chart" Target="../charts/chart1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jp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hyperlink" Target="https://titan.uio.no/node/3152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7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7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n-NO" dirty="0" err="1" smtClean="0"/>
              <a:t>Søkertall</a:t>
            </a:r>
            <a:r>
              <a:rPr lang="nn-NO" dirty="0" smtClean="0"/>
              <a:t>, opptak 2019</a:t>
            </a:r>
            <a:r>
              <a:rPr lang="nn-NO" dirty="0" smtClean="0"/>
              <a:t>	</a:t>
            </a:r>
            <a:endParaRPr lang="nn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24491"/>
            <a:ext cx="5201740" cy="595258"/>
          </a:xfrm>
        </p:spPr>
        <p:txBody>
          <a:bodyPr>
            <a:normAutofit/>
          </a:bodyPr>
          <a:lstStyle/>
          <a:p>
            <a:r>
              <a:rPr lang="nb-NO" dirty="0" smtClean="0"/>
              <a:t>Anne-Lise og Hilde </a:t>
            </a:r>
            <a:r>
              <a:rPr lang="nb-NO" dirty="0" smtClean="0"/>
              <a:t>Omberg</a:t>
            </a:r>
            <a:endParaRPr lang="nb-NO" dirty="0"/>
          </a:p>
          <a:p>
            <a:r>
              <a:rPr lang="nn-NO" dirty="0" smtClean="0"/>
              <a:t>	</a:t>
            </a:r>
            <a:endParaRPr lang="nn-NO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132" y="1486888"/>
            <a:ext cx="7127471" cy="3086145"/>
          </a:xfrm>
        </p:spPr>
        <p:txBody>
          <a:bodyPr/>
          <a:lstStyle/>
          <a:p>
            <a:r>
              <a:rPr lang="nb-NO" dirty="0" smtClean="0"/>
              <a:t>Nedgang i absolutte søkertall nasjonalt</a:t>
            </a:r>
          </a:p>
          <a:p>
            <a:r>
              <a:rPr lang="nb-NO" dirty="0" smtClean="0"/>
              <a:t>Nedgang i absolutte søkertall på UiO</a:t>
            </a:r>
          </a:p>
          <a:p>
            <a:r>
              <a:rPr lang="nb-NO" dirty="0" smtClean="0"/>
              <a:t>Alle universiteter har nedgang i søkere per studieplass</a:t>
            </a:r>
          </a:p>
          <a:p>
            <a:r>
              <a:rPr lang="nb-NO" dirty="0" smtClean="0"/>
              <a:t>UiOs nye studieprogrammer gjør det godt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08.05.2019</a:t>
            </a:fld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06025" y="55978"/>
            <a:ext cx="7131950" cy="858082"/>
          </a:xfrm>
        </p:spPr>
        <p:txBody>
          <a:bodyPr/>
          <a:lstStyle/>
          <a:p>
            <a:r>
              <a:rPr lang="nb-NO" dirty="0" smtClean="0"/>
              <a:t>Hovedpunkter</a:t>
            </a:r>
            <a:endParaRPr lang="nb-NO" dirty="0"/>
          </a:p>
        </p:txBody>
      </p:sp>
      <p:sp>
        <p:nvSpPr>
          <p:cNvPr id="2" name="TextBox 1"/>
          <p:cNvSpPr txBox="1"/>
          <p:nvPr/>
        </p:nvSpPr>
        <p:spPr>
          <a:xfrm>
            <a:off x="515058" y="4573033"/>
            <a:ext cx="8919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Hentet fra presentasjon til Morten Aase </a:t>
            </a:r>
            <a:r>
              <a:rPr lang="nb-NO" sz="1050" dirty="0" smtClean="0"/>
              <a:t>Løver, LOS/AF/SKS</a:t>
            </a:r>
            <a:endParaRPr lang="nb-NO" sz="105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364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95275"/>
            <a:ext cx="7131050" cy="858838"/>
          </a:xfrm>
        </p:spPr>
        <p:txBody>
          <a:bodyPr/>
          <a:lstStyle/>
          <a:p>
            <a:pPr eaLnBrk="1" hangingPunct="1"/>
            <a:r>
              <a:rPr lang="nb-NO" dirty="0" smtClean="0"/>
              <a:t>NTNU har flest søkertall</a:t>
            </a:r>
            <a:r>
              <a:rPr lang="nb-NO" dirty="0"/>
              <a:t> </a:t>
            </a:r>
            <a:r>
              <a:rPr lang="nb-NO" dirty="0" smtClean="0"/>
              <a:t>og UiO nest flest</a:t>
            </a:r>
            <a:endParaRPr lang="nb-NO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257507" y="1748143"/>
            <a:ext cx="1879989" cy="188158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extLst/>
        </p:spPr>
        <p:txBody>
          <a:bodyPr anchor="ctr"/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</a:pPr>
            <a:r>
              <a:rPr lang="nb-NO" altLang="nb-NO" sz="1080" dirty="0"/>
              <a:t>138719 søkte grunnutdanning gjennom SO, en nedgang på 2,31% siden 2018</a:t>
            </a:r>
          </a:p>
          <a:p>
            <a:pPr marL="0" indent="0">
              <a:spcBef>
                <a:spcPct val="0"/>
              </a:spcBef>
              <a:buNone/>
            </a:pPr>
            <a:endParaRPr lang="nb-NO" altLang="nb-NO" sz="1080" dirty="0"/>
          </a:p>
          <a:p>
            <a:pPr>
              <a:spcBef>
                <a:spcPct val="0"/>
              </a:spcBef>
            </a:pPr>
            <a:r>
              <a:rPr lang="nb-NO" altLang="nb-NO" sz="1080" dirty="0"/>
              <a:t>18.164 av disse til UiO, en nedgang på 5,27%</a:t>
            </a:r>
          </a:p>
        </p:txBody>
      </p:sp>
      <p:pic>
        <p:nvPicPr>
          <p:cNvPr id="2" name="Picture 1" descr="University of Oslo - Wikipedi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053" y="1898817"/>
            <a:ext cx="324100" cy="324100"/>
          </a:xfrm>
          <a:prstGeom prst="rect">
            <a:avLst/>
          </a:prstGeom>
        </p:spPr>
      </p:pic>
      <p:pic>
        <p:nvPicPr>
          <p:cNvPr id="3" name="Picture 2" descr="File:Logo-&lt;strong&gt;Ntnu&lt;/strong&gt;.svg - Wikimedia Common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053" y="1424043"/>
            <a:ext cx="324100" cy="324100"/>
          </a:xfrm>
          <a:prstGeom prst="rect">
            <a:avLst/>
          </a:prstGeom>
        </p:spPr>
      </p:pic>
      <p:pic>
        <p:nvPicPr>
          <p:cNvPr id="4" name="Picture 3" descr="Her er den nye logoen til &lt;strong&gt;OsloMet&lt;/strong&gt;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4" r="19779"/>
          <a:stretch/>
        </p:blipFill>
        <p:spPr>
          <a:xfrm>
            <a:off x="4709794" y="2288297"/>
            <a:ext cx="518619" cy="324100"/>
          </a:xfrm>
          <a:prstGeom prst="rect">
            <a:avLst/>
          </a:prstGeom>
        </p:spPr>
      </p:pic>
      <p:graphicFrame>
        <p:nvGraphicFramePr>
          <p:cNvPr id="9" name="Chart 8"/>
          <p:cNvGraphicFramePr>
            <a:graphicFrameLocks/>
          </p:cNvGraphicFramePr>
          <p:nvPr>
            <p:extLst/>
          </p:nvPr>
        </p:nvGraphicFramePr>
        <p:xfrm>
          <a:off x="812022" y="757382"/>
          <a:ext cx="4157081" cy="4124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228413" y="4764054"/>
            <a:ext cx="8919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Hentet fra presentasjon til Morten Aase </a:t>
            </a:r>
            <a:r>
              <a:rPr lang="nb-NO" sz="1050" dirty="0" smtClean="0"/>
              <a:t>Løver, LOS/AF/SKS</a:t>
            </a:r>
            <a:endParaRPr lang="nb-NO" sz="105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6280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41677" y="265422"/>
            <a:ext cx="7132638" cy="857250"/>
          </a:xfrm>
        </p:spPr>
        <p:txBody>
          <a:bodyPr/>
          <a:lstStyle/>
          <a:p>
            <a:pPr eaLnBrk="1" hangingPunct="1"/>
            <a:r>
              <a:rPr lang="nb-NO" dirty="0" smtClean="0"/>
              <a:t>På </a:t>
            </a:r>
            <a:r>
              <a:rPr lang="nb-NO" dirty="0" err="1" smtClean="0"/>
              <a:t>førstevalgssøkere</a:t>
            </a:r>
            <a:r>
              <a:rPr lang="nb-NO" dirty="0" smtClean="0"/>
              <a:t> per studieplass er det </a:t>
            </a:r>
            <a:r>
              <a:rPr lang="nb-NO" dirty="0" err="1" smtClean="0"/>
              <a:t>OsloMet</a:t>
            </a:r>
            <a:r>
              <a:rPr lang="nb-NO" dirty="0" smtClean="0"/>
              <a:t> som har flest. UiO fortsatt på nummer to</a:t>
            </a:r>
            <a:endParaRPr lang="nb-NO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941677" y="1016691"/>
          <a:ext cx="4116070" cy="3909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Picture 15" descr="University of Oslo - Wikipedia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076" y="1550673"/>
            <a:ext cx="324100" cy="324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4" t="16668" r="8273" b="16658"/>
          <a:stretch/>
        </p:blipFill>
        <p:spPr>
          <a:xfrm>
            <a:off x="4807568" y="1896905"/>
            <a:ext cx="324136" cy="259309"/>
          </a:xfrm>
          <a:prstGeom prst="rect">
            <a:avLst/>
          </a:prstGeom>
        </p:spPr>
      </p:pic>
      <p:pic>
        <p:nvPicPr>
          <p:cNvPr id="17" name="Picture 16" descr="Her er den nye logoen til &lt;strong&gt;OsloMet&lt;/strong&gt;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4" r="19779"/>
          <a:stretch/>
        </p:blipFill>
        <p:spPr>
          <a:xfrm>
            <a:off x="4767963" y="1144804"/>
            <a:ext cx="406577" cy="254082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 bwMode="auto">
          <a:xfrm>
            <a:off x="6226769" y="1398887"/>
            <a:ext cx="1846858" cy="22365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</a:ln>
          <a:extLst/>
        </p:spPr>
        <p:txBody>
          <a:bodyPr anchor="ctr"/>
          <a:lstStyle>
            <a:lvl1pPr marL="285750" indent="-28575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</a:pPr>
            <a:r>
              <a:rPr lang="nb-NO" altLang="nb-NO" sz="990" i="1" dirty="0"/>
              <a:t>«Antall søkere per studieplass gir en indikasjon på institusjonens og fagområdets mulighet til å fylle tilbudte studieplasse</a:t>
            </a:r>
            <a:r>
              <a:rPr lang="nb-NO" altLang="nb-NO" sz="990" b="1" i="1" dirty="0"/>
              <a:t>r</a:t>
            </a:r>
            <a:r>
              <a:rPr lang="nb-NO" altLang="nb-NO" sz="990" i="1" dirty="0"/>
              <a:t>.» (</a:t>
            </a:r>
            <a:r>
              <a:rPr lang="nb-NO" altLang="nb-NO" sz="990" dirty="0"/>
              <a:t>KDs tilstandsrapport 2016)</a:t>
            </a:r>
          </a:p>
          <a:p>
            <a:pPr>
              <a:spcBef>
                <a:spcPct val="0"/>
              </a:spcBef>
            </a:pPr>
            <a:endParaRPr lang="nb-NO" altLang="nb-NO" sz="990" dirty="0"/>
          </a:p>
          <a:p>
            <a:pPr>
              <a:spcBef>
                <a:spcPct val="0"/>
              </a:spcBef>
            </a:pPr>
            <a:r>
              <a:rPr lang="nb-NO" altLang="nb-NO" sz="990" dirty="0" err="1"/>
              <a:t>Førstevalgssøkere</a:t>
            </a:r>
            <a:r>
              <a:rPr lang="nb-NO" altLang="nb-NO" sz="990" dirty="0"/>
              <a:t> per studieplass er målet på et studiested-/programs attraktivitet.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76244" y="4695802"/>
            <a:ext cx="8919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Hentet fra presentasjon til Morten Aase </a:t>
            </a:r>
            <a:r>
              <a:rPr lang="nb-NO" sz="1050" dirty="0" smtClean="0"/>
              <a:t>Løver, LOS/AF/SKS</a:t>
            </a:r>
            <a:endParaRPr lang="nb-NO" sz="105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1361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-8980"/>
            <a:ext cx="9143999" cy="858082"/>
          </a:xfrm>
        </p:spPr>
        <p:txBody>
          <a:bodyPr>
            <a:normAutofit/>
          </a:bodyPr>
          <a:lstStyle/>
          <a:p>
            <a:pPr algn="ctr"/>
            <a:r>
              <a:rPr lang="nb-NO" sz="1800" dirty="0" smtClean="0"/>
              <a:t>Fra 6,4 søkere per studieplass på JF til 1,0 søker per studieplass på TF</a:t>
            </a:r>
            <a:endParaRPr lang="nb-NO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08.05.2019</a:t>
            </a:fld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2513965" y="1337723"/>
          <a:ext cx="4116070" cy="33316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55820" y="2735026"/>
            <a:ext cx="393056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SV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55820" y="3133494"/>
            <a:ext cx="391454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HF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9634" y="3246635"/>
            <a:ext cx="42672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MN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5820" y="2080316"/>
            <a:ext cx="530915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MED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55820" y="3379566"/>
            <a:ext cx="401072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UV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70973" y="1857542"/>
            <a:ext cx="365806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JF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55820" y="2488954"/>
            <a:ext cx="418704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49396" y="3664894"/>
            <a:ext cx="37382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TF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5058" y="4573033"/>
            <a:ext cx="8919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Hentet fra presentasjon til Morten Aase </a:t>
            </a:r>
            <a:r>
              <a:rPr lang="nb-NO" sz="1050" dirty="0" smtClean="0"/>
              <a:t>Løver, LOS/AF/SKS</a:t>
            </a:r>
            <a:endParaRPr lang="nb-NO" sz="105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609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Søkertall MN</a:t>
            </a:r>
            <a:endParaRPr lang="nb-NO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472140"/>
              </p:ext>
            </p:extLst>
          </p:nvPr>
        </p:nvGraphicFramePr>
        <p:xfrm>
          <a:off x="360823" y="775697"/>
          <a:ext cx="8353199" cy="36722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0930">
                  <a:extLst>
                    <a:ext uri="{9D8B030D-6E8A-4147-A177-3AD203B41FA5}">
                      <a16:colId xmlns:a16="http://schemas.microsoft.com/office/drawing/2014/main" val="957755330"/>
                    </a:ext>
                  </a:extLst>
                </a:gridCol>
                <a:gridCol w="364855">
                  <a:extLst>
                    <a:ext uri="{9D8B030D-6E8A-4147-A177-3AD203B41FA5}">
                      <a16:colId xmlns:a16="http://schemas.microsoft.com/office/drawing/2014/main" val="1289802027"/>
                    </a:ext>
                  </a:extLst>
                </a:gridCol>
                <a:gridCol w="807238">
                  <a:extLst>
                    <a:ext uri="{9D8B030D-6E8A-4147-A177-3AD203B41FA5}">
                      <a16:colId xmlns:a16="http://schemas.microsoft.com/office/drawing/2014/main" val="1647735163"/>
                    </a:ext>
                  </a:extLst>
                </a:gridCol>
                <a:gridCol w="903488">
                  <a:extLst>
                    <a:ext uri="{9D8B030D-6E8A-4147-A177-3AD203B41FA5}">
                      <a16:colId xmlns:a16="http://schemas.microsoft.com/office/drawing/2014/main" val="2507465872"/>
                    </a:ext>
                  </a:extLst>
                </a:gridCol>
                <a:gridCol w="531105">
                  <a:extLst>
                    <a:ext uri="{9D8B030D-6E8A-4147-A177-3AD203B41FA5}">
                      <a16:colId xmlns:a16="http://schemas.microsoft.com/office/drawing/2014/main" val="3973523960"/>
                    </a:ext>
                  </a:extLst>
                </a:gridCol>
                <a:gridCol w="577907">
                  <a:extLst>
                    <a:ext uri="{9D8B030D-6E8A-4147-A177-3AD203B41FA5}">
                      <a16:colId xmlns:a16="http://schemas.microsoft.com/office/drawing/2014/main" val="4111065898"/>
                    </a:ext>
                  </a:extLst>
                </a:gridCol>
                <a:gridCol w="799710">
                  <a:extLst>
                    <a:ext uri="{9D8B030D-6E8A-4147-A177-3AD203B41FA5}">
                      <a16:colId xmlns:a16="http://schemas.microsoft.com/office/drawing/2014/main" val="545236132"/>
                    </a:ext>
                  </a:extLst>
                </a:gridCol>
                <a:gridCol w="799710">
                  <a:extLst>
                    <a:ext uri="{9D8B030D-6E8A-4147-A177-3AD203B41FA5}">
                      <a16:colId xmlns:a16="http://schemas.microsoft.com/office/drawing/2014/main" val="4285535892"/>
                    </a:ext>
                  </a:extLst>
                </a:gridCol>
                <a:gridCol w="824128">
                  <a:extLst>
                    <a:ext uri="{9D8B030D-6E8A-4147-A177-3AD203B41FA5}">
                      <a16:colId xmlns:a16="http://schemas.microsoft.com/office/drawing/2014/main" val="3051902065"/>
                    </a:ext>
                  </a:extLst>
                </a:gridCol>
                <a:gridCol w="824128">
                  <a:extLst>
                    <a:ext uri="{9D8B030D-6E8A-4147-A177-3AD203B41FA5}">
                      <a16:colId xmlns:a16="http://schemas.microsoft.com/office/drawing/2014/main" val="3014246091"/>
                    </a:ext>
                  </a:extLst>
                </a:gridCol>
              </a:tblGrid>
              <a:tr h="491128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C7C1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C7C1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Planlagte studieplasser</a:t>
                      </a:r>
                      <a:endParaRPr lang="nb-NO" sz="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C7C1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Planlagte studie-plasser (- </a:t>
                      </a:r>
                      <a:r>
                        <a:rPr lang="nb-NO" sz="7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hon</a:t>
                      </a:r>
                      <a:r>
                        <a:rPr lang="nb-NO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. HF)</a:t>
                      </a:r>
                      <a:endParaRPr lang="nb-NO" sz="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C7C1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Tot. søknader</a:t>
                      </a:r>
                      <a:endParaRPr lang="nb-NO" sz="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C7C1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Tot. søknader</a:t>
                      </a:r>
                      <a:endParaRPr lang="nb-NO" sz="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C7C1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Søknader førstevalg</a:t>
                      </a:r>
                      <a:endParaRPr lang="nb-NO" sz="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C7C1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Søknader førstevalg</a:t>
                      </a:r>
                      <a:endParaRPr lang="nb-NO" sz="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C7C1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Førstevalg pr plasser</a:t>
                      </a:r>
                      <a:endParaRPr lang="nb-NO" sz="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C7C1B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Førstevalg pr plasser</a:t>
                      </a:r>
                      <a:endParaRPr lang="nb-NO" sz="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C7C1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8897655"/>
                  </a:ext>
                </a:extLst>
              </a:tr>
              <a:tr h="200339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i="0" u="none" strike="noStrike" dirty="0">
                          <a:effectLst/>
                        </a:rPr>
                        <a:t>PROGRAMNAVN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i="0" u="none" strike="noStrike" dirty="0" smtClean="0">
                          <a:effectLst/>
                        </a:rPr>
                        <a:t>Kode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 dirty="0">
                          <a:effectLst/>
                        </a:rPr>
                        <a:t>2018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 dirty="0">
                          <a:effectLst/>
                        </a:rPr>
                        <a:t>2019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 dirty="0">
                          <a:effectLst/>
                        </a:rPr>
                        <a:t>2018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 dirty="0">
                          <a:effectLst/>
                        </a:rPr>
                        <a:t>2019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 dirty="0">
                          <a:effectLst/>
                        </a:rPr>
                        <a:t>2018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 dirty="0">
                          <a:effectLst/>
                        </a:rPr>
                        <a:t>2019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 dirty="0">
                          <a:effectLst/>
                        </a:rPr>
                        <a:t>2018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 dirty="0">
                          <a:effectLst/>
                        </a:rPr>
                        <a:t>2019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59082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Informatikk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ÅRS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 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50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 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1 399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 dirty="0">
                          <a:effectLst/>
                        </a:rPr>
                        <a:t> </a:t>
                      </a:r>
                      <a:endParaRPr lang="nb-NO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 dirty="0">
                          <a:effectLst/>
                        </a:rPr>
                        <a:t>372</a:t>
                      </a:r>
                      <a:endParaRPr lang="nb-NO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 dirty="0">
                          <a:effectLst/>
                        </a:rPr>
                        <a:t> </a:t>
                      </a:r>
                      <a:endParaRPr lang="nb-NO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 dirty="0">
                          <a:effectLst/>
                        </a:rPr>
                        <a:t>7,4</a:t>
                      </a:r>
                      <a:endParaRPr lang="nb-NO" sz="700" b="0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C8EE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076579"/>
                  </a:ext>
                </a:extLst>
              </a:tr>
              <a:tr h="132121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Honours-programmet, studieretning realfag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BAC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 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 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284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 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73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 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 dirty="0">
                          <a:effectLst/>
                        </a:rPr>
                        <a:t>7,3</a:t>
                      </a:r>
                      <a:endParaRPr lang="nb-NO" sz="700" b="0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C8EE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665396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Informatikk: digital økonomi og ledelse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BAC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52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57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1 479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1 308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329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281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6,3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 dirty="0">
                          <a:effectLst/>
                        </a:rPr>
                        <a:t>4,9</a:t>
                      </a:r>
                      <a:endParaRPr lang="nb-NO" sz="700" b="0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C8EE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97778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n-NO" sz="700" u="none" strike="noStrike">
                          <a:effectLst/>
                        </a:rPr>
                        <a:t>Informatikk: design, bruk og interaksjon</a:t>
                      </a:r>
                      <a:endParaRPr lang="nn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BAC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125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125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2 070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1 792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400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329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3,2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2,6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extLst>
                  <a:ext uri="{0D108BD9-81ED-4DB2-BD59-A6C34878D82A}">
                    <a16:rowId xmlns:a16="http://schemas.microsoft.com/office/drawing/2014/main" val="101996491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Farmasi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MAS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68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68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970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1 015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205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178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 dirty="0">
                          <a:effectLst/>
                        </a:rPr>
                        <a:t>2,6</a:t>
                      </a:r>
                      <a:endParaRPr lang="nb-NO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extLst>
                  <a:ext uri="{0D108BD9-81ED-4DB2-BD59-A6C34878D82A}">
                    <a16:rowId xmlns:a16="http://schemas.microsoft.com/office/drawing/2014/main" val="187401196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Informatikk: robotikk og intelligente systemer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BAC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71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71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1 270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994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207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122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2,9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1,7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extLst>
                  <a:ext uri="{0D108BD9-81ED-4DB2-BD59-A6C34878D82A}">
                    <a16:rowId xmlns:a16="http://schemas.microsoft.com/office/drawing/2014/main" val="3871890517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Informatikk: språkteknologi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BAC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60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60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1 020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887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142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114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2,4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1,9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extLst>
                  <a:ext uri="{0D108BD9-81ED-4DB2-BD59-A6C34878D82A}">
                    <a16:rowId xmlns:a16="http://schemas.microsoft.com/office/drawing/2014/main" val="740717798"/>
                  </a:ext>
                </a:extLst>
              </a:tr>
              <a:tr h="257435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Informatikk: programmering og systemarkitektur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BAC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222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231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2 277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1 847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543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423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2,4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1,8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extLst>
                  <a:ext uri="{0D108BD9-81ED-4DB2-BD59-A6C34878D82A}">
                    <a16:rowId xmlns:a16="http://schemas.microsoft.com/office/drawing/2014/main" val="2689921620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Fysikk og astronomi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BAC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90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90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927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861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182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160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 dirty="0">
                          <a:effectLst/>
                        </a:rPr>
                        <a:t>1,8</a:t>
                      </a:r>
                      <a:endParaRPr lang="nb-NO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extLst>
                  <a:ext uri="{0D108BD9-81ED-4DB2-BD59-A6C34878D82A}">
                    <a16:rowId xmlns:a16="http://schemas.microsoft.com/office/drawing/2014/main" val="3622992838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Matematikk med informatikk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BAC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80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80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740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679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156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145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 dirty="0">
                          <a:effectLst/>
                        </a:rPr>
                        <a:t>2</a:t>
                      </a:r>
                      <a:endParaRPr lang="nb-NO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1,8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extLst>
                  <a:ext uri="{0D108BD9-81ED-4DB2-BD59-A6C34878D82A}">
                    <a16:rowId xmlns:a16="http://schemas.microsoft.com/office/drawing/2014/main" val="1219010184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Matematikk og økonomi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BAC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563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512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72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73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1,8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1,8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extLst>
                  <a:ext uri="{0D108BD9-81ED-4DB2-BD59-A6C34878D82A}">
                    <a16:rowId xmlns:a16="http://schemas.microsoft.com/office/drawing/2014/main" val="3351306483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Elektronikk, informatikk og teknologi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BAC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743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620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65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55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1,6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1,4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extLst>
                  <a:ext uri="{0D108BD9-81ED-4DB2-BD59-A6C34878D82A}">
                    <a16:rowId xmlns:a16="http://schemas.microsoft.com/office/drawing/2014/main" val="1961443361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Realfag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ÅRS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150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100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828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681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192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137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1,3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1,4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extLst>
                  <a:ext uri="{0D108BD9-81ED-4DB2-BD59-A6C34878D82A}">
                    <a16:rowId xmlns:a16="http://schemas.microsoft.com/office/drawing/2014/main" val="2296555313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Biovitenskap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BAC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160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155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1 302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828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254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153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1,6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extLst>
                  <a:ext uri="{0D108BD9-81ED-4DB2-BD59-A6C34878D82A}">
                    <a16:rowId xmlns:a16="http://schemas.microsoft.com/office/drawing/2014/main" val="4187326744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Kjemi og biokjemi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BAC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613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544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52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1,2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extLst>
                  <a:ext uri="{0D108BD9-81ED-4DB2-BD59-A6C34878D82A}">
                    <a16:rowId xmlns:a16="http://schemas.microsoft.com/office/drawing/2014/main" val="287436459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Geofysikk og klima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BAC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342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344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0,9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 dirty="0">
                          <a:effectLst/>
                        </a:rPr>
                        <a:t>1,1</a:t>
                      </a:r>
                      <a:endParaRPr lang="nb-NO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FFFF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344302"/>
                  </a:ext>
                </a:extLst>
              </a:tr>
              <a:tr h="257435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Materialvitenskap for energi- og nanoteknologi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BAC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494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419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47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39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 dirty="0">
                          <a:effectLst/>
                        </a:rPr>
                        <a:t>0,9</a:t>
                      </a:r>
                      <a:endParaRPr lang="nb-NO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extLst>
                  <a:ext uri="{0D108BD9-81ED-4DB2-BD59-A6C34878D82A}">
                    <a16:rowId xmlns:a16="http://schemas.microsoft.com/office/drawing/2014/main" val="1153337560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Geologi og geografi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BAC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40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37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304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252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36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0,9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 dirty="0">
                          <a:effectLst/>
                        </a:rPr>
                        <a:t>1</a:t>
                      </a:r>
                      <a:endParaRPr lang="nb-NO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FFFF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275531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u="none" strike="noStrike" dirty="0">
                          <a:effectLst/>
                        </a:rPr>
                        <a:t> 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u="none" strike="noStrike" dirty="0">
                          <a:effectLst/>
                        </a:rPr>
                        <a:t> 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u="none" strike="noStrike" dirty="0">
                          <a:effectLst/>
                        </a:rPr>
                        <a:t>1327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u="none" strike="noStrike" dirty="0">
                          <a:effectLst/>
                        </a:rPr>
                        <a:t>1341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u="none" strike="noStrike">
                          <a:effectLst/>
                        </a:rPr>
                        <a:t>6524</a:t>
                      </a:r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u="none" strike="noStrike" dirty="0">
                          <a:effectLst/>
                        </a:rPr>
                        <a:t>7905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u="none" strike="noStrike" dirty="0">
                          <a:effectLst/>
                        </a:rPr>
                        <a:t>2916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u="none" strike="noStrike" dirty="0">
                          <a:effectLst/>
                        </a:rPr>
                        <a:t>2774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u="none" strike="noStrike" dirty="0">
                          <a:effectLst/>
                        </a:rPr>
                        <a:t>2,20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F5F3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u="none" strike="noStrike" dirty="0">
                          <a:effectLst/>
                        </a:rPr>
                        <a:t>2,07</a:t>
                      </a:r>
                      <a:endParaRPr lang="nb-NO" sz="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F5F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957014"/>
                  </a:ext>
                </a:extLst>
              </a:tr>
              <a:tr h="136148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Lektor, 8.-13. trinn, realfag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u="none" strike="noStrike">
                          <a:effectLst/>
                        </a:rPr>
                        <a:t>MAS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70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70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744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735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102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118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>
                          <a:effectLst/>
                        </a:rPr>
                        <a:t>1,5</a:t>
                      </a:r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u="none" strike="noStrike" dirty="0">
                          <a:effectLst/>
                        </a:rPr>
                        <a:t>1,7</a:t>
                      </a:r>
                      <a:endParaRPr lang="nb-NO" sz="700" b="0" i="0" u="none" strike="noStrike" dirty="0">
                        <a:solidFill>
                          <a:srgbClr val="0061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5" marR="5795" marT="5795" marB="0" anchor="b">
                    <a:solidFill>
                      <a:srgbClr val="C8EE9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3276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6676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0628" y="510650"/>
            <a:ext cx="7922703" cy="360045"/>
          </a:xfrm>
        </p:spPr>
        <p:txBody>
          <a:bodyPr>
            <a:normAutofit fontScale="90000"/>
          </a:bodyPr>
          <a:lstStyle/>
          <a:p>
            <a:r>
              <a:rPr lang="nb-NO" dirty="0"/>
              <a:t>Førstevalg pr. plasser på MN</a:t>
            </a:r>
            <a:br>
              <a:rPr lang="nb-NO" dirty="0"/>
            </a:br>
            <a:endParaRPr lang="nb-NO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1504425"/>
              </p:ext>
            </p:extLst>
          </p:nvPr>
        </p:nvGraphicFramePr>
        <p:xfrm>
          <a:off x="130629" y="870695"/>
          <a:ext cx="8817427" cy="4274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57215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000" dirty="0" smtClean="0"/>
              <a:t>Verdt å merke seg nasjonalt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1600" dirty="0" err="1"/>
              <a:t>F</a:t>
            </a:r>
            <a:r>
              <a:rPr lang="nb-NO" sz="1600" dirty="0" err="1" smtClean="0"/>
              <a:t>ørstevalgssøkere</a:t>
            </a:r>
            <a:r>
              <a:rPr lang="nb-NO" sz="1600" dirty="0" smtClean="0"/>
              <a:t> på bachelor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440181"/>
            <a:ext cx="6167628" cy="3060383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Biovitenskap merker innføringen av </a:t>
            </a:r>
            <a:r>
              <a:rPr lang="nb-NO" dirty="0" smtClean="0"/>
              <a:t>R2-krav: Nedgang </a:t>
            </a:r>
            <a:r>
              <a:rPr lang="nb-NO" dirty="0"/>
              <a:t>fra 1,6 til 1 søker per studieplass</a:t>
            </a:r>
            <a:r>
              <a:rPr lang="nb-NO" dirty="0" smtClean="0"/>
              <a:t>. </a:t>
            </a:r>
          </a:p>
          <a:p>
            <a:pPr lvl="1"/>
            <a:r>
              <a:rPr lang="nb-NO" dirty="0" smtClean="0"/>
              <a:t>For biologistudier ved NMBU har antall </a:t>
            </a:r>
            <a:r>
              <a:rPr lang="nb-NO" dirty="0" err="1" smtClean="0"/>
              <a:t>førstevalgssøkere</a:t>
            </a:r>
            <a:r>
              <a:rPr lang="nb-NO" dirty="0" smtClean="0"/>
              <a:t> økt med 11,8 % fra i fjor. </a:t>
            </a:r>
          </a:p>
          <a:p>
            <a:pPr lvl="1"/>
            <a:r>
              <a:rPr lang="nb-NO" dirty="0" smtClean="0"/>
              <a:t>På Nord </a:t>
            </a:r>
            <a:r>
              <a:rPr lang="nb-NO" dirty="0"/>
              <a:t>universitet har </a:t>
            </a:r>
            <a:r>
              <a:rPr lang="nb-NO" dirty="0" smtClean="0"/>
              <a:t>biologi </a:t>
            </a:r>
            <a:r>
              <a:rPr lang="nb-NO" dirty="0"/>
              <a:t>økt </a:t>
            </a:r>
            <a:r>
              <a:rPr lang="nb-NO" dirty="0" smtClean="0"/>
              <a:t>søkermengden med </a:t>
            </a:r>
            <a:r>
              <a:rPr lang="nb-NO" dirty="0"/>
              <a:t>44,4 </a:t>
            </a:r>
            <a:r>
              <a:rPr lang="nb-NO" dirty="0" smtClean="0"/>
              <a:t>% (fra 18 til 26 søkere)</a:t>
            </a:r>
          </a:p>
          <a:p>
            <a:pPr lvl="1"/>
            <a:r>
              <a:rPr lang="nb-NO" dirty="0" smtClean="0"/>
              <a:t>På </a:t>
            </a:r>
            <a:r>
              <a:rPr lang="nb-NO" dirty="0" err="1" smtClean="0"/>
              <a:t>UiS</a:t>
            </a:r>
            <a:r>
              <a:rPr lang="nb-NO" dirty="0" smtClean="0"/>
              <a:t> går biologisk kjemi frem med 19,4% (fra 67 til 80 søkere)</a:t>
            </a:r>
          </a:p>
          <a:p>
            <a:r>
              <a:rPr lang="nb-NO" dirty="0"/>
              <a:t>NTNUs realfags- og kjemistudier har også </a:t>
            </a:r>
            <a:r>
              <a:rPr lang="nb-NO" dirty="0" smtClean="0"/>
              <a:t>en </a:t>
            </a:r>
            <a:r>
              <a:rPr lang="nb-NO" dirty="0"/>
              <a:t>oppgang i antall </a:t>
            </a:r>
            <a:r>
              <a:rPr lang="nb-NO" dirty="0" smtClean="0"/>
              <a:t>førstegangssøkere</a:t>
            </a:r>
          </a:p>
          <a:p>
            <a:pPr lvl="1"/>
            <a:r>
              <a:rPr lang="nb-NO" dirty="0" err="1" smtClean="0"/>
              <a:t>Siv.ing</a:t>
            </a:r>
            <a:r>
              <a:rPr lang="nb-NO" dirty="0"/>
              <a:t>.-studiet energi og miljø har økt med </a:t>
            </a:r>
            <a:r>
              <a:rPr lang="nb-NO" dirty="0" smtClean="0"/>
              <a:t>14,35% </a:t>
            </a:r>
          </a:p>
          <a:p>
            <a:pPr lvl="1"/>
            <a:r>
              <a:rPr lang="nb-NO" dirty="0" smtClean="0"/>
              <a:t>Ingeniør-studiet i fornybar energi økt med 23,3%</a:t>
            </a:r>
          </a:p>
          <a:p>
            <a:pPr lvl="1"/>
            <a:r>
              <a:rPr lang="nb-NO" dirty="0" smtClean="0"/>
              <a:t>Lærerutdanningen </a:t>
            </a:r>
            <a:r>
              <a:rPr lang="nb-NO" dirty="0"/>
              <a:t>gått ned med 16,2 </a:t>
            </a:r>
            <a:r>
              <a:rPr lang="nb-NO" dirty="0" smtClean="0"/>
              <a:t>% (fra 206 til 173 søkere)</a:t>
            </a:r>
          </a:p>
          <a:p>
            <a:pPr lvl="1"/>
            <a:r>
              <a:rPr lang="nb-NO" dirty="0" smtClean="0"/>
              <a:t>Geologi øker med 22,22% (fra 72 til 88 søkere)</a:t>
            </a:r>
          </a:p>
          <a:p>
            <a:r>
              <a:rPr lang="nb-NO" dirty="0" smtClean="0"/>
              <a:t>Tall fra Universitetet i Bergen</a:t>
            </a:r>
          </a:p>
          <a:p>
            <a:pPr lvl="1"/>
            <a:r>
              <a:rPr lang="nb-NO" dirty="0" smtClean="0"/>
              <a:t>Årsenhet </a:t>
            </a:r>
            <a:r>
              <a:rPr lang="nb-NO" dirty="0"/>
              <a:t>i informatikk på MN ser ut til å «hente» søkere fra årsenhet i informasjonsvitenskap ved UiB </a:t>
            </a:r>
            <a:r>
              <a:rPr lang="nb-NO" dirty="0" smtClean="0"/>
              <a:t>som har nedgang på 22,48%.</a:t>
            </a:r>
          </a:p>
          <a:p>
            <a:pPr lvl="1"/>
            <a:r>
              <a:rPr lang="nb-NO" dirty="0" smtClean="0"/>
              <a:t>Geovitenskap</a:t>
            </a:r>
            <a:r>
              <a:rPr lang="nb-NO" dirty="0"/>
              <a:t>, retning geofysikk gjør det veldig bra (+40%). </a:t>
            </a:r>
            <a:r>
              <a:rPr lang="nb-NO" dirty="0" smtClean="0"/>
              <a:t>(NB: Bachelor i Geografi ved </a:t>
            </a:r>
            <a:r>
              <a:rPr lang="nb-NO" dirty="0"/>
              <a:t>Nord har gått ned </a:t>
            </a:r>
            <a:r>
              <a:rPr lang="nb-NO" dirty="0" smtClean="0"/>
              <a:t>45,83 %, fra 24 til 13 søkere). Vi </a:t>
            </a:r>
            <a:r>
              <a:rPr lang="nb-NO" dirty="0"/>
              <a:t>vil se nærmere på </a:t>
            </a:r>
            <a:r>
              <a:rPr lang="nb-NO" dirty="0" smtClean="0"/>
              <a:t>hvorfor UiB gjør det så bra. Kan </a:t>
            </a:r>
            <a:r>
              <a:rPr lang="nb-NO" dirty="0"/>
              <a:t>ha sammenheng med geofysikk sin tilknytning til Nansen-senteret</a:t>
            </a:r>
            <a:r>
              <a:rPr lang="nb-NO" dirty="0" smtClean="0"/>
              <a:t>.</a:t>
            </a:r>
            <a:endParaRPr lang="nb-NO" sz="1050" dirty="0"/>
          </a:p>
          <a:p>
            <a:pPr marL="180000" lvl="1" indent="0">
              <a:buNone/>
            </a:pPr>
            <a:endParaRPr lang="nb-NO" sz="1050" dirty="0" smtClean="0"/>
          </a:p>
          <a:p>
            <a:pPr marL="0" indent="0">
              <a:buNone/>
            </a:pPr>
            <a:r>
              <a:rPr lang="nb-NO" i="1" dirty="0" smtClean="0"/>
              <a:t>NB. Se detaljerte utskrifter fra SO bakerst i presentasjonen. </a:t>
            </a:r>
            <a:endParaRPr lang="nb-NO" i="1" dirty="0"/>
          </a:p>
        </p:txBody>
      </p:sp>
      <p:sp>
        <p:nvSpPr>
          <p:cNvPr id="4" name="Rectangle 3"/>
          <p:cNvSpPr/>
          <p:nvPr/>
        </p:nvSpPr>
        <p:spPr>
          <a:xfrm>
            <a:off x="7162800" y="1440182"/>
            <a:ext cx="1771650" cy="10267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700" b="1" dirty="0">
                <a:solidFill>
                  <a:schemeClr val="tx1"/>
                </a:solidFill>
              </a:rPr>
              <a:t>Opptakskrav </a:t>
            </a:r>
            <a:r>
              <a:rPr lang="nb-NO" sz="700" b="1" dirty="0" smtClean="0">
                <a:solidFill>
                  <a:schemeClr val="tx1"/>
                </a:solidFill>
              </a:rPr>
              <a:t>biologi, NMBU:</a:t>
            </a:r>
          </a:p>
          <a:p>
            <a:pPr algn="ctr"/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>
                <a:solidFill>
                  <a:schemeClr val="tx1"/>
                </a:solidFill>
              </a:rPr>
              <a:t>Realfagskrav: R1/(S1+S2) + Matematikk (R1+R2)/Fysikk (1+2)/ Kjemi (1+2)/ Biologi (1+2)/ Informasjonsteknologi (1+2)/ Geofag (1+2)/ Teknologi og forskningslære (1+2)</a:t>
            </a:r>
          </a:p>
        </p:txBody>
      </p:sp>
    </p:spTree>
    <p:extLst>
      <p:ext uri="{BB962C8B-B14F-4D97-AF65-F5344CB8AC3E}">
        <p14:creationId xmlns:p14="http://schemas.microsoft.com/office/powerpoint/2010/main" val="293520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08.05.2019</a:t>
            </a:fld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87134" y="347999"/>
            <a:ext cx="7132637" cy="858838"/>
          </a:xfrm>
        </p:spPr>
        <p:txBody>
          <a:bodyPr/>
          <a:lstStyle/>
          <a:p>
            <a:r>
              <a:rPr lang="nb-NO" dirty="0" smtClean="0"/>
              <a:t>UiOs nye studieprogrammer gjør det bedre enn nye programmer nasjonalt</a:t>
            </a:r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0" y="4860925"/>
            <a:ext cx="5581650" cy="179388"/>
          </a:xfrm>
        </p:spPr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1006505" y="1340827"/>
          <a:ext cx="6666071" cy="3565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8563" y="4675490"/>
            <a:ext cx="8919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Hentet fra presentasjon til Morten Aase </a:t>
            </a:r>
            <a:r>
              <a:rPr lang="nb-NO" sz="1050" dirty="0" smtClean="0"/>
              <a:t>Løver, LOS/AF/SKS</a:t>
            </a:r>
            <a:endParaRPr lang="nb-NO" sz="105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243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sz="2000" dirty="0" err="1" smtClean="0"/>
              <a:t>Honours</a:t>
            </a:r>
            <a:r>
              <a:rPr lang="nb-NO" sz="2000" dirty="0" smtClean="0"/>
              <a:t>-programmet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1300" dirty="0" smtClean="0"/>
              <a:t>Hva kan vi lære? Hvordan kan vi jobbe med målrettet markedsføring på andre studieprogram? </a:t>
            </a:r>
            <a:endParaRPr lang="nb-NO" sz="1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/>
            <a:r>
              <a:rPr lang="nb-NO" b="1" dirty="0"/>
              <a:t>Målrettet </a:t>
            </a:r>
            <a:r>
              <a:rPr lang="nb-NO" b="1" dirty="0" smtClean="0"/>
              <a:t>markedsføring ga resultater</a:t>
            </a:r>
            <a:endParaRPr lang="nb-NO" b="1" dirty="0"/>
          </a:p>
          <a:p>
            <a:pPr marL="285750" indent="-285750"/>
            <a:endParaRPr lang="nb-NO" dirty="0" smtClean="0"/>
          </a:p>
          <a:p>
            <a:pPr marL="285750" indent="-285750"/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4294967295"/>
          </p:nvPr>
        </p:nvSpPr>
        <p:spPr>
          <a:xfrm>
            <a:off x="936117" y="1848954"/>
            <a:ext cx="7425220" cy="3443710"/>
          </a:xfrm>
        </p:spPr>
        <p:txBody>
          <a:bodyPr>
            <a:normAutofit/>
          </a:bodyPr>
          <a:lstStyle/>
          <a:p>
            <a:pPr marL="171450" indent="-171450" fontAlgn="base">
              <a:buFont typeface="Arial" panose="020B0604020202020204" pitchFamily="34" charset="0"/>
              <a:buChar char="•"/>
            </a:pPr>
            <a:r>
              <a:rPr lang="nb-NO" sz="1200" dirty="0" smtClean="0"/>
              <a:t>Tydelig målgruppe</a:t>
            </a:r>
          </a:p>
          <a:p>
            <a:pPr marL="645750" lvl="1" indent="-285750" fontAlgn="base"/>
            <a:r>
              <a:rPr lang="nb-NO" sz="1050" u="sng" dirty="0" smtClean="0"/>
              <a:t>Hovedmålgruppe:</a:t>
            </a:r>
            <a:r>
              <a:rPr lang="nb-NO" sz="1050" dirty="0" smtClean="0"/>
              <a:t> Særskilt </a:t>
            </a:r>
            <a:r>
              <a:rPr lang="nb-NO" sz="1050" dirty="0"/>
              <a:t>dyktige videregående elever (og potensielle utenlandsstudenter</a:t>
            </a:r>
            <a:r>
              <a:rPr lang="nb-NO" sz="1050" dirty="0" smtClean="0"/>
              <a:t>) og særlig </a:t>
            </a:r>
            <a:r>
              <a:rPr lang="nb-NO" sz="1050" dirty="0"/>
              <a:t>idealistisk motiverte </a:t>
            </a:r>
            <a:r>
              <a:rPr lang="nb-NO" sz="1050" dirty="0" smtClean="0"/>
              <a:t>studenter</a:t>
            </a:r>
          </a:p>
          <a:p>
            <a:pPr marL="645750" lvl="1" indent="-285750" fontAlgn="base"/>
            <a:r>
              <a:rPr lang="nb-NO" sz="1050" u="sng" dirty="0" smtClean="0"/>
              <a:t>Sekundær </a:t>
            </a:r>
            <a:r>
              <a:rPr lang="nb-NO" sz="1050" u="sng" dirty="0"/>
              <a:t>målgruppe:</a:t>
            </a:r>
            <a:r>
              <a:rPr lang="nb-NO" sz="1050" dirty="0"/>
              <a:t> </a:t>
            </a:r>
            <a:r>
              <a:rPr lang="nb-NO" sz="1050" dirty="0" smtClean="0"/>
              <a:t>Særskilt </a:t>
            </a:r>
            <a:r>
              <a:rPr lang="nb-NO" sz="1050" dirty="0"/>
              <a:t>dyktige studenter som har begynt på et annet lærersted eller utdanning, men ønsker en annen </a:t>
            </a:r>
            <a:r>
              <a:rPr lang="nb-NO" sz="1050" dirty="0" smtClean="0"/>
              <a:t>vei. Og foreldre </a:t>
            </a:r>
            <a:r>
              <a:rPr lang="nb-NO" sz="1050" dirty="0"/>
              <a:t>som vurderer utenlandske institusjoner som bra </a:t>
            </a:r>
            <a:r>
              <a:rPr lang="nb-NO" sz="1050" dirty="0" smtClean="0"/>
              <a:t>alternativ</a:t>
            </a:r>
            <a:endParaRPr lang="nb-NO" sz="105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Grafisk </a:t>
            </a:r>
            <a:r>
              <a:rPr lang="nb-NO" sz="1200" dirty="0"/>
              <a:t>profil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/>
              <a:t>Samfunnsaktuelt tema å trekke frem: Kunstig intelligens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Egen kommunikasjonsplan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200" dirty="0" smtClean="0"/>
              <a:t>Nå gjenstår: </a:t>
            </a:r>
          </a:p>
          <a:p>
            <a:pPr marL="474300" lvl="1" indent="-285750"/>
            <a:r>
              <a:rPr lang="nb-NO" sz="1000" dirty="0" smtClean="0"/>
              <a:t>Oppfølging i studiestart. Hvor fikk de informasjon om </a:t>
            </a:r>
            <a:r>
              <a:rPr lang="nb-NO" sz="1000" dirty="0" err="1" smtClean="0"/>
              <a:t>Honours</a:t>
            </a:r>
            <a:r>
              <a:rPr lang="nb-NO" sz="1000" dirty="0" smtClean="0"/>
              <a:t>? Hvilken kanal? (Spørreskjema)</a:t>
            </a:r>
          </a:p>
          <a:p>
            <a:pPr marL="474300" lvl="1" indent="-285750"/>
            <a:r>
              <a:rPr lang="nb-NO" sz="1000" dirty="0" smtClean="0"/>
              <a:t>Hente ut rapport: Hvilke skoler kommer søkerne fra? Er det sammenheng mellom skolebesøkene og studentene som begynner? </a:t>
            </a:r>
          </a:p>
        </p:txBody>
      </p:sp>
    </p:spTree>
    <p:extLst>
      <p:ext uri="{BB962C8B-B14F-4D97-AF65-F5344CB8AC3E}">
        <p14:creationId xmlns:p14="http://schemas.microsoft.com/office/powerpoint/2010/main" val="1691030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Markedsføringstiltak </a:t>
            </a:r>
            <a:r>
              <a:rPr lang="nb-NO" dirty="0" err="1" smtClean="0"/>
              <a:t>Honours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76072" y="820249"/>
            <a:ext cx="5913620" cy="4123710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lnSpc>
                <a:spcPct val="120000"/>
              </a:lnSpc>
            </a:pPr>
            <a:r>
              <a:rPr lang="nb-NO" dirty="0" smtClean="0"/>
              <a:t>Tiltak mot VGS og rådgivere</a:t>
            </a:r>
            <a:endParaRPr lang="nb-NO" dirty="0"/>
          </a:p>
          <a:p>
            <a:pPr marL="628650" lvl="1" indent="-28575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nb-NO" dirty="0" err="1"/>
              <a:t>Skolenytt</a:t>
            </a:r>
            <a:r>
              <a:rPr lang="nb-NO" dirty="0"/>
              <a:t>, skolebesøk</a:t>
            </a:r>
          </a:p>
          <a:p>
            <a:pPr marL="628650" lvl="1" indent="-28575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nb-NO" dirty="0"/>
              <a:t>Rådgiverdagen</a:t>
            </a:r>
          </a:p>
          <a:p>
            <a:pPr marL="628650" lvl="1" indent="-28575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nb-NO" dirty="0"/>
              <a:t>Åpen dag (egen </a:t>
            </a:r>
            <a:r>
              <a:rPr lang="nb-NO" dirty="0" err="1"/>
              <a:t>rollup</a:t>
            </a:r>
            <a:r>
              <a:rPr lang="nb-NO" dirty="0"/>
              <a:t>, egen forelesning)</a:t>
            </a:r>
          </a:p>
          <a:p>
            <a:pPr marL="628650" lvl="1" indent="-28575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nb-NO" dirty="0"/>
              <a:t>Studiekatalog for </a:t>
            </a:r>
            <a:r>
              <a:rPr lang="nb-NO" dirty="0" smtClean="0"/>
              <a:t>MN</a:t>
            </a:r>
          </a:p>
          <a:p>
            <a:pPr marL="628650" lvl="1" indent="-28575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nb-NO" dirty="0" smtClean="0"/>
              <a:t>Skolebesøk (presentasjoner skolebesøk på UiO )</a:t>
            </a:r>
            <a:endParaRPr lang="nb-NO" dirty="0"/>
          </a:p>
          <a:p>
            <a:pPr marL="285750" indent="-285750">
              <a:lnSpc>
                <a:spcPct val="120000"/>
              </a:lnSpc>
            </a:pPr>
            <a:r>
              <a:rPr lang="nb-NO" dirty="0" smtClean="0"/>
              <a:t>Helhetlig </a:t>
            </a:r>
            <a:r>
              <a:rPr lang="nb-NO" dirty="0"/>
              <a:t>grafisk uttrykk med </a:t>
            </a:r>
            <a:r>
              <a:rPr lang="nb-NO" dirty="0" smtClean="0"/>
              <a:t>bildemateriell</a:t>
            </a:r>
          </a:p>
          <a:p>
            <a:pPr marL="474300" lvl="1" indent="-285750">
              <a:lnSpc>
                <a:spcPct val="120000"/>
              </a:lnSpc>
            </a:pPr>
            <a:r>
              <a:rPr lang="nb-NO" dirty="0" smtClean="0"/>
              <a:t>Høy </a:t>
            </a:r>
            <a:r>
              <a:rPr lang="nb-NO" dirty="0"/>
              <a:t>kvalitet, gjenkjennbart, eget «stempel», ikoner, bilder, profesjonell presentasjon og gode nettsider. Egen profil mot sin egen spesifikke </a:t>
            </a:r>
            <a:r>
              <a:rPr lang="nb-NO" dirty="0" smtClean="0"/>
              <a:t>målgruppe.</a:t>
            </a:r>
          </a:p>
          <a:p>
            <a:pPr marL="285750" indent="-285750">
              <a:lnSpc>
                <a:spcPct val="120000"/>
              </a:lnSpc>
            </a:pPr>
            <a:r>
              <a:rPr lang="nb-NO" dirty="0" smtClean="0"/>
              <a:t>Gjennomarbeidede nettsider</a:t>
            </a:r>
            <a:endParaRPr lang="nb-NO" dirty="0"/>
          </a:p>
          <a:p>
            <a:pPr marL="285750" indent="-285750">
              <a:lnSpc>
                <a:spcPct val="120000"/>
              </a:lnSpc>
            </a:pPr>
            <a:r>
              <a:rPr lang="nb-NO" dirty="0"/>
              <a:t>Grafisk materiell </a:t>
            </a:r>
            <a:endParaRPr lang="nb-NO" dirty="0" smtClean="0"/>
          </a:p>
          <a:p>
            <a:pPr marL="474300" lvl="1" indent="-285750">
              <a:lnSpc>
                <a:spcPct val="120000"/>
              </a:lnSpc>
            </a:pPr>
            <a:r>
              <a:rPr lang="nb-NO" dirty="0" err="1" smtClean="0"/>
              <a:t>Rollups</a:t>
            </a:r>
            <a:r>
              <a:rPr lang="nb-NO" dirty="0"/>
              <a:t>: Åpen dag, HF og MN </a:t>
            </a:r>
            <a:endParaRPr lang="nb-NO" dirty="0" smtClean="0"/>
          </a:p>
          <a:p>
            <a:pPr marL="474300" lvl="1" indent="-285750">
              <a:lnSpc>
                <a:spcPct val="120000"/>
              </a:lnSpc>
            </a:pPr>
            <a:r>
              <a:rPr lang="nb-NO" dirty="0" smtClean="0"/>
              <a:t>Brosjyre </a:t>
            </a:r>
            <a:r>
              <a:rPr lang="nb-NO" dirty="0"/>
              <a:t>til skolebesøk (MN har </a:t>
            </a:r>
            <a:r>
              <a:rPr lang="nb-NO" dirty="0" err="1"/>
              <a:t>Honours</a:t>
            </a:r>
            <a:r>
              <a:rPr lang="nb-NO" dirty="0"/>
              <a:t> i studiekatalogen, men HF skal dele ut på </a:t>
            </a:r>
            <a:r>
              <a:rPr lang="nb-NO" dirty="0" smtClean="0"/>
              <a:t>skolebesøk)</a:t>
            </a:r>
          </a:p>
          <a:p>
            <a:pPr marL="285750" indent="-285750">
              <a:lnSpc>
                <a:spcPct val="120000"/>
              </a:lnSpc>
            </a:pPr>
            <a:r>
              <a:rPr lang="nb-NO" dirty="0" smtClean="0"/>
              <a:t>PR </a:t>
            </a:r>
            <a:endParaRPr lang="nb-NO" dirty="0"/>
          </a:p>
          <a:p>
            <a:pPr marL="474300" lvl="1" indent="-285750">
              <a:lnSpc>
                <a:spcPct val="120000"/>
              </a:lnSpc>
            </a:pPr>
            <a:r>
              <a:rPr lang="nb-NO" dirty="0" smtClean="0"/>
              <a:t>Aktuelt-sak </a:t>
            </a:r>
            <a:r>
              <a:rPr lang="nb-NO" dirty="0"/>
              <a:t>om </a:t>
            </a:r>
            <a:r>
              <a:rPr lang="nb-NO" dirty="0" err="1"/>
              <a:t>Honours</a:t>
            </a:r>
            <a:r>
              <a:rPr lang="nb-NO" dirty="0"/>
              <a:t>-programmet, kronikk, debattinnlegg etc. </a:t>
            </a:r>
            <a:endParaRPr lang="nb-NO" dirty="0" smtClean="0"/>
          </a:p>
          <a:p>
            <a:pPr marL="474300" lvl="1" indent="-285750">
              <a:lnSpc>
                <a:spcPct val="120000"/>
              </a:lnSpc>
            </a:pPr>
            <a:r>
              <a:rPr lang="nb-NO" dirty="0" smtClean="0"/>
              <a:t>Pressedekning </a:t>
            </a:r>
            <a:r>
              <a:rPr lang="nb-NO" dirty="0"/>
              <a:t>av </a:t>
            </a:r>
            <a:r>
              <a:rPr lang="nb-NO" dirty="0" err="1"/>
              <a:t>Honours</a:t>
            </a:r>
            <a:r>
              <a:rPr lang="nb-NO" dirty="0"/>
              <a:t>-seminar</a:t>
            </a:r>
          </a:p>
          <a:p>
            <a:pPr marL="114300" indent="-285750">
              <a:lnSpc>
                <a:spcPct val="120000"/>
              </a:lnSpc>
            </a:pPr>
            <a:r>
              <a:rPr lang="nb-NO" dirty="0" smtClean="0"/>
              <a:t>Filmproduksjon og </a:t>
            </a:r>
            <a:r>
              <a:rPr lang="nb-NO" dirty="0" smtClean="0"/>
              <a:t>annonsering</a:t>
            </a:r>
          </a:p>
          <a:p>
            <a:pPr marL="482850" lvl="2" indent="-285750">
              <a:lnSpc>
                <a:spcPct val="120000"/>
              </a:lnSpc>
            </a:pPr>
            <a:r>
              <a:rPr lang="nb-NO" dirty="0" smtClean="0"/>
              <a:t>Ikke </a:t>
            </a:r>
            <a:r>
              <a:rPr lang="nb-NO" dirty="0" smtClean="0"/>
              <a:t>budsjett til dette. Laget egenproduserte filmer. </a:t>
            </a:r>
            <a:endParaRPr lang="nb-NO" dirty="0" smtClean="0"/>
          </a:p>
          <a:p>
            <a:pPr marL="482850" lvl="2" indent="-285750">
              <a:lnSpc>
                <a:spcPct val="120000"/>
              </a:lnSpc>
            </a:pPr>
            <a:r>
              <a:rPr lang="nb-NO" dirty="0" smtClean="0"/>
              <a:t>En </a:t>
            </a:r>
            <a:r>
              <a:rPr lang="nb-NO" dirty="0" smtClean="0"/>
              <a:t>grafikk-snutt og to ulike filmer om kunstig intelligens som gikk på tema og interesse. </a:t>
            </a:r>
            <a:endParaRPr lang="nb-NO" dirty="0" smtClean="0"/>
          </a:p>
          <a:p>
            <a:pPr marL="482850" lvl="2" indent="-285750">
              <a:lnSpc>
                <a:spcPct val="120000"/>
              </a:lnSpc>
            </a:pPr>
            <a:r>
              <a:rPr lang="nb-NO" dirty="0" smtClean="0"/>
              <a:t>Målrettet </a:t>
            </a:r>
            <a:r>
              <a:rPr lang="nb-NO" dirty="0" smtClean="0"/>
              <a:t>annonsering mot skoler på </a:t>
            </a:r>
            <a:r>
              <a:rPr lang="nb-NO" dirty="0" err="1" smtClean="0"/>
              <a:t>Facebook</a:t>
            </a:r>
            <a:r>
              <a:rPr lang="nb-NO" dirty="0" smtClean="0"/>
              <a:t> og interesse + bred annonsering </a:t>
            </a:r>
            <a:endParaRPr lang="nb-NO" dirty="0"/>
          </a:p>
          <a:p>
            <a:endParaRPr lang="nb-NO" dirty="0"/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4967478" y="1778288"/>
            <a:ext cx="3773565" cy="2736342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80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endParaRPr lang="nb-NO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5976" y="379708"/>
            <a:ext cx="1885066" cy="20267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794984" y="2474246"/>
            <a:ext cx="20061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" dirty="0"/>
              <a:t>«Jovisst skal vi satse på talentene» av Kristin Vinje og Ella Idsøe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73488" y="2768467"/>
            <a:ext cx="217901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nb-NO" sz="800" u="sng" dirty="0">
                <a:hlinkClick r:id="rId4"/>
              </a:rPr>
              <a:t>https://titan.uio.no/node/3152</a:t>
            </a:r>
            <a:r>
              <a:rPr lang="nb-NO" sz="800" u="sng" dirty="0"/>
              <a:t> 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/>
          <a:srcRect l="18863" t="242" r="20148" b="29443"/>
          <a:stretch/>
        </p:blipFill>
        <p:spPr>
          <a:xfrm>
            <a:off x="6692666" y="3105187"/>
            <a:ext cx="2018573" cy="18661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37922" y="76458"/>
            <a:ext cx="17280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 smtClean="0"/>
              <a:t>Eksempler på PR</a:t>
            </a:r>
            <a:endParaRPr lang="nb-NO" sz="1100" b="1" dirty="0"/>
          </a:p>
        </p:txBody>
      </p:sp>
    </p:spTree>
    <p:extLst>
      <p:ext uri="{BB962C8B-B14F-4D97-AF65-F5344CB8AC3E}">
        <p14:creationId xmlns:p14="http://schemas.microsoft.com/office/powerpoint/2010/main" val="3407750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Målrettet markedsføring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440181"/>
            <a:ext cx="5754986" cy="30603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600" b="1" dirty="0" smtClean="0"/>
              <a:t>Vi </a:t>
            </a:r>
            <a:r>
              <a:rPr lang="nb-NO" sz="1600" b="1" dirty="0" smtClean="0"/>
              <a:t>kan</a:t>
            </a:r>
            <a:r>
              <a:rPr lang="nb-NO" sz="1600" b="1" dirty="0" smtClean="0"/>
              <a:t> </a:t>
            </a:r>
            <a:r>
              <a:rPr lang="nb-NO" sz="1600" b="1" dirty="0" smtClean="0"/>
              <a:t>jobbe mer målrettet i markedsføringen vår!</a:t>
            </a:r>
          </a:p>
          <a:p>
            <a:pPr marL="285750" indent="-285750"/>
            <a:r>
              <a:rPr lang="nb-NO" dirty="0" smtClean="0"/>
              <a:t>Vi bør vite «alt» </a:t>
            </a:r>
            <a:r>
              <a:rPr lang="nb-NO" dirty="0" smtClean="0"/>
              <a:t>om søkerne våre: </a:t>
            </a:r>
          </a:p>
          <a:p>
            <a:pPr marL="474300" lvl="1" indent="-285750"/>
            <a:r>
              <a:rPr lang="nb-NO" dirty="0" smtClean="0"/>
              <a:t>Hvor i Norge kommer de fra? Hvilke skoler? </a:t>
            </a:r>
          </a:p>
          <a:p>
            <a:pPr marL="474300" lvl="1" indent="-285750"/>
            <a:r>
              <a:rPr lang="nb-NO" dirty="0" smtClean="0"/>
              <a:t>Hvor gamle er de? (Hva fungerer i denne målgruppen)</a:t>
            </a:r>
          </a:p>
          <a:p>
            <a:pPr marL="474300" lvl="1" indent="-285750"/>
            <a:r>
              <a:rPr lang="nb-NO" dirty="0" smtClean="0"/>
              <a:t>Hva er søkerne våre opptatt av? </a:t>
            </a:r>
          </a:p>
          <a:p>
            <a:pPr marL="474300" lvl="1" indent="-285750"/>
            <a:r>
              <a:rPr lang="nb-NO" dirty="0" smtClean="0"/>
              <a:t>Bruke </a:t>
            </a:r>
            <a:r>
              <a:rPr lang="nb-NO" dirty="0" err="1" smtClean="0"/>
              <a:t>Tableu</a:t>
            </a:r>
            <a:r>
              <a:rPr lang="nb-NO" dirty="0"/>
              <a:t> </a:t>
            </a:r>
            <a:r>
              <a:rPr lang="nb-NO" dirty="0" smtClean="0"/>
              <a:t>for å finne svar</a:t>
            </a:r>
            <a:r>
              <a:rPr lang="nb-NO" dirty="0" smtClean="0"/>
              <a:t>! Er det behov for spesifikke rapporter?</a:t>
            </a:r>
            <a:endParaRPr lang="nb-NO" dirty="0" smtClean="0"/>
          </a:p>
          <a:p>
            <a:pPr marL="474300" lvl="1" indent="-285750"/>
            <a:endParaRPr lang="nb-NO" dirty="0"/>
          </a:p>
          <a:p>
            <a:pPr marL="285750" indent="-285750"/>
            <a:r>
              <a:rPr lang="nb-NO" dirty="0" smtClean="0"/>
              <a:t>Nettsider: </a:t>
            </a:r>
            <a:r>
              <a:rPr lang="nb-NO" dirty="0" smtClean="0"/>
              <a:t>Sørge for at vi snakker til målgruppen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1200" i="1" dirty="0" smtClean="0"/>
              <a:t>UiO.no </a:t>
            </a:r>
            <a:r>
              <a:rPr lang="nb-NO" sz="1200" i="1" dirty="0"/>
              <a:t>var den viktigste </a:t>
            </a:r>
            <a:r>
              <a:rPr lang="nb-NO" sz="1200" i="1" dirty="0" smtClean="0"/>
              <a:t>informasjonskilden </a:t>
            </a:r>
            <a:r>
              <a:rPr lang="nb-NO" sz="1200" i="1" dirty="0"/>
              <a:t>for halvparten </a:t>
            </a:r>
            <a:r>
              <a:rPr lang="nb-NO" sz="1200" i="1" dirty="0" smtClean="0"/>
              <a:t>da </a:t>
            </a:r>
            <a:r>
              <a:rPr lang="nb-NO" sz="1200" i="1" dirty="0"/>
              <a:t>de bestemte seg for hva de ville </a:t>
            </a:r>
            <a:r>
              <a:rPr lang="nb-NO" sz="1200" i="1" dirty="0" smtClean="0"/>
              <a:t>studere</a:t>
            </a:r>
            <a:r>
              <a:rPr lang="nb-NO" sz="1200" i="1" dirty="0" smtClean="0"/>
              <a:t>.</a:t>
            </a:r>
            <a:r>
              <a:rPr lang="nb-NO" sz="1200" i="1" dirty="0"/>
              <a:t> </a:t>
            </a:r>
            <a:r>
              <a:rPr lang="nb-NO" sz="1200" i="1" dirty="0" smtClean="0"/>
              <a:t>(Kilde: UiOs søkerundersøkelse 2018)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600" dirty="0" smtClean="0"/>
              <a:t> </a:t>
            </a:r>
            <a:endParaRPr lang="nb-NO" dirty="0"/>
          </a:p>
          <a:p>
            <a:pPr marL="474300" lvl="1" indent="-285750"/>
            <a:r>
              <a:rPr lang="nb-NO" dirty="0" smtClean="0"/>
              <a:t>Når vi </a:t>
            </a:r>
            <a:r>
              <a:rPr lang="nb-NO" dirty="0" smtClean="0"/>
              <a:t>frem til 19-åringer </a:t>
            </a:r>
            <a:r>
              <a:rPr lang="nb-NO" dirty="0" smtClean="0"/>
              <a:t>med innholdet på nett? </a:t>
            </a:r>
            <a:r>
              <a:rPr lang="nb-NO" dirty="0" smtClean="0"/>
              <a:t>Oppfatter de det slik vi ønsker?</a:t>
            </a:r>
            <a:endParaRPr lang="nb-NO" dirty="0" smtClean="0"/>
          </a:p>
          <a:p>
            <a:pPr marL="474300" lvl="1" indent="-285750"/>
            <a:r>
              <a:rPr lang="nb-NO" dirty="0" smtClean="0"/>
              <a:t>Vet vi hva de synes om innholdet nå? </a:t>
            </a:r>
            <a:r>
              <a:rPr lang="nb-NO" dirty="0" smtClean="0"/>
              <a:t>(Hvis ikke: Ta en enkel brukertest)</a:t>
            </a:r>
            <a:endParaRPr lang="nb-NO" dirty="0" smtClean="0"/>
          </a:p>
          <a:p>
            <a:pPr marL="474300" lvl="1" indent="-285750"/>
            <a:r>
              <a:rPr lang="nb-NO" dirty="0" smtClean="0"/>
              <a:t>Er </a:t>
            </a:r>
            <a:r>
              <a:rPr lang="nb-NO" dirty="0" smtClean="0"/>
              <a:t>det noe de ikke får svar på eller som er uklart?</a:t>
            </a:r>
          </a:p>
          <a:p>
            <a:pPr marL="474300" lvl="1" indent="-285750"/>
            <a:endParaRPr lang="nb-NO" dirty="0" smtClean="0"/>
          </a:p>
          <a:p>
            <a:pPr marL="188550" lvl="1" indent="0">
              <a:buNone/>
            </a:pPr>
            <a:endParaRPr lang="nb-NO" dirty="0" smtClean="0"/>
          </a:p>
          <a:p>
            <a:pPr marL="285750" indent="-285750"/>
            <a:endParaRPr lang="nb-NO" dirty="0"/>
          </a:p>
        </p:txBody>
      </p:sp>
      <p:sp>
        <p:nvSpPr>
          <p:cNvPr id="4" name="TextBox 3"/>
          <p:cNvSpPr txBox="1"/>
          <p:nvPr/>
        </p:nvSpPr>
        <p:spPr>
          <a:xfrm>
            <a:off x="6400800" y="1549831"/>
            <a:ext cx="2347993" cy="249299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200" b="1" dirty="0" smtClean="0"/>
              <a:t>UiOs søkerundersøkelse 2018 viser: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 smtClean="0"/>
              <a:t>Faglige </a:t>
            </a:r>
            <a:r>
              <a:rPr lang="nb-NO" sz="1100" dirty="0"/>
              <a:t>elementer er viktigst for valg av </a:t>
            </a:r>
            <a:r>
              <a:rPr lang="nb-NO" sz="1100" dirty="0" smtClean="0"/>
              <a:t>studieprogram.</a:t>
            </a:r>
            <a:br>
              <a:rPr lang="nb-NO" sz="1100" dirty="0" smtClean="0"/>
            </a:br>
            <a:endParaRPr lang="nb-NO" sz="11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 smtClean="0"/>
              <a:t>Personlig </a:t>
            </a:r>
            <a:r>
              <a:rPr lang="nb-NO" sz="1100" dirty="0"/>
              <a:t>interesse for fagområdet er den </a:t>
            </a:r>
            <a:r>
              <a:rPr lang="nb-NO" sz="1100" dirty="0" smtClean="0"/>
              <a:t>viktigste grunnen </a:t>
            </a:r>
            <a:r>
              <a:rPr lang="nb-NO" sz="1100" dirty="0"/>
              <a:t>til valg av </a:t>
            </a:r>
            <a:r>
              <a:rPr lang="nb-NO" sz="1100" dirty="0" smtClean="0"/>
              <a:t>studieprogram.</a:t>
            </a:r>
            <a:br>
              <a:rPr lang="nb-NO" sz="1100" dirty="0" smtClean="0"/>
            </a:br>
            <a:endParaRPr lang="nb-NO" sz="11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100" dirty="0" smtClean="0"/>
              <a:t>Etterfulgt </a:t>
            </a:r>
            <a:r>
              <a:rPr lang="nb-NO" sz="1100" dirty="0"/>
              <a:t>av den faglige kvaliteten på studieprogrammet og gode </a:t>
            </a:r>
            <a:r>
              <a:rPr lang="nb-NO" sz="1100" dirty="0" smtClean="0"/>
              <a:t>jobbmuligheter.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1205852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b-NO" sz="1800" dirty="0" smtClean="0"/>
              <a:t>Søkerne til UiO kommer fra hele landet, men flest fra Oslo og Østlandet</a:t>
            </a:r>
            <a:endParaRPr lang="nb-NO" sz="18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1589949" y="1291328"/>
          <a:ext cx="5510312" cy="3309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15058" y="4573033"/>
            <a:ext cx="8919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Hentet fra presentasjon til Morten Aase </a:t>
            </a:r>
            <a:r>
              <a:rPr lang="nb-NO" sz="1050" dirty="0" smtClean="0"/>
              <a:t>Løver, LOS/AF/SKS</a:t>
            </a:r>
            <a:endParaRPr lang="nb-NO" sz="105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2869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576072" y="288036"/>
            <a:ext cx="8319955" cy="36004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nb-NO" dirty="0" smtClean="0"/>
              <a:t>NTNU rekrutterer også fra våre områder, men aller mest Trøndelag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915" y="2183581"/>
            <a:ext cx="1047086" cy="1405654"/>
          </a:xfrm>
          <a:prstGeom prst="rect">
            <a:avLst/>
          </a:prstGeom>
        </p:spPr>
      </p:pic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1719603" y="1470481"/>
          <a:ext cx="5088478" cy="3060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15058" y="4573033"/>
            <a:ext cx="8919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Hentet fra presentasjon til Morten Aase </a:t>
            </a:r>
            <a:r>
              <a:rPr lang="nb-NO" sz="1050" dirty="0" smtClean="0"/>
              <a:t>Løver, LOS/AF/SKS</a:t>
            </a:r>
            <a:endParaRPr lang="nb-NO" sz="105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8197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9102"/>
            <a:ext cx="9298982" cy="858082"/>
          </a:xfrm>
        </p:spPr>
        <p:txBody>
          <a:bodyPr>
            <a:normAutofit/>
          </a:bodyPr>
          <a:lstStyle/>
          <a:p>
            <a:r>
              <a:rPr lang="nb-NO" sz="1800" dirty="0" smtClean="0"/>
              <a:t>Store ulikheter i andelen av unge søkere (under 23 år) mellom </a:t>
            </a:r>
            <a:r>
              <a:rPr lang="nb-NO" sz="1800" dirty="0" smtClean="0"/>
              <a:t>fakultetene</a:t>
            </a:r>
            <a:endParaRPr lang="nb-NO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0E862B-79CF-F94D-B10C-D9E36ADC4C08}" type="datetime1">
              <a:rPr lang="nb-NO" smtClean="0"/>
              <a:pPr>
                <a:defRPr/>
              </a:pPr>
              <a:t>08.05.2019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AAD7203-3013-D749-ADA2-C23176B4018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1141941" y="1486359"/>
          <a:ext cx="6102130" cy="3087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177603" y="3539282"/>
            <a:ext cx="391454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HF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3834" y="2847327"/>
            <a:ext cx="42672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MN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64969" y="1439397"/>
            <a:ext cx="530915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MED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64969" y="2385055"/>
            <a:ext cx="401072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UV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63833" y="2191565"/>
            <a:ext cx="365806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JF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3834" y="1652007"/>
            <a:ext cx="418704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3834" y="3735046"/>
            <a:ext cx="37382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TF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63833" y="1994497"/>
            <a:ext cx="393056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15" b="1" dirty="0"/>
              <a:t>SV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5058" y="4573033"/>
            <a:ext cx="8919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Hentet fra presentasjon til Morten Aase </a:t>
            </a:r>
            <a:r>
              <a:rPr lang="nb-NO" sz="1050" dirty="0" smtClean="0"/>
              <a:t>Løver, LOS/AF/SKS</a:t>
            </a:r>
            <a:endParaRPr lang="nb-NO" sz="105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2013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30E862B-79CF-F94D-B10C-D9E36ADC4C08}" type="datetime1">
              <a:rPr lang="nb-NO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08.05.2019</a:t>
            </a:fld>
            <a:endParaRPr lang="nb-NO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AAD7203-3013-D749-ADA2-C23176B40189}" type="slidenum">
              <a:rPr lang="en-US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2692011" y="1470482"/>
          <a:ext cx="4116070" cy="2469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89174" y="522428"/>
            <a:ext cx="7895994" cy="858082"/>
          </a:xfrm>
        </p:spPr>
        <p:txBody>
          <a:bodyPr/>
          <a:lstStyle/>
          <a:p>
            <a:r>
              <a:rPr lang="nb-NO" dirty="0" smtClean="0"/>
              <a:t>Hjemfylke henger tett sammen med valg av studiested</a:t>
            </a: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515058" y="4573033"/>
            <a:ext cx="8919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Hentet fra presentasjon til Morten Aase </a:t>
            </a:r>
            <a:r>
              <a:rPr lang="nb-NO" sz="1050" dirty="0" smtClean="0"/>
              <a:t>Løver, LOS/AF/SKS</a:t>
            </a:r>
            <a:endParaRPr lang="nb-NO" sz="105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7456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30E862B-79CF-F94D-B10C-D9E36ADC4C08}" type="datetime1">
              <a:rPr lang="nb-NO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08.05.2019</a:t>
            </a:fld>
            <a:endParaRPr lang="nb-NO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AAD7203-3013-D749-ADA2-C23176B40189}" type="slidenum">
              <a:rPr lang="en-US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739073" y="1758152"/>
          <a:ext cx="3590938" cy="2187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4830511" y="1758152"/>
          <a:ext cx="3566295" cy="2187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 bwMode="auto">
          <a:xfrm>
            <a:off x="689174" y="522428"/>
            <a:ext cx="7895994" cy="858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5347" tIns="32674" rIns="65347" bIns="32674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defTabSz="823234"/>
            <a:r>
              <a:rPr lang="nb-NO" sz="2251" kern="0">
                <a:solidFill>
                  <a:srgbClr val="000000"/>
                </a:solidFill>
                <a:latin typeface="Arial"/>
              </a:rPr>
              <a:t>Hjemfylke henger tett sammen med valg av studiested</a:t>
            </a:r>
            <a:endParaRPr lang="nb-NO" sz="225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5058" y="4573033"/>
            <a:ext cx="8919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Hentet fra presentasjon til Morten Aase </a:t>
            </a:r>
            <a:r>
              <a:rPr lang="nb-NO" sz="1050" dirty="0" smtClean="0"/>
              <a:t>Løver, LOS/AF/SKS</a:t>
            </a:r>
            <a:endParaRPr lang="nb-NO" sz="105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4309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30E862B-79CF-F94D-B10C-D9E36ADC4C08}" type="datetime1">
              <a:rPr lang="nb-NO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08.05.2019</a:t>
            </a:fld>
            <a:endParaRPr lang="nb-NO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AAD7203-3013-D749-ADA2-C23176B40189}" type="slidenum">
              <a:rPr lang="en-US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5025791" y="1144656"/>
          <a:ext cx="3175996" cy="1944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765455" y="1144656"/>
          <a:ext cx="3172861" cy="1944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/>
          </p:nvPr>
        </p:nvGraphicFramePr>
        <p:xfrm>
          <a:off x="5028926" y="3089472"/>
          <a:ext cx="3172861" cy="1711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765455" y="3089472"/>
          <a:ext cx="3172861" cy="1711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itle 1"/>
          <p:cNvSpPr txBox="1">
            <a:spLocks/>
          </p:cNvSpPr>
          <p:nvPr/>
        </p:nvSpPr>
        <p:spPr bwMode="auto">
          <a:xfrm>
            <a:off x="689174" y="522428"/>
            <a:ext cx="7895994" cy="858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5347" tIns="32674" rIns="65347" bIns="32674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defTabSz="823234"/>
            <a:r>
              <a:rPr lang="nb-NO" sz="2251" kern="0">
                <a:solidFill>
                  <a:srgbClr val="000000"/>
                </a:solidFill>
                <a:latin typeface="Arial"/>
              </a:rPr>
              <a:t>Hjemfylke henger tett sammen med valg av studiested</a:t>
            </a:r>
            <a:endParaRPr lang="nb-NO" sz="225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20970" y="4742865"/>
            <a:ext cx="8919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Hentet fra presentasjon til Morten Aase </a:t>
            </a:r>
            <a:r>
              <a:rPr lang="nb-NO" sz="1050" dirty="0" smtClean="0"/>
              <a:t>Løver, LOS/AF/SKS</a:t>
            </a:r>
            <a:endParaRPr lang="nb-NO" sz="105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948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30E862B-79CF-F94D-B10C-D9E36ADC4C08}" type="datetime1">
              <a:rPr lang="nb-NO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08.05.2019</a:t>
            </a:fld>
            <a:endParaRPr lang="nb-NO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AAD7203-3013-D749-ADA2-C23176B40189}" type="slidenum">
              <a:rPr lang="en-US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4699055" y="1535309"/>
          <a:ext cx="3687946" cy="298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682368" y="1535309"/>
          <a:ext cx="3691590" cy="2982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 bwMode="auto">
          <a:xfrm>
            <a:off x="689174" y="522428"/>
            <a:ext cx="7895994" cy="858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5347" tIns="32674" rIns="65347" bIns="32674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defTabSz="823234"/>
            <a:r>
              <a:rPr lang="nb-NO" sz="2251" kern="0">
                <a:solidFill>
                  <a:srgbClr val="000000"/>
                </a:solidFill>
                <a:latin typeface="Arial"/>
              </a:rPr>
              <a:t>Hjemfylke henger tett sammen med valg av studiested</a:t>
            </a:r>
            <a:endParaRPr lang="nb-NO" sz="225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5058" y="4573033"/>
            <a:ext cx="8919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Hentet fra presentasjon til Morten Aase </a:t>
            </a:r>
            <a:r>
              <a:rPr lang="nb-NO" sz="1050" dirty="0" smtClean="0"/>
              <a:t>Løver, LOS/AF/SKS</a:t>
            </a:r>
            <a:endParaRPr lang="nb-NO" sz="105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133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30E862B-79CF-F94D-B10C-D9E36ADC4C08}" type="datetime1">
              <a:rPr lang="nb-NO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08.05.2019</a:t>
            </a:fld>
            <a:endParaRPr lang="nb-NO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AAD7203-3013-D749-ADA2-C23176B40189}" type="slidenum">
              <a:rPr lang="en-US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4533920" y="1293295"/>
          <a:ext cx="3306188" cy="1730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1162905" y="3023761"/>
          <a:ext cx="3388321" cy="1698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4539161" y="3023761"/>
          <a:ext cx="3300946" cy="170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/>
          </p:nvPr>
        </p:nvGraphicFramePr>
        <p:xfrm>
          <a:off x="1162904" y="1288754"/>
          <a:ext cx="3371015" cy="1735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itle 1"/>
          <p:cNvSpPr txBox="1">
            <a:spLocks/>
          </p:cNvSpPr>
          <p:nvPr/>
        </p:nvSpPr>
        <p:spPr bwMode="auto">
          <a:xfrm>
            <a:off x="689174" y="522428"/>
            <a:ext cx="7895994" cy="858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5347" tIns="32674" rIns="65347" bIns="32674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defTabSz="823234"/>
            <a:r>
              <a:rPr lang="nb-NO" sz="2251" kern="0">
                <a:solidFill>
                  <a:srgbClr val="000000"/>
                </a:solidFill>
                <a:latin typeface="Arial"/>
              </a:rPr>
              <a:t>Hjemfylke henger tett sammen med valg av studiested</a:t>
            </a:r>
            <a:endParaRPr lang="nb-NO" sz="225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5058" y="4573033"/>
            <a:ext cx="8919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Hentet fra presentasjon til Morten Aase </a:t>
            </a:r>
            <a:r>
              <a:rPr lang="nb-NO" sz="1050" dirty="0" smtClean="0"/>
              <a:t>Løver, LOS/AF/SKS</a:t>
            </a:r>
            <a:endParaRPr lang="nb-NO" sz="105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994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30E862B-79CF-F94D-B10C-D9E36ADC4C08}" type="datetime1">
              <a:rPr lang="nb-NO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08.05.2019</a:t>
            </a:fld>
            <a:endParaRPr lang="nb-NO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AAD7203-3013-D749-ADA2-C23176B40189}" type="slidenum">
              <a:rPr lang="en-US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2692011" y="1470482"/>
          <a:ext cx="4083788" cy="2392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 bwMode="auto">
          <a:xfrm>
            <a:off x="689174" y="522428"/>
            <a:ext cx="7895994" cy="858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5347" tIns="32674" rIns="65347" bIns="32674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defTabSz="823234"/>
            <a:r>
              <a:rPr lang="nb-NO" sz="2251" kern="0">
                <a:solidFill>
                  <a:srgbClr val="000000"/>
                </a:solidFill>
                <a:latin typeface="Arial"/>
              </a:rPr>
              <a:t>Hjemfylke henger tett sammen med valg av studiested</a:t>
            </a:r>
            <a:endParaRPr lang="nb-NO" sz="225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5058" y="4573033"/>
            <a:ext cx="8919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Hentet fra presentasjon til Morten Aase </a:t>
            </a:r>
            <a:r>
              <a:rPr lang="nb-NO" sz="1050" dirty="0" smtClean="0"/>
              <a:t>Løver, LOS/AF/SKS</a:t>
            </a:r>
            <a:endParaRPr lang="nb-NO" sz="105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2770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30E862B-79CF-F94D-B10C-D9E36ADC4C08}" type="datetime1">
              <a:rPr lang="nb-NO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08.05.2019</a:t>
            </a:fld>
            <a:endParaRPr lang="nb-NO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AAD7203-3013-D749-ADA2-C23176B40189}" type="slidenum">
              <a:rPr lang="en-US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2918564" y="3172633"/>
          <a:ext cx="3081283" cy="1928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5155445" y="1470482"/>
          <a:ext cx="3084327" cy="1879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617541" y="1470481"/>
          <a:ext cx="3081282" cy="1879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9174" y="522428"/>
            <a:ext cx="7895994" cy="858082"/>
          </a:xfrm>
        </p:spPr>
        <p:txBody>
          <a:bodyPr/>
          <a:lstStyle/>
          <a:p>
            <a:r>
              <a:rPr lang="nb-NO" dirty="0" smtClean="0"/>
              <a:t>Hjemfylke henger tett sammen med valg av studiested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4418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30E862B-79CF-F94D-B10C-D9E36ADC4C08}" type="datetime1">
              <a:rPr lang="nb-NO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08.05.2019</a:t>
            </a:fld>
            <a:endParaRPr lang="nb-NO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  <a:defRPr/>
            </a:pPr>
            <a:fld id="{CAAD7203-3013-D749-ADA2-C23176B40189}" type="slidenum">
              <a:rPr lang="en-US">
                <a:solidFill>
                  <a:srgbClr val="808080"/>
                </a:solidFill>
                <a:latin typeface="Arial" charset="0"/>
                <a:ea typeface="ヒラギノ角ゴ Pro W3" charset="-128"/>
              </a:rPr>
              <a:pPr defTabSz="823234"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dirty="0">
              <a:solidFill>
                <a:srgbClr val="808080"/>
              </a:solidFill>
              <a:latin typeface="Arial" charset="0"/>
              <a:ea typeface="ヒラギノ角ゴ Pro W3" charset="-128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2627184" y="1470482"/>
          <a:ext cx="4116070" cy="2469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027028" y="433246"/>
            <a:ext cx="5446036" cy="858082"/>
          </a:xfrm>
        </p:spPr>
        <p:txBody>
          <a:bodyPr/>
          <a:lstStyle/>
          <a:p>
            <a:r>
              <a:rPr lang="nb-NO" dirty="0" smtClean="0"/>
              <a:t>UiO får størst andel av søkerne i Oslo, færrest i Hordaland</a:t>
            </a: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1142131" y="4119277"/>
            <a:ext cx="6924140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23234" fontAlgn="base">
              <a:spcBef>
                <a:spcPct val="0"/>
              </a:spcBef>
              <a:spcAft>
                <a:spcPct val="0"/>
              </a:spcAft>
            </a:pPr>
            <a:r>
              <a:rPr lang="nb-NO" sz="1440" dirty="0">
                <a:solidFill>
                  <a:srgbClr val="000000"/>
                </a:solidFill>
                <a:latin typeface="Arial" charset="0"/>
                <a:ea typeface="ヒラギノ角ゴ Pro W3" charset="-128"/>
              </a:rPr>
              <a:t>Oslo &gt; Østlandet &gt; Sørlandet &gt; Vestlandet &gt; Trøndelag &gt; Nord-Norge &gt; Hordaland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5058" y="4573033"/>
            <a:ext cx="8919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Hentet fra presentasjon til Morten Aase </a:t>
            </a:r>
            <a:r>
              <a:rPr lang="nb-NO" sz="1050" dirty="0" smtClean="0"/>
              <a:t>Løver, LOS/AF/SKS</a:t>
            </a:r>
            <a:endParaRPr lang="nb-NO" sz="105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9162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786253" y="270688"/>
            <a:ext cx="7922703" cy="360045"/>
          </a:xfrm>
        </p:spPr>
        <p:txBody>
          <a:bodyPr/>
          <a:lstStyle/>
          <a:p>
            <a:r>
              <a:rPr lang="nb-NO" dirty="0" smtClean="0"/>
              <a:t>Tall fra UiB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412" y="1458580"/>
            <a:ext cx="6488128" cy="32848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290" y="658017"/>
            <a:ext cx="6191250" cy="77327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25766" y="1026697"/>
            <a:ext cx="2130321" cy="371675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1100" dirty="0" smtClean="0"/>
          </a:p>
          <a:p>
            <a:endParaRPr lang="nb-NO" sz="1100" dirty="0" smtClean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25766" y="1026697"/>
            <a:ext cx="1850709" cy="371675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71450" indent="-18000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Verdana" panose="020B060403050404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100" dirty="0" smtClean="0"/>
              <a:t>Årsenhet i informatikk på MN ser ut til å «hente» søkere fra årsenhet i informasjonsvitenskap ved UiB (nedgang på 22,48%)</a:t>
            </a:r>
          </a:p>
          <a:p>
            <a:r>
              <a:rPr lang="nb-NO" sz="1100" dirty="0" smtClean="0"/>
              <a:t>Geovitenskap, retning geofysikk gjør det veldig bra (+40%). Vi vil se nærmere på hvorfor.</a:t>
            </a:r>
          </a:p>
          <a:p>
            <a:pPr marL="0" indent="0">
              <a:buFont typeface="Verdana" panose="020B0604030504040204" pitchFamily="34" charset="0"/>
              <a:buNone/>
            </a:pPr>
            <a:endParaRPr lang="nb-NO" sz="1100" dirty="0" smtClean="0"/>
          </a:p>
          <a:p>
            <a:endParaRPr lang="nb-NO" sz="1100" dirty="0" smtClean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470" y="442430"/>
            <a:ext cx="6119705" cy="17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37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14853" y="268986"/>
            <a:ext cx="7922703" cy="360045"/>
          </a:xfrm>
        </p:spPr>
        <p:txBody>
          <a:bodyPr/>
          <a:lstStyle/>
          <a:p>
            <a:r>
              <a:rPr lang="nb-NO" dirty="0" smtClean="0"/>
              <a:t>NTNU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5" y="770357"/>
            <a:ext cx="6629400" cy="43747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753" y="422899"/>
            <a:ext cx="6629400" cy="18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9028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247" y="17396"/>
            <a:ext cx="7922703" cy="360045"/>
          </a:xfrm>
        </p:spPr>
        <p:txBody>
          <a:bodyPr>
            <a:normAutofit/>
          </a:bodyPr>
          <a:lstStyle/>
          <a:p>
            <a:r>
              <a:rPr lang="nb-NO" sz="1400" dirty="0" smtClean="0"/>
              <a:t>Universitetet i Stavanger</a:t>
            </a:r>
            <a:endParaRPr lang="nb-NO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653" y="652330"/>
            <a:ext cx="7115222" cy="44149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53" y="377441"/>
            <a:ext cx="7210472" cy="200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539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194852"/>
            <a:ext cx="8281988" cy="476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438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onours_kampanje_status-ny.potx" id="{3D2784AE-44F1-441D-9B25-04A5F062C110}" vid="{2C4552B0-8944-4C99-9D5B-E32EEAF65D2A}"/>
    </a:ext>
  </a:extLst>
</a:theme>
</file>

<file path=ppt/theme/theme2.xml><?xml version="1.0" encoding="utf-8"?>
<a:theme xmlns:a="http://schemas.openxmlformats.org/drawingml/2006/main" name="ENDELIG_PPT_SØKERTALL_2017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Honours_kampanje_status-ny</Template>
  <TotalTime>6131</TotalTime>
  <Words>1381</Words>
  <Application>Microsoft Office PowerPoint</Application>
  <PresentationFormat>Custom</PresentationFormat>
  <Paragraphs>411</Paragraphs>
  <Slides>27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Verdana</vt:lpstr>
      <vt:lpstr>Wingdings</vt:lpstr>
      <vt:lpstr>ヒラギノ角ゴ Pro W3</vt:lpstr>
      <vt:lpstr>Office-tema</vt:lpstr>
      <vt:lpstr>ENDELIG_PPT_SØKERTALL_2017</vt:lpstr>
      <vt:lpstr>Søkertall, opptak 2019 </vt:lpstr>
      <vt:lpstr>Hovedpunkter</vt:lpstr>
      <vt:lpstr>NTNU har flest søkertall og UiO nest flest</vt:lpstr>
      <vt:lpstr>På førstevalgssøkere per studieplass er det OsloMet som har flest. UiO fortsatt på nummer to</vt:lpstr>
      <vt:lpstr>Fra 6,4 søkere per studieplass på JF til 1,0 søker per studieplass på TF</vt:lpstr>
      <vt:lpstr>Søkertall MN</vt:lpstr>
      <vt:lpstr>Førstevalg pr. plasser på MN </vt:lpstr>
      <vt:lpstr>Verdt å merke seg nasjonalt Førstevalgssøkere på bachelor</vt:lpstr>
      <vt:lpstr>UiOs nye studieprogrammer gjør det bedre enn nye programmer nasjonalt</vt:lpstr>
      <vt:lpstr>Honours-programmet  Hva kan vi lære? Hvordan kan vi jobbe med målrettet markedsføring på andre studieprogram? </vt:lpstr>
      <vt:lpstr>Markedsføringstiltak Honours</vt:lpstr>
      <vt:lpstr>Målrettet markedsføring</vt:lpstr>
      <vt:lpstr>Søkerne til UiO kommer fra hele landet, men flest fra Oslo og Østlandet</vt:lpstr>
      <vt:lpstr>NTNU rekrutterer også fra våre områder, men aller mest Trøndelag</vt:lpstr>
      <vt:lpstr>Store ulikheter i andelen av unge søkere (under 23 år) mellom fakultetene</vt:lpstr>
      <vt:lpstr>Hjemfylke henger tett sammen med valg av studiested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Hjemfylke henger tett sammen med valg av studiested</vt:lpstr>
      <vt:lpstr>UiO får størst andel av søkerne i Oslo, færrest i Hordaland</vt:lpstr>
      <vt:lpstr>Tall fra UiB</vt:lpstr>
      <vt:lpstr>NTNU</vt:lpstr>
      <vt:lpstr>Universitetet i Stavanger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Honours-programmet</dc:title>
  <dc:creator>Hilde Omberg</dc:creator>
  <cp:lastModifiedBy>Hilde Omberg</cp:lastModifiedBy>
  <cp:revision>339</cp:revision>
  <dcterms:created xsi:type="dcterms:W3CDTF">2018-11-22T08:14:16Z</dcterms:created>
  <dcterms:modified xsi:type="dcterms:W3CDTF">2019-05-08T15:32:24Z</dcterms:modified>
</cp:coreProperties>
</file>