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0" r:id="rId3"/>
    <p:sldId id="257" r:id="rId4"/>
    <p:sldId id="261" r:id="rId5"/>
    <p:sldId id="259" r:id="rId6"/>
    <p:sldId id="264" r:id="rId7"/>
    <p:sldId id="265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725"/>
  </p:normalViewPr>
  <p:slideViewPr>
    <p:cSldViewPr snapToGrid="0" snapToObjects="1">
      <p:cViewPr varScale="1">
        <p:scale>
          <a:sx n="113" d="100"/>
          <a:sy n="113" d="100"/>
        </p:scale>
        <p:origin x="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0910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546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7597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8597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21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5740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2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392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931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3534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404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5E1F7-5D16-7341-8D0B-91DCB3EB6E0B}" type="datetimeFigureOut">
              <a:rPr lang="nb-NO" smtClean="0"/>
              <a:t>21.05.2019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F6A6D-11AC-A947-8CE5-2FF8872FF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754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20/h18/eksamen/kommentar-h18.pdf" TargetMode="External"/><Relationship Id="rId2" Type="http://schemas.openxmlformats.org/officeDocument/2006/relationships/hyperlink" Target="https://www.uio.no/studier/emner/matnat/ifi/IN1020/h18/eksamen/sensurveiledning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studier/emner/matnat/ifi/IN1150/v19/tidligere-eksamener/eksamen_inf1080_2018_nettkurs_bokmaal_losn.pdf" TargetMode="External"/><Relationship Id="rId5" Type="http://schemas.openxmlformats.org/officeDocument/2006/relationships/hyperlink" Target="https://www.uio.no/studier/emner/matnat/math/MAT1100/h17/rettemalmat1100h17.pdf" TargetMode="External"/><Relationship Id="rId4" Type="http://schemas.openxmlformats.org/officeDocument/2006/relationships/hyperlink" Target="https://www.uio.no/studier/emner/matnat/ifi/INF1000/h16/eksamen/losningsforslag-inf1000-h16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ksamen/karakterer/fagspesifikk-karakterbeskrivelse/mn-math.html#muntli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ifi/personer/vit/ragnhilk/test/sensorveiledningfys4570.pdf?vrtxPreviewUnpublished" TargetMode="External"/><Relationship Id="rId2" Type="http://schemas.openxmlformats.org/officeDocument/2006/relationships/hyperlink" Target="https://www.mn.uio.no/ifi/personer/vit/ragnhilk/test/sensorveiledningmuntlig4.pdf?vrtxPreviewUnpublishe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n.uio.no/ifi/personer/vit/ragnhilk/test/tek5360.pdf?vrtxPreviewUnpublished" TargetMode="External"/><Relationship Id="rId5" Type="http://schemas.openxmlformats.org/officeDocument/2006/relationships/hyperlink" Target="https://www.mn.uio.no/ifi/personer/vit/ragnhilk/test/tek5130.pdf?vrtxPreviewUnpublished" TargetMode="External"/><Relationship Id="rId4" Type="http://schemas.openxmlformats.org/officeDocument/2006/relationships/hyperlink" Target="https://www.mn.uio.no/ifi/personer/vit/ragnhilk/test/fys4570.pdf?vrtxPreviewUnpublish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F2100/h18/eksamen/sensurveiledning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9890E7-0E6A-CB46-8C37-E4D600E71C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Sensorveiledninger – anbefalinger og eksempler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A95E606-D2BD-F746-AEF6-4604490CD4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STUT 22.5.2019</a:t>
            </a:r>
          </a:p>
        </p:txBody>
      </p:sp>
    </p:spTree>
    <p:extLst>
      <p:ext uri="{BB962C8B-B14F-4D97-AF65-F5344CB8AC3E}">
        <p14:creationId xmlns:p14="http://schemas.microsoft.com/office/powerpoint/2010/main" val="3278699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8FA54A-3A9F-7C4C-9AC2-8732A96DC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Generelt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82C52E-C88E-5447-99FA-714F337F7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Før semesterstart:</a:t>
            </a:r>
            <a:br>
              <a:rPr lang="nb-NO" dirty="0"/>
            </a:br>
            <a:r>
              <a:rPr lang="nb-NO" dirty="0"/>
              <a:t>Vurder hvilken informasjon om eksamensordning og vurderingskriterier som kan gis studentene i forkant av eksamen – gjerne tidlig i semesteret.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174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5D596-BED4-9B4C-8CB2-9B7BCE653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Skriftlig skoleeksamen</a:t>
            </a:r>
            <a:br>
              <a:rPr lang="nb-NO" dirty="0"/>
            </a:br>
            <a:r>
              <a:rPr lang="nb-NO" dirty="0"/>
              <a:t>(hovedmålgruppe: sensorene)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08C149-3102-2C4F-9556-D83B6FBD0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Vil ofte være naturlig med en spesifikk sensorveiledning tilpasset det enkelte </a:t>
            </a:r>
            <a:r>
              <a:rPr lang="nb-NO" dirty="0" err="1"/>
              <a:t>eksamenssettet</a:t>
            </a:r>
            <a:r>
              <a:rPr lang="nb-NO" dirty="0"/>
              <a:t>, med utgangspunkt i et løsningsforslag.</a:t>
            </a:r>
          </a:p>
          <a:p>
            <a:r>
              <a:rPr lang="nb-NO" dirty="0"/>
              <a:t>Hvor mye og hvilke detaljer det er behov for vil typisk avhenge av antall sensorer og deres erfaring med emnet – men husk å ta hensyn også til eventuelle klagesensorer.</a:t>
            </a:r>
          </a:p>
          <a:p>
            <a:r>
              <a:rPr lang="nb-NO" dirty="0"/>
              <a:t>Bør lages samtidig med eksamensoppgavene, som en kvalitetskontroll både av oppgavetekst, løsningsforslag og vurderingskriterier.</a:t>
            </a:r>
          </a:p>
          <a:p>
            <a:r>
              <a:rPr lang="nb-NO" dirty="0"/>
              <a:t>Bør gi sensorene veiledning i å skille mellom de ulike karaktertrinnene </a:t>
            </a:r>
            <a:r>
              <a:rPr lang="nb-NO" dirty="0" err="1"/>
              <a:t>pa</a:t>
            </a:r>
            <a:r>
              <a:rPr lang="nb-NO" dirty="0"/>
              <a:t>̊ hele karakterskalaen, ikke bare ytterpunktene. For eksempel:</a:t>
            </a:r>
          </a:p>
          <a:p>
            <a:pPr lvl="1"/>
            <a:r>
              <a:rPr lang="nb-NO" dirty="0"/>
              <a:t>Hvordan vurdere delvis riktige svar.</a:t>
            </a:r>
          </a:p>
          <a:p>
            <a:pPr lvl="1"/>
            <a:r>
              <a:rPr lang="nb-NO" dirty="0"/>
              <a:t>Hvordan vurdere typiske feil (basert på erfaring fra tidligere år).</a:t>
            </a:r>
          </a:p>
        </p:txBody>
      </p:sp>
    </p:spTree>
    <p:extLst>
      <p:ext uri="{BB962C8B-B14F-4D97-AF65-F5344CB8AC3E}">
        <p14:creationId xmlns:p14="http://schemas.microsoft.com/office/powerpoint/2010/main" val="557186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5D596-BED4-9B4C-8CB2-9B7BCE653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Erfaringer fra årets klagesensur ved IFI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08C149-3102-2C4F-9556-D83B6FBD0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Ved bruk av poengsystem kan det være hensiktsmessig å si noe om hvilke skjønnsvurderinger sensorene kan/må gjøre i tillegg.</a:t>
            </a:r>
          </a:p>
          <a:p>
            <a:r>
              <a:rPr lang="nb-NO" dirty="0"/>
              <a:t>Kan være nyttig å inkludere informasjon om endringer i pensum/gjennomføring som gjør at årets </a:t>
            </a:r>
            <a:r>
              <a:rPr lang="nb-NO" dirty="0" err="1"/>
              <a:t>eksamenssett</a:t>
            </a:r>
            <a:r>
              <a:rPr lang="nb-NO" dirty="0"/>
              <a:t> bør vurderes noe annerledes enn tidligere års.</a:t>
            </a:r>
          </a:p>
          <a:p>
            <a:r>
              <a:rPr lang="nb-NO" dirty="0"/>
              <a:t>Husk å oppdatere med momenter som endres/legges til underveis i sensuren – til informasjon for studentene og eventuelle klagesensorer. </a:t>
            </a:r>
          </a:p>
          <a:p>
            <a:r>
              <a:rPr lang="nb-NO" dirty="0">
                <a:highlight>
                  <a:srgbClr val="FFFF00"/>
                </a:highlight>
              </a:rPr>
              <a:t>Prinsipielt: Ved poengsystem – bør det gis poeng for det studentene klarer å vise, eller trekkes poeng for hver feil studentene gjør?</a:t>
            </a:r>
          </a:p>
        </p:txBody>
      </p:sp>
    </p:spTree>
    <p:extLst>
      <p:ext uri="{BB962C8B-B14F-4D97-AF65-F5344CB8AC3E}">
        <p14:creationId xmlns:p14="http://schemas.microsoft.com/office/powerpoint/2010/main" val="114312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1578C8-182B-DF43-8D1F-056F5D05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eksempler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571B6D-1271-1E49-8E6A-AC748159A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356" y="1535289"/>
            <a:ext cx="8771466" cy="4641674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Ren </a:t>
            </a:r>
            <a:r>
              <a:rPr lang="nb-NO" dirty="0" err="1"/>
              <a:t>flervalgseksamen</a:t>
            </a:r>
            <a:r>
              <a:rPr lang="nb-NO" dirty="0"/>
              <a:t> (automatisk rettet i </a:t>
            </a:r>
            <a:r>
              <a:rPr lang="nb-NO" dirty="0" err="1"/>
              <a:t>Inspera</a:t>
            </a:r>
            <a:r>
              <a:rPr lang="nb-NO" dirty="0"/>
              <a:t>):</a:t>
            </a:r>
          </a:p>
          <a:p>
            <a:pPr lvl="1"/>
            <a:r>
              <a:rPr lang="nb-NO" dirty="0">
                <a:hlinkClick r:id="rId2"/>
              </a:rPr>
              <a:t>https://www.uio.no/studier/emner/matnat/ifi/IN1020/h18/eksamen/sensurveiledning.html</a:t>
            </a:r>
            <a:r>
              <a:rPr lang="nb-NO" dirty="0"/>
              <a:t> sammen med </a:t>
            </a:r>
            <a:r>
              <a:rPr lang="nb-NO" dirty="0">
                <a:hlinkClick r:id="rId3"/>
              </a:rPr>
              <a:t>https://www.uio.no/studier/emner/matnat/ifi/IN1020/h18/eksamen/kommentar-h18.pdf</a:t>
            </a:r>
            <a:endParaRPr lang="nb-NO" dirty="0"/>
          </a:p>
          <a:p>
            <a:r>
              <a:rPr lang="nb-NO" dirty="0"/>
              <a:t>Spesifikk sensorveiledning med poengsystem:</a:t>
            </a:r>
          </a:p>
          <a:p>
            <a:pPr lvl="1"/>
            <a:r>
              <a:rPr lang="nb-NO" dirty="0">
                <a:hlinkClick r:id="rId4"/>
              </a:rPr>
              <a:t>https://www.uio.no/studier/emner/matnat/ifi/INF1000/h16/eksamen/losningsforslag-inf1000-h16.pdf</a:t>
            </a:r>
            <a:endParaRPr lang="nb-NO" dirty="0"/>
          </a:p>
          <a:p>
            <a:pPr lvl="1"/>
            <a:r>
              <a:rPr lang="nb-NO" dirty="0">
                <a:hlinkClick r:id="rId5"/>
              </a:rPr>
              <a:t>https://www.uio.no/studier/emner/matnat/math/MAT1100/h17/rettemalmat1100h17.pdf</a:t>
            </a:r>
            <a:r>
              <a:rPr lang="nb-NO" dirty="0"/>
              <a:t> </a:t>
            </a:r>
          </a:p>
          <a:p>
            <a:pPr lvl="1"/>
            <a:r>
              <a:rPr lang="nb-NO" dirty="0">
                <a:hlinkClick r:id="rId6"/>
              </a:rPr>
              <a:t>https://www.uio.no/studier/emner/matnat/ifi/IN1150/v19/tidligere-eksamener/eksamen_inf1080_2018_nettkurs_bokmaal_losn.pdf</a:t>
            </a:r>
            <a:r>
              <a:rPr lang="nb-NO" dirty="0"/>
              <a:t> (mange sant/usant-oppgaver, se andre typer oppgaver mot slutten)</a:t>
            </a:r>
          </a:p>
          <a:p>
            <a:endParaRPr lang="nb-NO" dirty="0"/>
          </a:p>
          <a:p>
            <a:r>
              <a:rPr lang="nb-NO" dirty="0"/>
              <a:t>Spesifikk sensorveiledning uten poengsystem:</a:t>
            </a:r>
          </a:p>
          <a:p>
            <a:endParaRPr lang="nb-NO" dirty="0"/>
          </a:p>
          <a:p>
            <a:r>
              <a:rPr lang="nb-NO" dirty="0"/>
              <a:t>Generisk sensorveiledning:</a:t>
            </a:r>
          </a:p>
        </p:txBody>
      </p:sp>
    </p:spTree>
    <p:extLst>
      <p:ext uri="{BB962C8B-B14F-4D97-AF65-F5344CB8AC3E}">
        <p14:creationId xmlns:p14="http://schemas.microsoft.com/office/powerpoint/2010/main" val="46045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5D78F8-62CE-5C40-9E46-6414D1369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Muntlig eksamen</a:t>
            </a:r>
            <a:br>
              <a:rPr lang="nb-NO" dirty="0"/>
            </a:br>
            <a:r>
              <a:rPr lang="nb-NO" dirty="0"/>
              <a:t>(hovedmålgruppe: studentene)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C1B7CE-97C0-9D4D-AD20-52F5CD406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Oftest generisk sensorveiledning med informasjon til studenter og sensorer i forkant av eksamen. </a:t>
            </a:r>
          </a:p>
          <a:p>
            <a:r>
              <a:rPr lang="nb-NO" dirty="0"/>
              <a:t>Vil typisk inneholde informasjon om</a:t>
            </a:r>
          </a:p>
          <a:p>
            <a:pPr lvl="1"/>
            <a:r>
              <a:rPr lang="nb-NO" dirty="0"/>
              <a:t>praktiske forhold</a:t>
            </a:r>
          </a:p>
          <a:p>
            <a:pPr lvl="1"/>
            <a:r>
              <a:rPr lang="nb-NO" dirty="0"/>
              <a:t>eksempler på konkrete spørsmål</a:t>
            </a:r>
            <a:br>
              <a:rPr lang="nb-NO" dirty="0"/>
            </a:br>
            <a:r>
              <a:rPr lang="nb-NO" dirty="0"/>
              <a:t>	eller</a:t>
            </a:r>
            <a:br>
              <a:rPr lang="nb-NO" dirty="0"/>
            </a:br>
            <a:r>
              <a:rPr lang="nb-NO" dirty="0"/>
              <a:t>beskrivelse av type spørsmål som vil gis</a:t>
            </a:r>
          </a:p>
          <a:p>
            <a:pPr lvl="1"/>
            <a:r>
              <a:rPr lang="nb-NO" dirty="0"/>
              <a:t>vurderingskriterier</a:t>
            </a:r>
          </a:p>
          <a:p>
            <a:r>
              <a:rPr lang="nb-NO" dirty="0"/>
              <a:t>Mer spesifikk sensorveiledning vil gjerne være nødvendig dersom det er mange studenter og flere sensorer, for å sikre mest mulig konsistent vurdering.</a:t>
            </a:r>
          </a:p>
        </p:txBody>
      </p:sp>
    </p:spTree>
    <p:extLst>
      <p:ext uri="{BB962C8B-B14F-4D97-AF65-F5344CB8AC3E}">
        <p14:creationId xmlns:p14="http://schemas.microsoft.com/office/powerpoint/2010/main" val="1542085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14BA70-0C35-F042-8782-A9B370DFB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Momenter å inkludere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66F62A-9CAA-E342-BFDD-878057B0F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54667"/>
            <a:ext cx="7886700" cy="5260622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Gjennomføring </a:t>
            </a:r>
          </a:p>
          <a:p>
            <a:pPr lvl="1"/>
            <a:r>
              <a:rPr lang="nb-NO" dirty="0"/>
              <a:t>Hvilke typer spørsmål, detaljspørsmål eller større områder</a:t>
            </a:r>
          </a:p>
          <a:p>
            <a:pPr lvl="1"/>
            <a:r>
              <a:rPr lang="nb-NO" dirty="0"/>
              <a:t>Hvordan blir spørsmål valgt, lodd trekning, alle får samme spørsmål, to og to får samme spørsmål</a:t>
            </a:r>
          </a:p>
          <a:p>
            <a:pPr lvl="1"/>
            <a:r>
              <a:rPr lang="nb-NO" dirty="0"/>
              <a:t>Får kandidaten tid til å forberede seg etter at spørsmål er gitt</a:t>
            </a:r>
          </a:p>
          <a:p>
            <a:pPr lvl="1"/>
            <a:r>
              <a:rPr lang="nb-NO" dirty="0"/>
              <a:t>Vil faglærer kommentere eventuelle feil og/eller stille supplerende spørsmål </a:t>
            </a:r>
          </a:p>
          <a:p>
            <a:pPr lvl="1"/>
            <a:r>
              <a:rPr lang="nb-NO" dirty="0"/>
              <a:t>Hvem passer tiden </a:t>
            </a:r>
          </a:p>
          <a:p>
            <a:r>
              <a:rPr lang="nb-NO" dirty="0"/>
              <a:t>Vektlegging</a:t>
            </a:r>
          </a:p>
          <a:p>
            <a:pPr lvl="1"/>
            <a:r>
              <a:rPr lang="nb-NO" dirty="0"/>
              <a:t>Hva legges vekt på, detaljkunnskap, oversikt, </a:t>
            </a:r>
          </a:p>
          <a:p>
            <a:pPr lvl="1"/>
            <a:r>
              <a:rPr lang="nb-NO" dirty="0"/>
              <a:t>Hvor mye teller selve presentasjon fremføring</a:t>
            </a:r>
          </a:p>
          <a:p>
            <a:pPr lvl="1"/>
            <a:r>
              <a:rPr lang="nb-NO" dirty="0"/>
              <a:t>Hvor stor betydning har det om faglærer kommer med detaljspørsmål </a:t>
            </a:r>
          </a:p>
          <a:p>
            <a:pPr lvl="1"/>
            <a:endParaRPr lang="nb-NO" dirty="0"/>
          </a:p>
          <a:p>
            <a:r>
              <a:rPr lang="nb-NO" dirty="0">
                <a:highlight>
                  <a:srgbClr val="FFFF00"/>
                </a:highlight>
              </a:rPr>
              <a:t>Forslag: Karakterbeskrivelse felles for hvert institutt, med utgangspunkt i </a:t>
            </a:r>
            <a:r>
              <a:rPr lang="nb-NO" dirty="0">
                <a:highlight>
                  <a:srgbClr val="FFFF00"/>
                </a:highlight>
                <a:hlinkClick r:id="rId2"/>
              </a:rPr>
              <a:t>https://www.uio.no/studier/eksamen/karakterer/fagspesifikk-karakterbeskrivelse/mn-math.html#muntlig</a:t>
            </a:r>
            <a:r>
              <a:rPr lang="nb-NO" dirty="0">
                <a:highlight>
                  <a:srgbClr val="FFFF00"/>
                </a:highlight>
              </a:rPr>
              <a:t> (A-F)</a:t>
            </a:r>
          </a:p>
          <a:p>
            <a:r>
              <a:rPr lang="nb-NO" dirty="0">
                <a:highlight>
                  <a:srgbClr val="FFFF00"/>
                </a:highlight>
              </a:rPr>
              <a:t>Kan suppleres med mer emnespesifikke detaljer (men ikke endres)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8005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C4F1A-1289-E944-8E0C-808722DAF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eksempler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DE68DF-3196-E245-B09D-A29660446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https://www.mn.uio.no/ifi/personer/vit/ragnhilk/test/sensorveiledningmuntlig4.pdf?vrtxPreviewUnpublished</a:t>
            </a:r>
            <a:r>
              <a:rPr lang="nb-NO" dirty="0"/>
              <a:t> (generell)</a:t>
            </a:r>
            <a:endParaRPr lang="nb-NO" dirty="0">
              <a:hlinkClick r:id="rId3"/>
            </a:endParaRPr>
          </a:p>
          <a:p>
            <a:r>
              <a:rPr lang="nb-NO" dirty="0">
                <a:hlinkClick r:id="rId4"/>
              </a:rPr>
              <a:t>https://www.mn.uio.no/ifi/personer/vit/ragnhilk/test/fys4570.pdf?vrtxPreviewUnpublished</a:t>
            </a:r>
            <a:endParaRPr lang="nb-NO" dirty="0"/>
          </a:p>
          <a:p>
            <a:r>
              <a:rPr lang="nb-NO" dirty="0">
                <a:hlinkClick r:id="rId5"/>
              </a:rPr>
              <a:t>https://www.mn.uio.no/ifi/personer/vit/ragnhilk/test/tek5130.pdf?vrtxPreviewUnpublished</a:t>
            </a:r>
            <a:endParaRPr lang="nb-NO" dirty="0"/>
          </a:p>
          <a:p>
            <a:r>
              <a:rPr lang="nb-NO" dirty="0">
                <a:hlinkClick r:id="rId6"/>
              </a:rPr>
              <a:t>https://www.mn.uio.no/ifi/personer/vit/ragnhilk/test/tek5360.pdf?vrtxPreviewUnpublished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4837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411EBF-0C1E-4F43-B327-154C4E03F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eksamensformer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B877A8-AA39-D741-AFF5-D0571EF6A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 lnSpcReduction="10000"/>
          </a:bodyPr>
          <a:lstStyle/>
          <a:p>
            <a:r>
              <a:rPr lang="nb-NO" dirty="0"/>
              <a:t>Dette må vi komme tilbake til etter vårens eksamener...</a:t>
            </a:r>
          </a:p>
          <a:p>
            <a:endParaRPr lang="nb-NO" dirty="0"/>
          </a:p>
          <a:p>
            <a:r>
              <a:rPr lang="nb-NO" dirty="0"/>
              <a:t>Så enkelt kan det også gjøres i noen tilfeller:</a:t>
            </a:r>
          </a:p>
          <a:p>
            <a:pPr lvl="1"/>
            <a:r>
              <a:rPr lang="nb-NO" dirty="0">
                <a:hlinkClick r:id="rId2"/>
              </a:rPr>
              <a:t>https://www.uio.no/studier/emner/matnat/ifi/INF2100/h18/eksamen/sensurveiledning.html</a:t>
            </a:r>
            <a:r>
              <a:rPr lang="nb-NO" dirty="0"/>
              <a:t> (programmeringsprosjekt med forhåndsdefinert og ganske styrt oppgave felles for alle studentene, karakter bestått/ikke bestått)</a:t>
            </a:r>
          </a:p>
          <a:p>
            <a:pPr lvl="1"/>
            <a:endParaRPr lang="nb-NO" dirty="0"/>
          </a:p>
          <a:p>
            <a:r>
              <a:rPr lang="nb-NO" dirty="0"/>
              <a:t>Spesiell utfordring: Eksamensformer som består av flere komponenter.</a:t>
            </a:r>
          </a:p>
        </p:txBody>
      </p:sp>
    </p:spTree>
    <p:extLst>
      <p:ext uri="{BB962C8B-B14F-4D97-AF65-F5344CB8AC3E}">
        <p14:creationId xmlns:p14="http://schemas.microsoft.com/office/powerpoint/2010/main" val="1272690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</TotalTime>
  <Words>727</Words>
  <Application>Microsoft Macintosh PowerPoint</Application>
  <PresentationFormat>Skjermfremvisning (4:3)</PresentationFormat>
  <Paragraphs>60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Sensorveiledninger – anbefalinger og eksempler</vt:lpstr>
      <vt:lpstr>Generelt</vt:lpstr>
      <vt:lpstr>Skriftlig skoleeksamen (hovedmålgruppe: sensorene)</vt:lpstr>
      <vt:lpstr>Erfaringer fra årets klagesensur ved IFI</vt:lpstr>
      <vt:lpstr>Noen eksempler</vt:lpstr>
      <vt:lpstr>Muntlig eksamen (hovedmålgruppe: studentene)</vt:lpstr>
      <vt:lpstr>Momenter å inkludere</vt:lpstr>
      <vt:lpstr>Noen eksempler</vt:lpstr>
      <vt:lpstr>Andre eksamensformer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Sensorveiledninger – anbefalinger og eksempler</dc:title>
  <dc:creator>Microsoft Office-bruker</dc:creator>
  <cp:lastModifiedBy>Microsoft Office-bruker</cp:lastModifiedBy>
  <cp:revision>43</cp:revision>
  <dcterms:created xsi:type="dcterms:W3CDTF">2019-05-21T18:35:25Z</dcterms:created>
  <dcterms:modified xsi:type="dcterms:W3CDTF">2019-05-21T22:09:57Z</dcterms:modified>
</cp:coreProperties>
</file>