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9"/>
  </p:notesMasterIdLst>
  <p:sldIdLst>
    <p:sldId id="256" r:id="rId2"/>
    <p:sldId id="270" r:id="rId3"/>
    <p:sldId id="265" r:id="rId4"/>
    <p:sldId id="266" r:id="rId5"/>
    <p:sldId id="269" r:id="rId6"/>
    <p:sldId id="268" r:id="rId7"/>
    <p:sldId id="271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0837" autoAdjust="0"/>
  </p:normalViewPr>
  <p:slideViewPr>
    <p:cSldViewPr snapToGrid="0">
      <p:cViewPr varScale="1">
        <p:scale>
          <a:sx n="87" d="100"/>
          <a:sy n="87" d="100"/>
        </p:scale>
        <p:origin x="13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B7656-27C1-44EB-8646-C4035D236BCE}" type="datetimeFigureOut">
              <a:rPr lang="nb-NO" smtClean="0"/>
              <a:t>20.08.2024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CA63E-60F0-4818-B109-70F17CF36B4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7119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Lave </a:t>
            </a:r>
            <a:r>
              <a:rPr lang="en-US" dirty="0" err="1"/>
              <a:t>søkertall</a:t>
            </a:r>
            <a:endParaRPr lang="en-US" dirty="0"/>
          </a:p>
          <a:p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kvalifisert</a:t>
            </a:r>
            <a:endParaRPr lang="en-US" dirty="0"/>
          </a:p>
          <a:p>
            <a:r>
              <a:rPr lang="en-US" dirty="0" err="1"/>
              <a:t>Færre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velger</a:t>
            </a:r>
            <a:r>
              <a:rPr lang="en-US" dirty="0"/>
              <a:t> </a:t>
            </a:r>
            <a:r>
              <a:rPr lang="en-US" dirty="0" err="1"/>
              <a:t>realfag</a:t>
            </a:r>
            <a:r>
              <a:rPr lang="en-US" dirty="0"/>
              <a:t> I </a:t>
            </a:r>
            <a:r>
              <a:rPr lang="en-US" dirty="0" err="1"/>
              <a:t>skolen</a:t>
            </a:r>
            <a:r>
              <a:rPr lang="en-US" dirty="0"/>
              <a:t>, </a:t>
            </a:r>
            <a:r>
              <a:rPr lang="en-US" dirty="0" err="1"/>
              <a:t>etter</a:t>
            </a:r>
            <a:r>
              <a:rPr lang="en-US" dirty="0"/>
              <a:t> LK20 </a:t>
            </a:r>
            <a:r>
              <a:rPr lang="en-US" dirty="0" err="1"/>
              <a:t>færre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velger</a:t>
            </a:r>
            <a:r>
              <a:rPr lang="en-US" dirty="0"/>
              <a:t> R2-matte, men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færre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velger</a:t>
            </a:r>
            <a:r>
              <a:rPr lang="en-US" dirty="0"/>
              <a:t> S</a:t>
            </a:r>
          </a:p>
          <a:p>
            <a:r>
              <a:rPr lang="en-US" dirty="0" err="1"/>
              <a:t>Lavere</a:t>
            </a:r>
            <a:r>
              <a:rPr lang="en-US" dirty="0"/>
              <a:t> </a:t>
            </a:r>
            <a:r>
              <a:rPr lang="en-US" dirty="0" err="1"/>
              <a:t>fødselstall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sikt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CA63E-60F0-4818-B109-70F17CF36B4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635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Løpene</a:t>
            </a:r>
            <a:r>
              <a:rPr lang="en-US" dirty="0"/>
              <a:t> I </a:t>
            </a:r>
            <a:r>
              <a:rPr lang="en-US" dirty="0" err="1"/>
              <a:t>grått</a:t>
            </a:r>
            <a:r>
              <a:rPr lang="en-US" dirty="0"/>
              <a:t> </a:t>
            </a:r>
            <a:r>
              <a:rPr lang="en-US" dirty="0" err="1"/>
              <a:t>ble</a:t>
            </a:r>
            <a:r>
              <a:rPr lang="en-US" dirty="0"/>
              <a:t> </a:t>
            </a:r>
            <a:r>
              <a:rPr lang="en-US" dirty="0" err="1"/>
              <a:t>satt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pause </a:t>
            </a:r>
            <a:r>
              <a:rPr lang="en-US" dirty="0" err="1"/>
              <a:t>fra</a:t>
            </a:r>
            <a:r>
              <a:rPr lang="en-US" dirty="0"/>
              <a:t> H24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CA63E-60F0-4818-B109-70F17CF36B4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155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Lage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retninger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gjenspeiler</a:t>
            </a:r>
            <a:r>
              <a:rPr lang="en-US" dirty="0"/>
              <a:t> 80-gruppe/</a:t>
            </a:r>
            <a:r>
              <a:rPr lang="en-US" dirty="0" err="1"/>
              <a:t>masterspesialisering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LÆREAL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effectLst/>
                <a:latin typeface="Roboto" panose="02000000000000000000" pitchFamily="2" charset="0"/>
              </a:rPr>
              <a:t>gjennomsnittskarakter 3 eller bedre i norsk (393 timer) og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effectLst/>
                <a:latin typeface="Roboto" panose="02000000000000000000" pitchFamily="2" charset="0"/>
              </a:rPr>
              <a:t>minst 35 skolepoeng og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 dirty="0">
                <a:effectLst/>
                <a:latin typeface="Roboto" panose="02000000000000000000" pitchFamily="2" charset="0"/>
              </a:rPr>
              <a:t>Matematikk R1 (eller S1 og S2) og enten Matematikk R2 eller Fysikk 1 og 2 eller Kjemi 1 og 2 eller Biologi 1 og 2 eller Informasjonsteknologi 1 og 2 eller Geofag 1 og 2 eller Teknologi og forskningslære 1 og 2.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nb-NO" b="0" i="0" dirty="0">
              <a:effectLst/>
              <a:latin typeface="Roboto" panose="02000000000000000000" pitchFamily="2" charset="0"/>
            </a:endParaRPr>
          </a:p>
          <a:p>
            <a:pPr algn="l" fontAlgn="base"/>
            <a:r>
              <a:rPr lang="nb-NO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LÆREA2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gjennomsnittskarakter 3 eller bedre i norsk (393 timer) og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minst 35 skolepoeng og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Matematikk R1 (eller Matematikk S1 og S2) og R2 og i tillegg enten Fysikk 1 og 2 eller Kjemi 1 og 2 eller Biologi 1 og 2 eller Informasjonsteknologi 1 og 2 eller Geofag 1 og 2 eller Teknologi og forskningslære 1 og 2.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nb-NO" b="0" i="0" dirty="0">
              <a:effectLst/>
              <a:latin typeface="Roboto" panose="02000000000000000000" pitchFamily="2" charset="0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CA63E-60F0-4818-B109-70F17CF36B4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47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CA63E-60F0-4818-B109-70F17CF36B4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0259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2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0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6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3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2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06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4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88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87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5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8/20/2024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487D14-D8D4-9D63-8E6E-7966E950D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4098524"/>
            <a:ext cx="5996628" cy="2226076"/>
          </a:xfrm>
        </p:spPr>
        <p:txBody>
          <a:bodyPr anchor="ctr">
            <a:normAutofit/>
          </a:bodyPr>
          <a:lstStyle/>
          <a:p>
            <a:pPr algn="l"/>
            <a:r>
              <a:rPr lang="en-US" sz="5000" dirty="0" err="1"/>
              <a:t>Lektorprogrammet</a:t>
            </a:r>
            <a:r>
              <a:rPr lang="en-US" sz="5000" dirty="0"/>
              <a:t> </a:t>
            </a:r>
            <a:r>
              <a:rPr lang="en-US" sz="5000" dirty="0" err="1"/>
              <a:t>realfag</a:t>
            </a:r>
            <a:br>
              <a:rPr lang="en-US" sz="5000" dirty="0"/>
            </a:br>
            <a:r>
              <a:rPr lang="en-US" sz="2000" dirty="0"/>
              <a:t>STUT 150824</a:t>
            </a:r>
            <a:endParaRPr lang="nb-NO" sz="2000" dirty="0"/>
          </a:p>
        </p:txBody>
      </p:sp>
      <p:grpSp>
        <p:nvGrpSpPr>
          <p:cNvPr id="13" name="Bottom Right">
            <a:extLst>
              <a:ext uri="{FF2B5EF4-FFF2-40B4-BE49-F238E27FC236}">
                <a16:creationId xmlns:a16="http://schemas.microsoft.com/office/drawing/2014/main" id="{F738262B-3960-4D04-92F3-C363584E9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657100-BDC2-4335-865E-8B822BC9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15" name="Graphic 157">
              <a:extLst>
                <a:ext uri="{FF2B5EF4-FFF2-40B4-BE49-F238E27FC236}">
                  <a16:creationId xmlns:a16="http://schemas.microsoft.com/office/drawing/2014/main" id="{7C44F7A2-EC4A-484B-BE71-8B23C0F60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1590F86-76CD-4EB9-8741-34B0E1941D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D6089F4-CD95-4D48-A805-34EA5F848D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8DB60A2-B18C-4F65-B0E6-66ED9CEFAF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048C6F4-614B-45FA-AB8F-25347B5441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5FD66F-3D7B-4850-B481-5D51840D46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393D591-D719-4C28-B8E5-3346363580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0E41FB1-38F3-4037-B5F2-E4E3531100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8A8B4BF-5D23-4610-AD0E-B290C8D67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93B5D8C0-7F41-4A6E-F18C-441D60BB5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30" y="4085112"/>
            <a:ext cx="3997745" cy="2228758"/>
          </a:xfrm>
        </p:spPr>
        <p:txBody>
          <a:bodyPr anchor="ctr">
            <a:normAutofit/>
          </a:bodyPr>
          <a:lstStyle/>
          <a:p>
            <a:pPr algn="l"/>
            <a:r>
              <a:rPr lang="nb-NO" sz="18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Arbeidsgruppe for å utrede muligheten for å </a:t>
            </a:r>
            <a:r>
              <a:rPr lang="nb-NO" sz="1800" b="1" kern="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bryte ned</a:t>
            </a:r>
            <a:r>
              <a:rPr lang="nb-NO" sz="1800" b="1" kern="0" dirty="0">
                <a:solidFill>
                  <a:srgbClr val="2F5496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studieretning realfag på lektorprogrammet til fem nye studieretninger</a:t>
            </a:r>
          </a:p>
          <a:p>
            <a:pPr algn="l"/>
            <a:endParaRPr lang="nb-NO" sz="2200" dirty="0"/>
          </a:p>
        </p:txBody>
      </p:sp>
      <p:pic>
        <p:nvPicPr>
          <p:cNvPr id="4" name="Picture 3" descr="A close-up of a colorful circle&#10;&#10;Description automatically generated">
            <a:extLst>
              <a:ext uri="{FF2B5EF4-FFF2-40B4-BE49-F238E27FC236}">
                <a16:creationId xmlns:a16="http://schemas.microsoft.com/office/drawing/2014/main" id="{487F782A-D108-87F9-1EFF-33C2CF8D3C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16" b="39670"/>
          <a:stretch/>
        </p:blipFill>
        <p:spPr>
          <a:xfrm>
            <a:off x="198741" y="10"/>
            <a:ext cx="11812017" cy="3919684"/>
          </a:xfrm>
          <a:prstGeom prst="rect">
            <a:avLst/>
          </a:prstGeom>
        </p:spPr>
      </p:pic>
      <p:grpSp>
        <p:nvGrpSpPr>
          <p:cNvPr id="25" name="Top Left">
            <a:extLst>
              <a:ext uri="{FF2B5EF4-FFF2-40B4-BE49-F238E27FC236}">
                <a16:creationId xmlns:a16="http://schemas.microsoft.com/office/drawing/2014/main" id="{345A4508-88A7-4C04-9603-4F8CCFCDC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10849" y="15178"/>
            <a:chExt cx="2198951" cy="333125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CBEBA10-A14A-4AE6-9F5B-84BDE565C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6C86399-9706-4DD7-8917-E6DB392421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DA7BC8-3D83-4235-80B9-97CB95E3D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9C08E3-DA34-4386-990E-1CB4F68E7B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3CFB05D-200F-4880-92F6-8730C6DEB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B4525A-595A-4728-9298-A4DFEE991E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30A4D64-630B-47EB-9255-66DEFA42D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4" name="Cross">
            <a:extLst>
              <a:ext uri="{FF2B5EF4-FFF2-40B4-BE49-F238E27FC236}">
                <a16:creationId xmlns:a16="http://schemas.microsoft.com/office/drawing/2014/main" id="{2E2A24AE-1C03-4337-8529-C4233C56F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" y="3919728"/>
            <a:ext cx="118872" cy="118872"/>
            <a:chOff x="1175347" y="3733800"/>
            <a:chExt cx="118872" cy="1188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6213D2F-99EA-48EA-AD3A-A55DC4F5F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4ADACBA-0EE9-4E11-B79A-F39D15CFE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722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A6442-DDF4-7FEB-F1D8-251B48C4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Mandat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64A3F-1B71-7FBD-8C51-E2F7D8B02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Hvilke muligheter finnes det for å organisere lektorprogrammet realfag slik at studenter uten R2 kan komme inn på ett eller flere </a:t>
            </a:r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fagkombinasjoner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så fall hvilke fordeler og ulemper vil en slik organisering medføre, både med tanke på administrasjon, antall studieplasser, faglig innhold, læringsmiljø og kompetanse for undervisning i skolen? </a:t>
            </a:r>
          </a:p>
          <a:p>
            <a:r>
              <a:rPr lang="nb-NO" dirty="0"/>
              <a:t>Arbeidsprosess: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Første møte med forslag til endringer: 17.4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Fordeling av oppgaver og kommunikasjon på mail for å svare ut mandat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Andre møte primo juni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Skriving av rapport, tilbakemeldinger og gjennomlesing fra student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Presenteres i studieretningsråd ultimo juni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Presenteres i programråd primo august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Presenteres i STYLE september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2608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7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6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5" name="Picture 4" descr="Tomme talebobler">
            <a:extLst>
              <a:ext uri="{FF2B5EF4-FFF2-40B4-BE49-F238E27FC236}">
                <a16:creationId xmlns:a16="http://schemas.microsoft.com/office/drawing/2014/main" id="{323BB88E-683A-225E-AD13-13DE31803E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5514" r="-1" b="10212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6F61E84-9DCA-4F22-94BC-C901DB499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E2F386-4D71-7C49-937B-CD4CAD795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744909"/>
            <a:ext cx="10190071" cy="31458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Studieretning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realfag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ved</a:t>
            </a:r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UiO</a:t>
            </a:r>
          </a:p>
        </p:txBody>
      </p:sp>
      <p:grpSp>
        <p:nvGrpSpPr>
          <p:cNvPr id="41" name="Top Left">
            <a:extLst>
              <a:ext uri="{FF2B5EF4-FFF2-40B4-BE49-F238E27FC236}">
                <a16:creationId xmlns:a16="http://schemas.microsoft.com/office/drawing/2014/main" id="{18579DB9-24B0-487B-81E3-8D02AD5F8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180CB2C-161F-4538-9214-24AF97B01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E25AFBE-8731-4348-B66F-FD7E38F76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F6C27D8-4E47-470F-B6B5-407CE7D1D7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6348964-B561-445E-A6A4-730FBA428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5D1A3FD-B031-4670-8F09-29E8E38D45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0BD3287-1860-4987-8CA5-8728EDBB6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1FEEEA6-82B5-4005-A3D5-FC2A152FDD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0" name="Bottom Right">
            <a:extLst>
              <a:ext uri="{FF2B5EF4-FFF2-40B4-BE49-F238E27FC236}">
                <a16:creationId xmlns:a16="http://schemas.microsoft.com/office/drawing/2014/main" id="{8F281804-17FE-49B9-9065-1A44CD473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51" name="Graphic 157">
              <a:extLst>
                <a:ext uri="{FF2B5EF4-FFF2-40B4-BE49-F238E27FC236}">
                  <a16:creationId xmlns:a16="http://schemas.microsoft.com/office/drawing/2014/main" id="{737BB70B-7AAF-4229-8400-5AFF12A23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B992201-AA48-4BE7-ADC2-908B16934F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840E3649-4ED2-4501-AF92-DEC3DFF5C8D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68B38FD5-4195-4693-8AB7-D01C58D21E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F0635352-3FD2-43A8-832C-705F1CB917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BEAF61E-74F7-41BA-9576-39B1961501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B31D9B5-1401-4F40-BEE6-D49291995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EDD38F5-BC63-401D-8C72-8D41A360A9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5CE5B18-7300-438F-80EB-4F4E431C8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0961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B98F-E72F-17DE-137F-38BCDC0C5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Studieløp</a:t>
            </a:r>
            <a:r>
              <a:rPr lang="en-US" dirty="0"/>
              <a:t>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F86FA-A35D-72E4-7236-32AD7336D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91152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Matematikk</a:t>
            </a:r>
            <a:r>
              <a:rPr lang="en-US" dirty="0"/>
              <a:t>-Fysikk</a:t>
            </a:r>
          </a:p>
          <a:p>
            <a:r>
              <a:rPr lang="en-US" dirty="0" err="1"/>
              <a:t>Matematikk-kjemi</a:t>
            </a:r>
            <a:endParaRPr lang="en-US" dirty="0"/>
          </a:p>
          <a:p>
            <a:r>
              <a:rPr lang="en-US" dirty="0" err="1"/>
              <a:t>Matematikk-naturfag</a:t>
            </a:r>
            <a:endParaRPr lang="en-US" dirty="0"/>
          </a:p>
          <a:p>
            <a:r>
              <a:rPr lang="en-US" dirty="0" err="1"/>
              <a:t>Kjemi-matematikk</a:t>
            </a:r>
            <a:endParaRPr lang="en-US" dirty="0"/>
          </a:p>
          <a:p>
            <a:r>
              <a:rPr lang="en-US" dirty="0"/>
              <a:t>Fysikk-</a:t>
            </a:r>
            <a:r>
              <a:rPr lang="en-US" dirty="0" err="1"/>
              <a:t>matematikk</a:t>
            </a:r>
            <a:endParaRPr lang="en-US" dirty="0"/>
          </a:p>
          <a:p>
            <a:r>
              <a:rPr lang="en-US" dirty="0" err="1"/>
              <a:t>Geofag-matematikk</a:t>
            </a:r>
            <a:endParaRPr lang="en-US" dirty="0"/>
          </a:p>
          <a:p>
            <a:r>
              <a:rPr lang="en-US" dirty="0" err="1"/>
              <a:t>Biologi-matematikk</a:t>
            </a:r>
            <a:endParaRPr lang="en-US" dirty="0"/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Biologi-kjemi/naturfag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Kjemi-biologi-naturfag</a:t>
            </a:r>
          </a:p>
          <a:p>
            <a:r>
              <a:rPr lang="nb-NO" dirty="0">
                <a:solidFill>
                  <a:schemeClr val="bg1">
                    <a:lumMod val="65000"/>
                  </a:schemeClr>
                </a:solidFill>
              </a:rPr>
              <a:t>Matematikk-geofag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DEE5C0F9-1F79-8D49-512E-11BC662706A4}"/>
              </a:ext>
            </a:extLst>
          </p:cNvPr>
          <p:cNvSpPr/>
          <p:nvPr/>
        </p:nvSpPr>
        <p:spPr>
          <a:xfrm>
            <a:off x="5709747" y="667243"/>
            <a:ext cx="3105805" cy="2046890"/>
          </a:xfrm>
          <a:prstGeom prst="wedgeEllipseCallout">
            <a:avLst>
              <a:gd name="adj1" fmla="val -62283"/>
              <a:gd name="adj2" fmla="val 4779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 </a:t>
            </a:r>
            <a:r>
              <a:rPr lang="en-US" dirty="0" err="1"/>
              <a:t>samordna</a:t>
            </a:r>
            <a:r>
              <a:rPr lang="en-US" dirty="0"/>
              <a:t> </a:t>
            </a:r>
            <a:r>
              <a:rPr lang="en-US" dirty="0" err="1"/>
              <a:t>opptak</a:t>
            </a:r>
            <a:r>
              <a:rPr lang="en-US" dirty="0"/>
              <a:t> </a:t>
            </a:r>
            <a:r>
              <a:rPr lang="en-US" dirty="0" err="1"/>
              <a:t>søker</a:t>
            </a:r>
            <a:r>
              <a:rPr lang="en-US" dirty="0"/>
              <a:t> </a:t>
            </a:r>
            <a:r>
              <a:rPr lang="en-US" dirty="0" err="1"/>
              <a:t>studentene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studieretning</a:t>
            </a:r>
            <a:r>
              <a:rPr lang="en-US" dirty="0"/>
              <a:t>. </a:t>
            </a:r>
            <a:r>
              <a:rPr lang="en-US" dirty="0" err="1"/>
              <a:t>Pr</a:t>
            </a:r>
            <a:r>
              <a:rPr lang="en-US" dirty="0"/>
              <a:t> I </a:t>
            </a:r>
            <a:r>
              <a:rPr lang="en-US" dirty="0" err="1"/>
              <a:t>dag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studieretningen</a:t>
            </a:r>
            <a:r>
              <a:rPr lang="en-US" dirty="0"/>
              <a:t> et R2 </a:t>
            </a:r>
            <a:r>
              <a:rPr lang="en-US" dirty="0" err="1"/>
              <a:t>krav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979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241D-6AA2-E08F-549B-79750F9EB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Kan vi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studieretninger</a:t>
            </a:r>
            <a:r>
              <a:rPr lang="en-US" dirty="0"/>
              <a:t> med </a:t>
            </a:r>
            <a:r>
              <a:rPr lang="en-US" dirty="0" err="1"/>
              <a:t>opptakskrav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følger</a:t>
            </a:r>
            <a:r>
              <a:rPr lang="en-US" dirty="0"/>
              <a:t> </a:t>
            </a:r>
            <a:r>
              <a:rPr lang="en-US" dirty="0" err="1"/>
              <a:t>bachelorprogrammene</a:t>
            </a:r>
            <a:r>
              <a:rPr lang="en-US" dirty="0"/>
              <a:t> </a:t>
            </a:r>
            <a:r>
              <a:rPr lang="en-US" dirty="0" err="1"/>
              <a:t>våre</a:t>
            </a:r>
            <a:r>
              <a:rPr lang="en-US" dirty="0"/>
              <a:t>?</a:t>
            </a:r>
            <a:endParaRPr lang="nb-N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CC3ECA-4D8E-72E5-45A9-9A725BF63BBB}"/>
              </a:ext>
            </a:extLst>
          </p:cNvPr>
          <p:cNvSpPr/>
          <p:nvPr/>
        </p:nvSpPr>
        <p:spPr>
          <a:xfrm>
            <a:off x="427712" y="3500065"/>
            <a:ext cx="1671145" cy="6936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Geofag</a:t>
            </a:r>
            <a:endParaRPr lang="nb-N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8A2273-FB74-6F13-E21E-F449C46F7C39}"/>
              </a:ext>
            </a:extLst>
          </p:cNvPr>
          <p:cNvSpPr/>
          <p:nvPr/>
        </p:nvSpPr>
        <p:spPr>
          <a:xfrm>
            <a:off x="2322451" y="3500065"/>
            <a:ext cx="1671145" cy="6936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Biologi</a:t>
            </a:r>
            <a:endParaRPr lang="nb-NO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23D226-6F46-148B-1747-EFAE40289E62}"/>
              </a:ext>
            </a:extLst>
          </p:cNvPr>
          <p:cNvSpPr/>
          <p:nvPr/>
        </p:nvSpPr>
        <p:spPr>
          <a:xfrm>
            <a:off x="4565266" y="3500065"/>
            <a:ext cx="1671145" cy="693683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Kjemi</a:t>
            </a:r>
            <a:endParaRPr lang="nb-NO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2B6A84-10E9-E148-3AEC-FEC1748A81CC}"/>
              </a:ext>
            </a:extLst>
          </p:cNvPr>
          <p:cNvSpPr/>
          <p:nvPr/>
        </p:nvSpPr>
        <p:spPr>
          <a:xfrm>
            <a:off x="6514296" y="3500065"/>
            <a:ext cx="1671145" cy="69368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Fysikk</a:t>
            </a:r>
            <a:endParaRPr lang="nb-NO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C3DC0-9A0F-ADA1-8B1A-7BCC3D689C24}"/>
              </a:ext>
            </a:extLst>
          </p:cNvPr>
          <p:cNvSpPr/>
          <p:nvPr/>
        </p:nvSpPr>
        <p:spPr>
          <a:xfrm>
            <a:off x="8463326" y="3500065"/>
            <a:ext cx="1671145" cy="69368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Matematikk</a:t>
            </a:r>
            <a:endParaRPr lang="nb-N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1BAFF4-5872-FCB8-85AD-D9F9A5AE1345}"/>
              </a:ext>
            </a:extLst>
          </p:cNvPr>
          <p:cNvSpPr txBox="1"/>
          <p:nvPr/>
        </p:nvSpPr>
        <p:spPr>
          <a:xfrm>
            <a:off x="352554" y="4426464"/>
            <a:ext cx="1821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Geofag-matematikk</a:t>
            </a:r>
            <a:endParaRPr lang="nb-NO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BD0775-644C-12C6-A106-5D2F9C271F39}"/>
              </a:ext>
            </a:extLst>
          </p:cNvPr>
          <p:cNvSpPr txBox="1"/>
          <p:nvPr/>
        </p:nvSpPr>
        <p:spPr>
          <a:xfrm>
            <a:off x="2290542" y="4426464"/>
            <a:ext cx="1734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Biologi-matematikk</a:t>
            </a:r>
            <a:endParaRPr lang="nb-NO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9EED2-4755-F394-2A44-9BA589758925}"/>
              </a:ext>
            </a:extLst>
          </p:cNvPr>
          <p:cNvSpPr txBox="1"/>
          <p:nvPr/>
        </p:nvSpPr>
        <p:spPr>
          <a:xfrm>
            <a:off x="4605874" y="4423803"/>
            <a:ext cx="1624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Kjemi-matematikk</a:t>
            </a:r>
            <a:endParaRPr lang="nb-NO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C53709-BF4B-4A2E-DA4A-4A2EB6E4DE30}"/>
              </a:ext>
            </a:extLst>
          </p:cNvPr>
          <p:cNvSpPr txBox="1"/>
          <p:nvPr/>
        </p:nvSpPr>
        <p:spPr>
          <a:xfrm>
            <a:off x="6520058" y="4426464"/>
            <a:ext cx="1659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Fysikk-</a:t>
            </a:r>
            <a:r>
              <a:rPr lang="en-US" sz="1400" dirty="0" err="1"/>
              <a:t>matematikk</a:t>
            </a:r>
            <a:endParaRPr lang="nb-NO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CF5999-D310-F643-C6CA-3E99B09BE4F3}"/>
              </a:ext>
            </a:extLst>
          </p:cNvPr>
          <p:cNvSpPr txBox="1"/>
          <p:nvPr/>
        </p:nvSpPr>
        <p:spPr>
          <a:xfrm>
            <a:off x="8339148" y="4426464"/>
            <a:ext cx="21898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Matematikk</a:t>
            </a:r>
            <a:r>
              <a:rPr lang="en-US" sz="1400" dirty="0"/>
              <a:t>-Fysikk</a:t>
            </a:r>
          </a:p>
          <a:p>
            <a:r>
              <a:rPr lang="en-US" sz="1400" dirty="0" err="1"/>
              <a:t>Matematikk-kjemi</a:t>
            </a:r>
            <a:endParaRPr lang="en-US" sz="1400" dirty="0"/>
          </a:p>
          <a:p>
            <a:r>
              <a:rPr lang="en-US" sz="1400" dirty="0" err="1"/>
              <a:t>Matematikk-naturfag</a:t>
            </a:r>
            <a:endParaRPr lang="nb-NO" sz="1400" dirty="0"/>
          </a:p>
          <a:p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Matematikk-biologi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Matematikk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–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informatikk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Matematikk-økonomi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96AC642-863A-6B3A-1056-81951337AF1A}"/>
              </a:ext>
            </a:extLst>
          </p:cNvPr>
          <p:cNvSpPr/>
          <p:nvPr/>
        </p:nvSpPr>
        <p:spPr>
          <a:xfrm>
            <a:off x="427711" y="2827405"/>
            <a:ext cx="3565885" cy="4399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REALFA/LÆREAL</a:t>
            </a:r>
            <a:endParaRPr lang="nb-NO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2FB5171-DE2D-CBDF-2FB4-6220C6976B06}"/>
              </a:ext>
            </a:extLst>
          </p:cNvPr>
          <p:cNvSpPr/>
          <p:nvPr/>
        </p:nvSpPr>
        <p:spPr>
          <a:xfrm>
            <a:off x="4565267" y="2827405"/>
            <a:ext cx="5589756" cy="43994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REALR2/LÆREA2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8176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1E3DEDF-E7EA-3A49-5C6A-90C280319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841572"/>
              </p:ext>
            </p:extLst>
          </p:nvPr>
        </p:nvGraphicFramePr>
        <p:xfrm>
          <a:off x="1927114" y="2495901"/>
          <a:ext cx="3717159" cy="3510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9053">
                  <a:extLst>
                    <a:ext uri="{9D8B030D-6E8A-4147-A177-3AD203B41FA5}">
                      <a16:colId xmlns:a16="http://schemas.microsoft.com/office/drawing/2014/main" val="3477480389"/>
                    </a:ext>
                  </a:extLst>
                </a:gridCol>
                <a:gridCol w="1239053">
                  <a:extLst>
                    <a:ext uri="{9D8B030D-6E8A-4147-A177-3AD203B41FA5}">
                      <a16:colId xmlns:a16="http://schemas.microsoft.com/office/drawing/2014/main" val="1782858341"/>
                    </a:ext>
                  </a:extLst>
                </a:gridCol>
                <a:gridCol w="1239053">
                  <a:extLst>
                    <a:ext uri="{9D8B030D-6E8A-4147-A177-3AD203B41FA5}">
                      <a16:colId xmlns:a16="http://schemas.microsoft.com/office/drawing/2014/main" val="218076482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Masterspesialisering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biologi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biologididaktikk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eller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naturfagsdidaktikk</a:t>
                      </a:r>
                      <a:endParaRPr lang="nb-NO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611157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PROF4045</a:t>
                      </a:r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4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NAT2000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PROF3025</a:t>
                      </a:r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BIOS1140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KJM1101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MAT2500</a:t>
                      </a:r>
                      <a:r>
                        <a:rPr lang="en-US" strike="noStrike" baseline="30000" dirty="0"/>
                        <a:t>1</a:t>
                      </a:r>
                      <a:endParaRPr lang="nb-NO" strike="noStrike" baseline="30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57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BIOS2100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Exphil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MAT1020</a:t>
                      </a:r>
                      <a:r>
                        <a:rPr lang="en-US" baseline="30000" dirty="0"/>
                        <a:t>1</a:t>
                      </a:r>
                      <a:endParaRPr lang="nb-NO" baseline="30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98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BIOS1150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STK1000*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PROF1015</a:t>
                      </a:r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17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BIOS1120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FYS1001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MAT1060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45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BIOS1110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IN1900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MAT1050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854969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391D4D85-F91C-0E51-91EC-DEEEEEFDB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8" y="359249"/>
            <a:ext cx="11540359" cy="132556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Forslag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studieløp</a:t>
            </a:r>
            <a:r>
              <a:rPr lang="en-US" dirty="0"/>
              <a:t> med 60-gruppe </a:t>
            </a:r>
            <a:r>
              <a:rPr lang="en-US" dirty="0" err="1"/>
              <a:t>matematikk</a:t>
            </a:r>
            <a:endParaRPr lang="nb-NO" dirty="0"/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F15EC989-DDBA-B2BC-4570-03F68DF7D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522078"/>
              </p:ext>
            </p:extLst>
          </p:nvPr>
        </p:nvGraphicFramePr>
        <p:xfrm>
          <a:off x="5894770" y="2495901"/>
          <a:ext cx="3717159" cy="3510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9053">
                  <a:extLst>
                    <a:ext uri="{9D8B030D-6E8A-4147-A177-3AD203B41FA5}">
                      <a16:colId xmlns:a16="http://schemas.microsoft.com/office/drawing/2014/main" val="3477480389"/>
                    </a:ext>
                  </a:extLst>
                </a:gridCol>
                <a:gridCol w="1239053">
                  <a:extLst>
                    <a:ext uri="{9D8B030D-6E8A-4147-A177-3AD203B41FA5}">
                      <a16:colId xmlns:a16="http://schemas.microsoft.com/office/drawing/2014/main" val="1782858341"/>
                    </a:ext>
                  </a:extLst>
                </a:gridCol>
                <a:gridCol w="1239053">
                  <a:extLst>
                    <a:ext uri="{9D8B030D-6E8A-4147-A177-3AD203B41FA5}">
                      <a16:colId xmlns:a16="http://schemas.microsoft.com/office/drawing/2014/main" val="2180764824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Masterspesialisering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geofag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geofagdidaktikk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eller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naturfagsdidaktikk</a:t>
                      </a:r>
                      <a:endParaRPr lang="nb-NO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112694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PROF4045</a:t>
                      </a:r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4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GEO3000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PROF3025</a:t>
                      </a:r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SGO1001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KJM1101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MAT2500</a:t>
                      </a:r>
                      <a:r>
                        <a:rPr lang="en-US" baseline="30000" dirty="0"/>
                        <a:t>1</a:t>
                      </a:r>
                      <a:endParaRPr lang="nb-NO" baseline="30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57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GEO3032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GEO2310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MAT1020</a:t>
                      </a:r>
                      <a:r>
                        <a:rPr lang="en-US" baseline="30000" dirty="0"/>
                        <a:t>1</a:t>
                      </a:r>
                      <a:endParaRPr lang="nb-NO" baseline="300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98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Exphil</a:t>
                      </a:r>
                      <a:endParaRPr lang="nb-NO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STK1000*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PROF1015</a:t>
                      </a:r>
                      <a:endParaRPr lang="nb-NO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17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GEO1110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GEO2210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MAT1060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45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GEO1100</a:t>
                      </a:r>
                      <a:endParaRPr lang="nb-NO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IN1900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MAT1050</a:t>
                      </a:r>
                      <a:endParaRPr lang="nb-NO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85496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72AB105-A79A-65D8-65B1-DC5A10C44E3E}"/>
              </a:ext>
            </a:extLst>
          </p:cNvPr>
          <p:cNvSpPr txBox="1"/>
          <p:nvPr/>
        </p:nvSpPr>
        <p:spPr>
          <a:xfrm>
            <a:off x="2123308" y="6087945"/>
            <a:ext cx="3655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STK1100 i </a:t>
            </a:r>
            <a:r>
              <a:rPr lang="en-US" dirty="0" err="1"/>
              <a:t>dag</a:t>
            </a:r>
            <a:endParaRPr lang="en-US" dirty="0"/>
          </a:p>
          <a:p>
            <a:r>
              <a:rPr lang="nb-NO" baseline="30000" dirty="0"/>
              <a:t>1 </a:t>
            </a:r>
            <a:r>
              <a:rPr lang="nb-NO" dirty="0"/>
              <a:t>Finnes allerede i 60-gruppe i dag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B0E55-3312-24D7-B595-46A10EDF1459}"/>
              </a:ext>
            </a:extLst>
          </p:cNvPr>
          <p:cNvSpPr txBox="1"/>
          <p:nvPr/>
        </p:nvSpPr>
        <p:spPr>
          <a:xfrm>
            <a:off x="2192244" y="1684812"/>
            <a:ext cx="3367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Studieretning</a:t>
            </a:r>
            <a:r>
              <a:rPr lang="en-US" dirty="0"/>
              <a:t> </a:t>
            </a:r>
            <a:r>
              <a:rPr lang="en-US" dirty="0" err="1"/>
              <a:t>biologi</a:t>
            </a:r>
            <a:endParaRPr lang="en-US" dirty="0"/>
          </a:p>
          <a:p>
            <a:r>
              <a:rPr lang="en-US" dirty="0" err="1"/>
              <a:t>Studieløp</a:t>
            </a:r>
            <a:r>
              <a:rPr lang="en-US" dirty="0"/>
              <a:t> </a:t>
            </a:r>
            <a:r>
              <a:rPr lang="en-US" b="1" dirty="0" err="1"/>
              <a:t>biologi-matematikk</a:t>
            </a:r>
            <a:endParaRPr lang="nb-NO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8DDC6D-FC50-5339-A43B-DC84AAD0EF30}"/>
              </a:ext>
            </a:extLst>
          </p:cNvPr>
          <p:cNvSpPr txBox="1"/>
          <p:nvPr/>
        </p:nvSpPr>
        <p:spPr>
          <a:xfrm>
            <a:off x="6148069" y="1684812"/>
            <a:ext cx="3362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Studieretning</a:t>
            </a:r>
            <a:r>
              <a:rPr lang="en-US" dirty="0"/>
              <a:t> </a:t>
            </a:r>
            <a:r>
              <a:rPr lang="en-US" dirty="0" err="1"/>
              <a:t>geofag</a:t>
            </a:r>
            <a:endParaRPr lang="en-US" dirty="0"/>
          </a:p>
          <a:p>
            <a:r>
              <a:rPr lang="en-US" dirty="0" err="1"/>
              <a:t>Studieløp</a:t>
            </a:r>
            <a:r>
              <a:rPr lang="en-US" dirty="0"/>
              <a:t> </a:t>
            </a:r>
            <a:r>
              <a:rPr lang="en-US" b="1" dirty="0" err="1"/>
              <a:t>geofag-matematikk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833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4E4ED-4298-D5E9-AAC3-C9CE5980E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Studieløp</a:t>
            </a:r>
            <a:r>
              <a:rPr lang="en-US" dirty="0"/>
              <a:t> med R2 </a:t>
            </a:r>
            <a:r>
              <a:rPr lang="en-US" dirty="0" err="1"/>
              <a:t>krav</a:t>
            </a:r>
            <a:r>
              <a:rPr lang="en-US" dirty="0"/>
              <a:t> beholder </a:t>
            </a:r>
            <a:r>
              <a:rPr lang="en-US" dirty="0" err="1"/>
              <a:t>dagens</a:t>
            </a:r>
            <a:r>
              <a:rPr lang="en-US" dirty="0"/>
              <a:t> </a:t>
            </a:r>
            <a:r>
              <a:rPr lang="en-US" dirty="0" err="1"/>
              <a:t>matematikk</a:t>
            </a:r>
            <a:r>
              <a:rPr lang="en-US" dirty="0"/>
              <a:t> 60/80-gruppe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18157F-814B-F85C-834C-BBC7DAB6D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IN1900</a:t>
            </a:r>
          </a:p>
          <a:p>
            <a:r>
              <a:rPr lang="en-US" dirty="0"/>
              <a:t>MAT1100</a:t>
            </a:r>
          </a:p>
          <a:p>
            <a:r>
              <a:rPr lang="en-US" dirty="0"/>
              <a:t>MAT1110</a:t>
            </a:r>
          </a:p>
          <a:p>
            <a:r>
              <a:rPr lang="en-US" dirty="0"/>
              <a:t>MAT1120</a:t>
            </a:r>
          </a:p>
          <a:p>
            <a:r>
              <a:rPr lang="en-US" dirty="0"/>
              <a:t>STK1100</a:t>
            </a:r>
          </a:p>
          <a:p>
            <a:r>
              <a:rPr lang="en-US" dirty="0"/>
              <a:t>MAT2500</a:t>
            </a:r>
          </a:p>
          <a:p>
            <a:pPr marL="0" indent="0">
              <a:buNone/>
            </a:pPr>
            <a:r>
              <a:rPr lang="en-US" dirty="0"/>
              <a:t>---------------</a:t>
            </a:r>
          </a:p>
          <a:p>
            <a:r>
              <a:rPr lang="en-US" dirty="0"/>
              <a:t>MEK1100</a:t>
            </a:r>
          </a:p>
          <a:p>
            <a:r>
              <a:rPr lang="en-US" dirty="0"/>
              <a:t>MAT2100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576823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RegularSeedRightStep">
      <a:dk1>
        <a:srgbClr val="000000"/>
      </a:dk1>
      <a:lt1>
        <a:srgbClr val="FFFFFF"/>
      </a:lt1>
      <a:dk2>
        <a:srgbClr val="29223F"/>
      </a:dk2>
      <a:lt2>
        <a:srgbClr val="E8E2E5"/>
      </a:lt2>
      <a:accent1>
        <a:srgbClr val="46B383"/>
      </a:accent1>
      <a:accent2>
        <a:srgbClr val="3BB1AE"/>
      </a:accent2>
      <a:accent3>
        <a:srgbClr val="4D95C3"/>
      </a:accent3>
      <a:accent4>
        <a:srgbClr val="3B52B1"/>
      </a:accent4>
      <a:accent5>
        <a:srgbClr val="674DC3"/>
      </a:accent5>
      <a:accent6>
        <a:srgbClr val="863BB1"/>
      </a:accent6>
      <a:hlink>
        <a:srgbClr val="BF3F78"/>
      </a:hlink>
      <a:folHlink>
        <a:srgbClr val="7F7F7F"/>
      </a:folHlink>
    </a:clrScheme>
    <a:fontScheme name="Custom 23">
      <a:majorFont>
        <a:latin typeface="Rockwell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10909</TotalTime>
  <Words>463</Words>
  <Application>Microsoft Office PowerPoint</Application>
  <PresentationFormat>Widescreen</PresentationFormat>
  <Paragraphs>121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arial</vt:lpstr>
      <vt:lpstr>Avenir Next LT Pro</vt:lpstr>
      <vt:lpstr>AvenirNext LT Pro Medium</vt:lpstr>
      <vt:lpstr>Calibri</vt:lpstr>
      <vt:lpstr>Calibri Light</vt:lpstr>
      <vt:lpstr>Roboto</vt:lpstr>
      <vt:lpstr>Rockwell</vt:lpstr>
      <vt:lpstr>Segoe UI</vt:lpstr>
      <vt:lpstr>Symbol</vt:lpstr>
      <vt:lpstr>ExploreVTI</vt:lpstr>
      <vt:lpstr>Lektorprogrammet realfag STUT 150824</vt:lpstr>
      <vt:lpstr>Mandat</vt:lpstr>
      <vt:lpstr>Studieretning realfag ved UiO</vt:lpstr>
      <vt:lpstr>Studieløp </vt:lpstr>
      <vt:lpstr>Kan vi lage flere studieretninger med opptakskrav som følger bachelorprogrammene våre?</vt:lpstr>
      <vt:lpstr>Forslag til studieløp med 60-gruppe matematikk</vt:lpstr>
      <vt:lpstr>Studieløp med R2 krav beholder dagens matematikk 60/80-gruppe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Lektorprogrammet realfag</dc:title>
  <dc:creator>Tone Fredsvik Gregers</dc:creator>
  <cp:lastModifiedBy>Ellen Grøholt</cp:lastModifiedBy>
  <cp:revision>4</cp:revision>
  <dcterms:created xsi:type="dcterms:W3CDTF">2024-04-04T11:28:12Z</dcterms:created>
  <dcterms:modified xsi:type="dcterms:W3CDTF">2024-08-20T09:09:35Z</dcterms:modified>
</cp:coreProperties>
</file>