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7" autoAdjust="0"/>
    <p:restoredTop sz="94660"/>
  </p:normalViewPr>
  <p:slideViewPr>
    <p:cSldViewPr snapToGrid="0">
      <p:cViewPr varScale="1">
        <p:scale>
          <a:sx n="116" d="100"/>
          <a:sy n="116" d="100"/>
        </p:scale>
        <p:origin x="102" y="4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F3EDEDF6-DBFB-4417-AB3F-021A000902E3}" type="datetimeFigureOut">
              <a:rPr lang="nb-NO" smtClean="0"/>
              <a:t>26.09.2024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23633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F3EDEDF6-DBFB-4417-AB3F-021A000902E3}" type="datetimeFigureOut">
              <a:rPr lang="nb-NO" smtClean="0"/>
              <a:t>26.09.2024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3607922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EDEDF6-DBFB-4417-AB3F-021A000902E3}" type="datetimeFigureOut">
              <a:rPr lang="nb-NO" smtClean="0"/>
              <a:t>26.09.2024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446013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F3EDEDF6-DBFB-4417-AB3F-021A000902E3}" type="datetimeFigureOut">
              <a:rPr lang="nb-NO" smtClean="0"/>
              <a:t>26.09.2024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17409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F3EDEDF6-DBFB-4417-AB3F-021A000902E3}" type="datetimeFigureOut">
              <a:rPr lang="nb-NO" smtClean="0"/>
              <a:t>26.09.2024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3629973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F3EDEDF6-DBFB-4417-AB3F-021A000902E3}" type="datetimeFigureOut">
              <a:rPr lang="nb-NO" smtClean="0"/>
              <a:t>26.09.2024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2577642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EDEDF6-DBFB-4417-AB3F-021A000902E3}" type="datetimeFigureOut">
              <a:rPr lang="nb-NO" smtClean="0"/>
              <a:t>26.09.2024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1295630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3EDEDF6-DBFB-4417-AB3F-021A000902E3}" type="datetimeFigureOut">
              <a:rPr lang="nb-NO" smtClean="0"/>
              <a:t>26.09.2024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2333786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3EDEDF6-DBFB-4417-AB3F-021A000902E3}" type="datetimeFigureOut">
              <a:rPr lang="nb-NO" smtClean="0"/>
              <a:t>26.09.2024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3903211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F3EDEDF6-DBFB-4417-AB3F-021A000902E3}" type="datetimeFigureOut">
              <a:rPr lang="nb-NO" smtClean="0"/>
              <a:t>26.09.2024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3392606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F3EDEDF6-DBFB-4417-AB3F-021A000902E3}" type="datetimeFigureOut">
              <a:rPr lang="nb-NO" smtClean="0"/>
              <a:t>26.09.2024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2D4ED7B-0E6B-4ABF-B992-08587462BA68}" type="slidenum">
              <a:rPr lang="nb-NO" smtClean="0"/>
              <a:t>‹#›</a:t>
            </a:fld>
            <a:endParaRPr lang="nb-NO"/>
          </a:p>
        </p:txBody>
      </p:sp>
    </p:spTree>
    <p:extLst>
      <p:ext uri="{BB962C8B-B14F-4D97-AF65-F5344CB8AC3E}">
        <p14:creationId xmlns:p14="http://schemas.microsoft.com/office/powerpoint/2010/main" val="2944402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EDEDF6-DBFB-4417-AB3F-021A000902E3}" type="datetimeFigureOut">
              <a:rPr lang="nb-NO" smtClean="0"/>
              <a:t>26.09.2024</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D4ED7B-0E6B-4ABF-B992-08587462BA68}" type="slidenum">
              <a:rPr lang="nb-NO" smtClean="0"/>
              <a:t>‹#›</a:t>
            </a:fld>
            <a:endParaRPr lang="nb-NO"/>
          </a:p>
        </p:txBody>
      </p:sp>
    </p:spTree>
    <p:extLst>
      <p:ext uri="{BB962C8B-B14F-4D97-AF65-F5344CB8AC3E}">
        <p14:creationId xmlns:p14="http://schemas.microsoft.com/office/powerpoint/2010/main" val="1436987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63828"/>
            <a:ext cx="9144000" cy="3707026"/>
          </a:xfrm>
        </p:spPr>
        <p:txBody>
          <a:bodyPr>
            <a:noAutofit/>
          </a:bodyPr>
          <a:lstStyle/>
          <a:p>
            <a:r>
              <a:rPr lang="nb-NO" sz="8800" dirty="0" err="1"/>
              <a:t>UHRs</a:t>
            </a:r>
            <a:r>
              <a:rPr lang="nb-NO" sz="8800" dirty="0"/>
              <a:t> nye retningslinjer for fusk</a:t>
            </a:r>
          </a:p>
        </p:txBody>
      </p:sp>
      <p:sp>
        <p:nvSpPr>
          <p:cNvPr id="3" name="Subtitle 2"/>
          <p:cNvSpPr>
            <a:spLocks noGrp="1"/>
          </p:cNvSpPr>
          <p:nvPr>
            <p:ph type="subTitle" idx="1"/>
          </p:nvPr>
        </p:nvSpPr>
        <p:spPr>
          <a:xfrm>
            <a:off x="1524000" y="4876800"/>
            <a:ext cx="9144000" cy="381000"/>
          </a:xfrm>
        </p:spPr>
        <p:txBody>
          <a:bodyPr>
            <a:normAutofit fontScale="92500" lnSpcReduction="10000"/>
          </a:bodyPr>
          <a:lstStyle/>
          <a:p>
            <a:endParaRPr lang="nb-NO" dirty="0"/>
          </a:p>
        </p:txBody>
      </p:sp>
    </p:spTree>
    <p:extLst>
      <p:ext uri="{BB962C8B-B14F-4D97-AF65-F5344CB8AC3E}">
        <p14:creationId xmlns:p14="http://schemas.microsoft.com/office/powerpoint/2010/main" val="323383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B8B4F-7CC1-35F9-2DFE-391C93318D98}"/>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98D6B321-9681-0A22-58F9-8D1A4C11DA9F}"/>
              </a:ext>
            </a:extLst>
          </p:cNvPr>
          <p:cNvSpPr>
            <a:spLocks noGrp="1"/>
          </p:cNvSpPr>
          <p:nvPr>
            <p:ph idx="1"/>
          </p:nvPr>
        </p:nvSpPr>
        <p:spPr/>
        <p:txBody>
          <a:bodyPr>
            <a:normAutofit fontScale="92500" lnSpcReduction="20000"/>
          </a:bodyPr>
          <a:lstStyle/>
          <a:p>
            <a:pPr marL="0" indent="0">
              <a:lnSpc>
                <a:spcPct val="150000"/>
              </a:lnSpc>
              <a:buNone/>
            </a:pPr>
            <a:r>
              <a:rPr lang="nb-NO" sz="4400" b="0" i="0" dirty="0" err="1">
                <a:solidFill>
                  <a:srgbClr val="333333"/>
                </a:solidFill>
                <a:effectLst/>
                <a:latin typeface="Calibri" panose="020F0502020204030204" pitchFamily="34" charset="0"/>
                <a:cs typeface="Calibri" panose="020F0502020204030204" pitchFamily="34" charset="0"/>
              </a:rPr>
              <a:t>UHRs</a:t>
            </a:r>
            <a:r>
              <a:rPr lang="nb-NO" sz="4400" b="0" i="0" dirty="0">
                <a:solidFill>
                  <a:srgbClr val="333333"/>
                </a:solidFill>
                <a:effectLst/>
                <a:latin typeface="Calibri" panose="020F0502020204030204" pitchFamily="34" charset="0"/>
                <a:cs typeface="Calibri" panose="020F0502020204030204" pitchFamily="34" charset="0"/>
              </a:rPr>
              <a:t> arbeidsgruppe om fusk og samordning la for kort tid siden frem anbefalinger om veiledende retningslinjer om fusk for styret i UHR. Styret vedtok de veiledende retningslinjer 18. september 2024. </a:t>
            </a:r>
            <a:endParaRPr lang="nb-NO" sz="4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119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BA888-7063-C270-CE87-7719D683373F}"/>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A715ABE7-0371-C7D0-122A-83343B33B849}"/>
              </a:ext>
            </a:extLst>
          </p:cNvPr>
          <p:cNvSpPr>
            <a:spLocks noGrp="1"/>
          </p:cNvSpPr>
          <p:nvPr>
            <p:ph idx="1"/>
          </p:nvPr>
        </p:nvSpPr>
        <p:spPr/>
        <p:txBody>
          <a:bodyPr>
            <a:normAutofit fontScale="85000" lnSpcReduction="20000"/>
          </a:bodyPr>
          <a:lstStyle/>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Institusjonene må ha et bevisst forhold til hvordan de informerer studentene om eksamensreglene og hvordan de jobber med forebygging av fusk. Reglene må være tydelige og lette å finne frem til for studentene, slik at man kan forebygge flest mulig fuskesaker.</a:t>
            </a:r>
          </a:p>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Studentene har plikt til å sette seg inn i reglene som gjelder for den enkelte eksamen og hva som kan være fusk eller forsøk på fusk.</a:t>
            </a:r>
          </a:p>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Alle institusjoner og/eller fagmiljøer bør ha tydelige retningslinjer for bruk av KI.</a:t>
            </a:r>
          </a:p>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Avdekking av plagiat er først og fremst et faglig ansvar som påligger sensorene. Den største utfordringen for samordning er faglig uenighet om hva som er fusk og hva som bare er slurv. Dermed kan grensen for når man åpner en fuskesak bli ulik. </a:t>
            </a:r>
          </a:p>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Utdanningsinstitusjonene må legge til rette for mer samordning, for eksempel bedre samarbeid på tvers av fakultet og institutter når det gjelder fusk</a:t>
            </a:r>
          </a:p>
          <a:p>
            <a:endParaRPr lang="nb-NO" dirty="0"/>
          </a:p>
        </p:txBody>
      </p:sp>
    </p:spTree>
    <p:extLst>
      <p:ext uri="{BB962C8B-B14F-4D97-AF65-F5344CB8AC3E}">
        <p14:creationId xmlns:p14="http://schemas.microsoft.com/office/powerpoint/2010/main" val="41939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3E731-6A3A-E26D-9993-F00548E3FF86}"/>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7776E7C3-9FB9-A8A6-12F0-5E4BF69FDDF3}"/>
              </a:ext>
            </a:extLst>
          </p:cNvPr>
          <p:cNvSpPr>
            <a:spLocks noGrp="1"/>
          </p:cNvSpPr>
          <p:nvPr>
            <p:ph idx="1"/>
          </p:nvPr>
        </p:nvSpPr>
        <p:spPr/>
        <p:txBody>
          <a:bodyPr>
            <a:normAutofit fontScale="85000" lnSpcReduction="20000"/>
          </a:bodyPr>
          <a:lstStyle/>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Det bør legges til rette for samarbeid mellom de faglig ansatte på tvers av utdanningsinstitusjonene når det gjelder tema som kildebruk, plagiat og avdekking av fusk. Dette kan for eksempel innebære faste møtepunkter, nasjonale veiledere eller annen form for deling av erfaring, kunnskap og praksis. Her bør UHR ta en rolle i samarbeid med institusjonene og med HK-dir.</a:t>
            </a:r>
          </a:p>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Det bør også legges til rette for samarbeid mellom de administrative som arbeider med fuskesaker ved institusjonene, for å utvikle felles forståelse for regelverket.</a:t>
            </a:r>
          </a:p>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Utdanningsinstitusjonene må sette av tid og ressurser både til god opplæring og kunnskapsdeling mellom sensorer og til gjennomføring av plagiatkontroll.</a:t>
            </a:r>
          </a:p>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Utdanningsinstitusjonene må ha de rette verktøyene for å avdekke plagiat og tilstrekkelig hjemmel for å bruke disse.  Sikt har gjort en grundig jobb med å gjennomgå det rettslige grunnlaget og komme med anbefalinger til bruk av plagiatkontrollverktøy. Universiteter og høyskoler bør følge disse anbefalingene.</a:t>
            </a:r>
          </a:p>
          <a:p>
            <a:endParaRPr lang="nb-NO" dirty="0"/>
          </a:p>
        </p:txBody>
      </p:sp>
    </p:spTree>
    <p:extLst>
      <p:ext uri="{BB962C8B-B14F-4D97-AF65-F5344CB8AC3E}">
        <p14:creationId xmlns:p14="http://schemas.microsoft.com/office/powerpoint/2010/main" val="117958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832B8-C9C4-A385-FC67-F466DF9713AF}"/>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354272B4-3573-BEFB-0C76-A0E7D9A15FAA}"/>
              </a:ext>
            </a:extLst>
          </p:cNvPr>
          <p:cNvSpPr>
            <a:spLocks noGrp="1"/>
          </p:cNvSpPr>
          <p:nvPr>
            <p:ph idx="1"/>
          </p:nvPr>
        </p:nvSpPr>
        <p:spPr/>
        <p:txBody>
          <a:bodyPr>
            <a:normAutofit/>
          </a:bodyPr>
          <a:lstStyle/>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UHR støtter departementets vurdering om at gjenbruk av egen tekst ikke er like alvorlig som plagiat og at denne forskjellen bør få betydning for reaksjonsfastsettelsen.</a:t>
            </a:r>
          </a:p>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UHR mener at det i saker som gjelder gjenbruk av egen tekst ikke bør brukes utestengelse, men at disse innleveringene kun bør annulleres. UHR mener at dette er en tilstrekkelig reaksjon som også sikrer en forsvarlig prøving av studentene.</a:t>
            </a:r>
          </a:p>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For å oppnå lik praksis anbefaler UHR at det forskriftsfestes at ved urettmessig gjenbruk av eget arbeid skal reaksjonen kun være annullering. </a:t>
            </a:r>
          </a:p>
          <a:p>
            <a:endParaRPr lang="nb-NO" dirty="0"/>
          </a:p>
        </p:txBody>
      </p:sp>
    </p:spTree>
    <p:extLst>
      <p:ext uri="{BB962C8B-B14F-4D97-AF65-F5344CB8AC3E}">
        <p14:creationId xmlns:p14="http://schemas.microsoft.com/office/powerpoint/2010/main" val="330372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5DFAB-93A6-6E1F-CC8F-F23081F033FC}"/>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748000E7-7D83-03E9-2112-4352E1F009C7}"/>
              </a:ext>
            </a:extLst>
          </p:cNvPr>
          <p:cNvSpPr>
            <a:spLocks noGrp="1"/>
          </p:cNvSpPr>
          <p:nvPr>
            <p:ph idx="1"/>
          </p:nvPr>
        </p:nvSpPr>
        <p:spPr/>
        <p:txBody>
          <a:bodyPr>
            <a:normAutofit fontScale="70000" lnSpcReduction="20000"/>
          </a:bodyPr>
          <a:lstStyle/>
          <a:p>
            <a:pPr algn="l">
              <a:buFont typeface="Arial" panose="020B0604020202020204" pitchFamily="34" charset="0"/>
              <a:buChar char="•"/>
            </a:pPr>
            <a:r>
              <a:rPr lang="nb-NO" b="0" i="0" dirty="0">
                <a:solidFill>
                  <a:srgbClr val="333333"/>
                </a:solidFill>
                <a:effectLst/>
                <a:latin typeface="Calibri" panose="020F0502020204030204" pitchFamily="34" charset="0"/>
                <a:cs typeface="Calibri" panose="020F0502020204030204" pitchFamily="34" charset="0"/>
              </a:rPr>
              <a:t>UHR anbefaler en uttømmende liste i institusjonenes forskrifter om hva som kan være fusk, dvs. at begreper som </a:t>
            </a:r>
            <a:r>
              <a:rPr lang="nb-NO" b="0" i="1" dirty="0">
                <a:solidFill>
                  <a:srgbClr val="333333"/>
                </a:solidFill>
                <a:effectLst/>
                <a:latin typeface="Calibri" panose="020F0502020204030204" pitchFamily="34" charset="0"/>
                <a:cs typeface="Calibri" panose="020F0502020204030204" pitchFamily="34" charset="0"/>
              </a:rPr>
              <a:t>eksempler</a:t>
            </a:r>
            <a:r>
              <a:rPr lang="nb-NO" b="0" i="0" dirty="0">
                <a:solidFill>
                  <a:srgbClr val="333333"/>
                </a:solidFill>
                <a:effectLst/>
                <a:latin typeface="Calibri" panose="020F0502020204030204" pitchFamily="34" charset="0"/>
                <a:cs typeface="Calibri" panose="020F0502020204030204" pitchFamily="34" charset="0"/>
              </a:rPr>
              <a:t> og </a:t>
            </a:r>
            <a:r>
              <a:rPr lang="nb-NO" b="0" i="1" dirty="0">
                <a:solidFill>
                  <a:srgbClr val="333333"/>
                </a:solidFill>
                <a:effectLst/>
                <a:latin typeface="Calibri" panose="020F0502020204030204" pitchFamily="34" charset="0"/>
                <a:cs typeface="Calibri" panose="020F0502020204030204" pitchFamily="34" charset="0"/>
              </a:rPr>
              <a:t>blant annet</a:t>
            </a:r>
            <a:r>
              <a:rPr lang="nb-NO" b="0" i="0" dirty="0">
                <a:solidFill>
                  <a:srgbClr val="333333"/>
                </a:solidFill>
                <a:effectLst/>
                <a:latin typeface="Calibri" panose="020F0502020204030204" pitchFamily="34" charset="0"/>
                <a:cs typeface="Calibri" panose="020F0502020204030204" pitchFamily="34" charset="0"/>
              </a:rPr>
              <a:t> unngås. Dette for å ivareta behovet for en klar hjemmel.</a:t>
            </a:r>
          </a:p>
          <a:p>
            <a:r>
              <a:rPr lang="nb-NO" dirty="0" err="1">
                <a:solidFill>
                  <a:srgbClr val="333333"/>
                </a:solidFill>
                <a:latin typeface="Calibri" panose="020F0502020204030204" pitchFamily="34" charset="0"/>
                <a:cs typeface="Calibri" panose="020F0502020204030204" pitchFamily="34" charset="0"/>
              </a:rPr>
              <a:t>UHRs</a:t>
            </a:r>
            <a:r>
              <a:rPr lang="nb-NO" dirty="0">
                <a:solidFill>
                  <a:srgbClr val="333333"/>
                </a:solidFill>
                <a:latin typeface="Calibri" panose="020F0502020204030204" pitchFamily="34" charset="0"/>
                <a:cs typeface="Calibri" panose="020F0502020204030204" pitchFamily="34" charset="0"/>
              </a:rPr>
              <a:t> arbeidsgruppe for fusk og samordning har utarbeidet et forslag: </a:t>
            </a:r>
            <a:br>
              <a:rPr lang="nb-NO" dirty="0">
                <a:solidFill>
                  <a:srgbClr val="333333"/>
                </a:solidFill>
                <a:latin typeface="Calibri" panose="020F0502020204030204" pitchFamily="34" charset="0"/>
                <a:cs typeface="Calibri" panose="020F0502020204030204" pitchFamily="34" charset="0"/>
              </a:rPr>
            </a:br>
            <a:r>
              <a:rPr lang="nb-NO" dirty="0">
                <a:solidFill>
                  <a:srgbClr val="333333"/>
                </a:solidFill>
                <a:latin typeface="Calibri" panose="020F0502020204030204" pitchFamily="34" charset="0"/>
                <a:cs typeface="Calibri" panose="020F0502020204030204" pitchFamily="34" charset="0"/>
              </a:rPr>
              <a:t>«Følgende kan være fusk eller forsøk på fusk hvis det er egnet til å gi en urettmessig fordel: </a:t>
            </a:r>
          </a:p>
          <a:p>
            <a:r>
              <a:rPr lang="nb-NO" dirty="0">
                <a:solidFill>
                  <a:srgbClr val="333333"/>
                </a:solidFill>
                <a:latin typeface="Calibri" panose="020F0502020204030204" pitchFamily="34" charset="0"/>
                <a:cs typeface="Calibri" panose="020F0502020204030204" pitchFamily="34" charset="0"/>
              </a:rPr>
              <a:t>Å handle i strid med gjeldende regler for den spesifikke eksamen</a:t>
            </a:r>
          </a:p>
          <a:p>
            <a:r>
              <a:rPr lang="nb-NO" dirty="0">
                <a:solidFill>
                  <a:srgbClr val="333333"/>
                </a:solidFill>
                <a:latin typeface="Calibri" panose="020F0502020204030204" pitchFamily="34" charset="0"/>
                <a:cs typeface="Calibri" panose="020F0502020204030204" pitchFamily="34" charset="0"/>
              </a:rPr>
              <a:t>Å bruke eller ha ulovlige hjelpemidler tilgjengelig under eksamen</a:t>
            </a:r>
          </a:p>
          <a:p>
            <a:r>
              <a:rPr lang="nb-NO" dirty="0">
                <a:solidFill>
                  <a:srgbClr val="333333"/>
                </a:solidFill>
                <a:latin typeface="Calibri" panose="020F0502020204030204" pitchFamily="34" charset="0"/>
                <a:cs typeface="Calibri" panose="020F0502020204030204" pitchFamily="34" charset="0"/>
              </a:rPr>
              <a:t>Å presentere andres arbeid som sitt eget uten tilstrekkelig kildehenvisning eller markering av sitat</a:t>
            </a:r>
          </a:p>
          <a:p>
            <a:r>
              <a:rPr lang="nb-NO" dirty="0">
                <a:solidFill>
                  <a:srgbClr val="333333"/>
                </a:solidFill>
                <a:latin typeface="Calibri" panose="020F0502020204030204" pitchFamily="34" charset="0"/>
                <a:cs typeface="Calibri" panose="020F0502020204030204" pitchFamily="34" charset="0"/>
              </a:rPr>
              <a:t>Å levere arbeid av praktisk eller kunstnerisk art som er laget av andre enn studenten(e) selv</a:t>
            </a:r>
          </a:p>
          <a:p>
            <a:r>
              <a:rPr lang="nb-NO" dirty="0">
                <a:solidFill>
                  <a:srgbClr val="333333"/>
                </a:solidFill>
                <a:latin typeface="Calibri" panose="020F0502020204030204" pitchFamily="34" charset="0"/>
                <a:cs typeface="Calibri" panose="020F0502020204030204" pitchFamily="34" charset="0"/>
              </a:rPr>
              <a:t>Å levere besvarelse som er utarbeidet av andre enn studenten(e) selv</a:t>
            </a:r>
          </a:p>
          <a:p>
            <a:r>
              <a:rPr lang="nb-NO" dirty="0">
                <a:solidFill>
                  <a:srgbClr val="333333"/>
                </a:solidFill>
                <a:latin typeface="Calibri" panose="020F0502020204030204" pitchFamily="34" charset="0"/>
                <a:cs typeface="Calibri" panose="020F0502020204030204" pitchFamily="34" charset="0"/>
              </a:rPr>
              <a:t>Ureglementert samarbeid mellom studenter eller grupper</a:t>
            </a:r>
          </a:p>
          <a:p>
            <a:r>
              <a:rPr lang="nb-NO" dirty="0">
                <a:solidFill>
                  <a:srgbClr val="333333"/>
                </a:solidFill>
                <a:latin typeface="Calibri" panose="020F0502020204030204" pitchFamily="34" charset="0"/>
                <a:cs typeface="Calibri" panose="020F0502020204030204" pitchFamily="34" charset="0"/>
              </a:rPr>
              <a:t>Fabrikkering eller forfalskning av data </a:t>
            </a:r>
          </a:p>
          <a:p>
            <a:r>
              <a:rPr lang="nb-NO" dirty="0">
                <a:solidFill>
                  <a:srgbClr val="333333"/>
                </a:solidFill>
                <a:latin typeface="Calibri" panose="020F0502020204030204" pitchFamily="34" charset="0"/>
                <a:cs typeface="Calibri" panose="020F0502020204030204" pitchFamily="34" charset="0"/>
              </a:rPr>
              <a:t>Urettmessig å ha skaffet seg adgang til eksamensoppgaven før eksamen starter</a:t>
            </a:r>
          </a:p>
          <a:p>
            <a:r>
              <a:rPr lang="nb-NO" dirty="0">
                <a:solidFill>
                  <a:srgbClr val="333333"/>
                </a:solidFill>
                <a:latin typeface="Calibri" panose="020F0502020204030204" pitchFamily="34" charset="0"/>
                <a:cs typeface="Calibri" panose="020F0502020204030204" pitchFamily="34" charset="0"/>
              </a:rPr>
              <a:t>Gjenbruk av eget tidligere innlevert arbeid som har gitt uttelling, uten å ha opplyst om dette.»</a:t>
            </a:r>
            <a:endParaRPr lang="nb-NO" b="0" i="0" dirty="0">
              <a:solidFill>
                <a:srgbClr val="333333"/>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812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0" end="10"/>
                                            </p:txEl>
                                          </p:spTgt>
                                        </p:tgtEl>
                                        <p:attrNameLst>
                                          <p:attrName>style.visibility</p:attrName>
                                        </p:attrNameLst>
                                      </p:cBhvr>
                                      <p:to>
                                        <p:strVal val="visible"/>
                                      </p:to>
                                    </p:set>
                                    <p:animEffect transition="in" filter="fade">
                                      <p:cBhvr>
                                        <p:cTn id="12" dur="1000"/>
                                        <p:tgtEl>
                                          <p:spTgt spid="3">
                                            <p:txEl>
                                              <p:pRg st="10" end="10"/>
                                            </p:txEl>
                                          </p:spTgt>
                                        </p:tgtEl>
                                      </p:cBhvr>
                                    </p:animEffect>
                                    <p:anim calcmode="lin" valueType="num">
                                      <p:cBhvr>
                                        <p:cTn id="1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fade">
                                      <p:cBhvr>
                                        <p:cTn id="46" dur="1000"/>
                                        <p:tgtEl>
                                          <p:spTgt spid="3">
                                            <p:txEl>
                                              <p:pRg st="6" end="6"/>
                                            </p:txEl>
                                          </p:spTgt>
                                        </p:tgtEl>
                                      </p:cBhvr>
                                    </p:animEffect>
                                    <p:anim calcmode="lin" valueType="num">
                                      <p:cBhvr>
                                        <p:cTn id="4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1000"/>
                                        <p:tgtEl>
                                          <p:spTgt spid="3">
                                            <p:txEl>
                                              <p:pRg st="7" end="7"/>
                                            </p:txEl>
                                          </p:spTgt>
                                        </p:tgtEl>
                                      </p:cBhvr>
                                    </p:animEffect>
                                    <p:anim calcmode="lin" valueType="num">
                                      <p:cBhvr>
                                        <p:cTn id="5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Effect transition="in" filter="fade">
                                      <p:cBhvr>
                                        <p:cTn id="61" dur="1000"/>
                                        <p:tgtEl>
                                          <p:spTgt spid="3">
                                            <p:txEl>
                                              <p:pRg st="9" end="9"/>
                                            </p:txEl>
                                          </p:spTgt>
                                        </p:tgtEl>
                                      </p:cBhvr>
                                    </p:animEffect>
                                    <p:anim calcmode="lin" valueType="num">
                                      <p:cBhvr>
                                        <p:cTn id="6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560</TotalTime>
  <Words>617</Words>
  <Application>Microsoft Office PowerPoint</Application>
  <PresentationFormat>Widescreen</PresentationFormat>
  <Paragraphs>25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UHRs nye retningslinjer for fusk</vt:lpstr>
      <vt:lpstr>PowerPoint Presentation</vt:lpstr>
      <vt:lpstr>PowerPoint Presentation</vt:lpstr>
      <vt:lpstr>PowerPoint Presentation</vt:lpstr>
      <vt:lpstr>PowerPoint Presentation</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 UH-lov og justeringer i UiOs forskrift og studier og eksamener</dc:title>
  <dc:creator>Øystein Bergkvam</dc:creator>
  <cp:lastModifiedBy>Ellen Kristine Grøholt</cp:lastModifiedBy>
  <cp:revision>34</cp:revision>
  <dcterms:created xsi:type="dcterms:W3CDTF">2024-05-01T12:03:41Z</dcterms:created>
  <dcterms:modified xsi:type="dcterms:W3CDTF">2024-09-26T11:52:57Z</dcterms:modified>
</cp:coreProperties>
</file>