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699" r:id="rId3"/>
    <p:sldId id="698" r:id="rId4"/>
    <p:sldId id="696" r:id="rId5"/>
    <p:sldId id="608" r:id="rId6"/>
    <p:sldId id="689" r:id="rId7"/>
    <p:sldId id="695" r:id="rId8"/>
    <p:sldId id="665" r:id="rId9"/>
    <p:sldId id="599" r:id="rId10"/>
    <p:sldId id="609" r:id="rId11"/>
    <p:sldId id="697" r:id="rId12"/>
    <p:sldId id="592" r:id="rId13"/>
    <p:sldId id="590" r:id="rId14"/>
    <p:sldId id="700" r:id="rId15"/>
    <p:sldId id="703" r:id="rId16"/>
    <p:sldId id="702" r:id="rId17"/>
    <p:sldId id="704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A8D901-84EA-4922-911A-7FC7161B54F6}" v="28" dt="2024-11-20T07:46:19.488"/>
    <p1510:client id="{6306F8E2-198D-6546-8093-66C92792C927}" v="64" dt="2024-11-20T07:31:41.6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45"/>
  </p:normalViewPr>
  <p:slideViewPr>
    <p:cSldViewPr snapToGrid="0">
      <p:cViewPr varScale="1">
        <p:scale>
          <a:sx n="97" d="100"/>
          <a:sy n="97" d="100"/>
        </p:scale>
        <p:origin x="558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25981D-7620-9543-A20A-F3005DDA2BC0}" type="datetimeFigureOut">
              <a:rPr lang="nb-NO" smtClean="0"/>
              <a:t>20.11.2024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F50EA-9532-7342-9BBA-4BF1B34EEC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158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F50EA-9532-7342-9BBA-4BF1B34EEC0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0290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09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1349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F50EA-9532-7342-9BBA-4BF1B34EEC01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177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Eksempel 1T, del 2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8197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Eksempeleksamen</a:t>
            </a:r>
            <a:r>
              <a:rPr lang="en-GB"/>
              <a:t> 1T, del 1. </a:t>
            </a:r>
            <a:r>
              <a:rPr lang="en-GB" err="1"/>
              <a:t>Gjør</a:t>
            </a:r>
            <a:r>
              <a:rPr lang="en-GB"/>
              <a:t> </a:t>
            </a:r>
            <a:r>
              <a:rPr lang="en-GB" err="1"/>
              <a:t>oppgava</a:t>
            </a:r>
            <a:r>
              <a:rPr lang="en-GB"/>
              <a:t>. </a:t>
            </a:r>
            <a:r>
              <a:rPr lang="en-GB" err="1"/>
              <a:t>Diskuter</a:t>
            </a:r>
            <a:r>
              <a:rPr lang="en-GB"/>
              <a:t> </a:t>
            </a:r>
            <a:r>
              <a:rPr lang="en-GB" err="1"/>
              <a:t>mulige</a:t>
            </a:r>
            <a:r>
              <a:rPr lang="en-GB"/>
              <a:t> </a:t>
            </a:r>
            <a:r>
              <a:rPr lang="en-GB" err="1"/>
              <a:t>elevbesvarelser</a:t>
            </a:r>
            <a:r>
              <a:rPr lang="en-GB"/>
              <a:t>.</a:t>
            </a:r>
          </a:p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660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CAE140-1D50-416F-C113-543C5523A5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B185B85-AD54-47E4-969F-DBA37C3B1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E69217-2B00-EC69-F7B5-D833C9DF6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937B3-C9E5-C347-8879-F495F892491E}" type="datetimeFigureOut">
              <a:rPr lang="nb-NO" smtClean="0"/>
              <a:t>20.11.2024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1BCC8ED-BEFF-CF6C-CA72-21496155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6B3E295-125B-0961-BC55-5D14A6505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683C-FAF8-BD47-8548-C480A8491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60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995E87-8E8A-82F3-60B4-DA4388177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AB79A-7508-2837-29D8-533675C34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AEFBD5-FDD2-EA83-1C0B-D566AC52B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937B3-C9E5-C347-8879-F495F892491E}" type="datetimeFigureOut">
              <a:rPr lang="nb-NO" smtClean="0"/>
              <a:t>20.11.2024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481C26-7153-0D60-DE0A-7C4BACBEB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9A37C1-4699-0FC8-3D55-5C280FCCE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683C-FAF8-BD47-8548-C480A8491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4454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191152-9BEB-1564-B744-C4B984B80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4EEBBF2-FBC1-E1B3-C5E7-9232AA286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7FD0A9-0BA9-6197-948A-564BAAB36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937B3-C9E5-C347-8879-F495F892491E}" type="datetimeFigureOut">
              <a:rPr lang="nb-NO" smtClean="0"/>
              <a:t>20.11.2024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BF92FC-AEBF-5EA2-7DF0-C4CB6BE02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F105D3-C19B-9182-EF92-C914D122C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683C-FAF8-BD47-8548-C480A8491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9728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86D808-A9E2-262C-BA8C-3F0CBF929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306613-2B93-0198-6ABE-2A2BC3EB53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B029D8C-6351-E4B9-002E-D3A88FC617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4494409-21F0-0D7C-94EA-FCB671023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937B3-C9E5-C347-8879-F495F892491E}" type="datetimeFigureOut">
              <a:rPr lang="nb-NO" smtClean="0"/>
              <a:t>20.11.2024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B851E12-A531-E239-B67A-63394E509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D238A63-DC07-0C76-81AC-F20984ADA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683C-FAF8-BD47-8548-C480A8491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19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7D8678-AE1C-D787-16BF-0CE7AAF1C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5431FED-05AD-A899-DD58-2478EB43E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8252393-6C7E-E3CA-E44D-16D4B5ADC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BC375B9-7A35-8EAA-CE33-C8AE811AD1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197E7F8-0FA4-51BC-5E3D-4786B3FF32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955D06D-D71D-A799-A48C-8EF79070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937B3-C9E5-C347-8879-F495F892491E}" type="datetimeFigureOut">
              <a:rPr lang="nb-NO" smtClean="0"/>
              <a:t>20.11.2024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69F1F24-A899-79FC-3A47-A2F42881A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39C934E-9AC2-C193-D1D0-D6D6CE80F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683C-FAF8-BD47-8548-C480A8491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819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2454CD-BAFF-A562-76B0-02246AFEC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84E8AF5-C266-7B05-F243-417C726E3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937B3-C9E5-C347-8879-F495F892491E}" type="datetimeFigureOut">
              <a:rPr lang="nb-NO" smtClean="0"/>
              <a:t>20.11.2024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E3417A8-CCA6-0A42-3DA2-EEEBCD1EE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C817251-B478-7149-8501-7922C68D5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683C-FAF8-BD47-8548-C480A8491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10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08E08A5-AEA0-2065-6B94-6D72E5F3D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937B3-C9E5-C347-8879-F495F892491E}" type="datetimeFigureOut">
              <a:rPr lang="nb-NO" smtClean="0"/>
              <a:t>20.11.2024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793251D-44D1-5BAF-F584-46BCCCE80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CC88B1E-F7C8-5738-1864-0E8983561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683C-FAF8-BD47-8548-C480A8491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725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6A6B61-B07A-CCEB-6804-548F94581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FC851B-073C-8E2A-D24F-74A7CE08F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381EA85-D278-9C50-2D3B-01F75A8F1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8494027-6D87-0C68-C032-A4F03074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937B3-C9E5-C347-8879-F495F892491E}" type="datetimeFigureOut">
              <a:rPr lang="nb-NO" smtClean="0"/>
              <a:t>20.11.2024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64FA10B-9268-6498-E5F1-D4E0DD140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68D8BD9-3817-3F11-137A-3F69A46D7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683C-FAF8-BD47-8548-C480A8491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212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B0A022-B1CA-6298-F161-850DB129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B8BDE8B-C265-D95A-4E60-AD7F644F82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98F1EA7-6007-9DC8-997F-CB4DFFAC7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9C37639-1E5A-EAE1-249B-B23146E06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937B3-C9E5-C347-8879-F495F892491E}" type="datetimeFigureOut">
              <a:rPr lang="nb-NO" smtClean="0"/>
              <a:t>20.11.2024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7E70074-48DF-B0CC-CA49-86349190A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8D1C868-0053-5C75-2593-20D6B9518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683C-FAF8-BD47-8548-C480A8491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1047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1D056E-43CE-606F-7846-D0E91B700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B673270-B6FA-4E3D-761F-070FC7282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60EFCC0-4B3B-74E2-C764-9F7D34660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937B3-C9E5-C347-8879-F495F892491E}" type="datetimeFigureOut">
              <a:rPr lang="nb-NO" smtClean="0"/>
              <a:t>20.11.2024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0F9BB7-3FCF-018E-2632-AEB0DCB80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EB41534-9F10-3424-1B88-726815AC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683C-FAF8-BD47-8548-C480A8491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22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DE12A13-4194-160F-DE85-8308CB0402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A488C2-972B-316F-8746-A9897416F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08101D-D8B8-D4E3-E5D4-7B6EAC9D0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937B3-C9E5-C347-8879-F495F892491E}" type="datetimeFigureOut">
              <a:rPr lang="nb-NO" smtClean="0"/>
              <a:t>20.11.2024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E3FD7DA-A5D4-A011-D1EB-B42297ACF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BD6D50-0A0D-97CA-CCE9-E6B48AE89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7683C-FAF8-BD47-8548-C480A8491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577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399BEED-3B71-E44C-9706-195E92D9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CB87A32-914D-C81E-A89D-C770C1E7D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D9CD5A-FEB4-03F8-3F42-D880572985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A937B3-C9E5-C347-8879-F495F892491E}" type="datetimeFigureOut">
              <a:rPr lang="nb-NO" smtClean="0"/>
              <a:t>20.11.2024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BC3B7B1-A89C-A38A-815D-67EA15CBBB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30EFE7-1ABB-B906-E6ED-FC9C44ED1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17683C-FAF8-BD47-8548-C480A8491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9061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n Calculus-formel">
            <a:extLst>
              <a:ext uri="{FF2B5EF4-FFF2-40B4-BE49-F238E27FC236}">
                <a16:creationId xmlns:a16="http://schemas.microsoft.com/office/drawing/2014/main" id="{5872DA65-A9C7-23D9-8082-BC395D3805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084" b="1364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F7732D4E-6732-0388-1976-9C64A25C9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Programmering og matematikk i skolen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EE5F923-8BA3-0DE3-CBC9-F0400FB4C2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nb-NO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415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5170F04-D905-C77B-5E02-6C7DD78B8378}"/>
              </a:ext>
            </a:extLst>
          </p:cNvPr>
          <p:cNvSpPr/>
          <p:nvPr/>
        </p:nvSpPr>
        <p:spPr>
          <a:xfrm>
            <a:off x="4128052" y="2029566"/>
            <a:ext cx="1741714" cy="9327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1T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1B36910E-C0D3-252E-A44B-B45087E98CF5}"/>
              </a:ext>
            </a:extLst>
          </p:cNvPr>
          <p:cNvSpPr/>
          <p:nvPr/>
        </p:nvSpPr>
        <p:spPr>
          <a:xfrm>
            <a:off x="5434337" y="115381"/>
            <a:ext cx="1741714" cy="9327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1-10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8A0C1607-938E-264F-636D-87487356EA62}"/>
              </a:ext>
            </a:extLst>
          </p:cNvPr>
          <p:cNvSpPr/>
          <p:nvPr/>
        </p:nvSpPr>
        <p:spPr>
          <a:xfrm>
            <a:off x="6555566" y="2029566"/>
            <a:ext cx="1741714" cy="9327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1P</a:t>
            </a:r>
          </a:p>
        </p:txBody>
      </p:sp>
      <p:cxnSp>
        <p:nvCxnSpPr>
          <p:cNvPr id="10" name="Rett pil 9">
            <a:extLst>
              <a:ext uri="{FF2B5EF4-FFF2-40B4-BE49-F238E27FC236}">
                <a16:creationId xmlns:a16="http://schemas.microsoft.com/office/drawing/2014/main" id="{A2F66422-2EB6-3C7B-F37D-B658D012F631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4030080" y="2962335"/>
            <a:ext cx="968829" cy="1447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tt pil 11">
            <a:extLst>
              <a:ext uri="{FF2B5EF4-FFF2-40B4-BE49-F238E27FC236}">
                <a16:creationId xmlns:a16="http://schemas.microsoft.com/office/drawing/2014/main" id="{E1E6D72E-6856-129F-B710-8ABF751FFEEB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4998909" y="2962335"/>
            <a:ext cx="870857" cy="1447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ktangel 12">
            <a:extLst>
              <a:ext uri="{FF2B5EF4-FFF2-40B4-BE49-F238E27FC236}">
                <a16:creationId xmlns:a16="http://schemas.microsoft.com/office/drawing/2014/main" id="{2818CD32-3FDE-3939-CF5D-40889DC04DB2}"/>
              </a:ext>
            </a:extLst>
          </p:cNvPr>
          <p:cNvSpPr/>
          <p:nvPr/>
        </p:nvSpPr>
        <p:spPr>
          <a:xfrm>
            <a:off x="3159223" y="4410135"/>
            <a:ext cx="1741714" cy="9327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R1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225FCF32-9969-8D52-4881-A966B5B4D8AD}"/>
              </a:ext>
            </a:extLst>
          </p:cNvPr>
          <p:cNvSpPr/>
          <p:nvPr/>
        </p:nvSpPr>
        <p:spPr>
          <a:xfrm>
            <a:off x="3159223" y="5727306"/>
            <a:ext cx="1741714" cy="9327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R2</a:t>
            </a:r>
          </a:p>
        </p:txBody>
      </p:sp>
      <p:cxnSp>
        <p:nvCxnSpPr>
          <p:cNvPr id="16" name="Rett pil 15">
            <a:extLst>
              <a:ext uri="{FF2B5EF4-FFF2-40B4-BE49-F238E27FC236}">
                <a16:creationId xmlns:a16="http://schemas.microsoft.com/office/drawing/2014/main" id="{E9D3108A-43AF-47BE-A15A-C2F306C9A0BD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6555566" y="2962335"/>
            <a:ext cx="870857" cy="1447800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Rett pil 17">
            <a:extLst>
              <a:ext uri="{FF2B5EF4-FFF2-40B4-BE49-F238E27FC236}">
                <a16:creationId xmlns:a16="http://schemas.microsoft.com/office/drawing/2014/main" id="{B158A0AF-779E-9FF6-C72B-38B8D4DFC967}"/>
              </a:ext>
            </a:extLst>
          </p:cNvPr>
          <p:cNvCxnSpPr>
            <a:stCxn id="6" idx="2"/>
          </p:cNvCxnSpPr>
          <p:nvPr/>
        </p:nvCxnSpPr>
        <p:spPr>
          <a:xfrm>
            <a:off x="7426423" y="2962335"/>
            <a:ext cx="870857" cy="1447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ett pil 21">
            <a:extLst>
              <a:ext uri="{FF2B5EF4-FFF2-40B4-BE49-F238E27FC236}">
                <a16:creationId xmlns:a16="http://schemas.microsoft.com/office/drawing/2014/main" id="{F6FD7954-BC39-8429-BA02-0A640B6496C2}"/>
              </a:ext>
            </a:extLst>
          </p:cNvPr>
          <p:cNvCxnSpPr>
            <a:stCxn id="5" idx="2"/>
            <a:endCxn id="4" idx="0"/>
          </p:cNvCxnSpPr>
          <p:nvPr/>
        </p:nvCxnSpPr>
        <p:spPr>
          <a:xfrm flipH="1">
            <a:off x="4998909" y="1048150"/>
            <a:ext cx="1306285" cy="9814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Rett pil 23">
            <a:extLst>
              <a:ext uri="{FF2B5EF4-FFF2-40B4-BE49-F238E27FC236}">
                <a16:creationId xmlns:a16="http://schemas.microsoft.com/office/drawing/2014/main" id="{68ED84D1-DA3E-A510-ABCC-4078B482D11B}"/>
              </a:ext>
            </a:extLst>
          </p:cNvPr>
          <p:cNvCxnSpPr>
            <a:stCxn id="5" idx="2"/>
            <a:endCxn id="6" idx="0"/>
          </p:cNvCxnSpPr>
          <p:nvPr/>
        </p:nvCxnSpPr>
        <p:spPr>
          <a:xfrm>
            <a:off x="6305194" y="1048150"/>
            <a:ext cx="1121229" cy="9814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ktangel 24">
            <a:extLst>
              <a:ext uri="{FF2B5EF4-FFF2-40B4-BE49-F238E27FC236}">
                <a16:creationId xmlns:a16="http://schemas.microsoft.com/office/drawing/2014/main" id="{71CADC64-FC1E-D6A0-10D8-88A665B6F6C2}"/>
              </a:ext>
            </a:extLst>
          </p:cNvPr>
          <p:cNvSpPr/>
          <p:nvPr/>
        </p:nvSpPr>
        <p:spPr>
          <a:xfrm>
            <a:off x="5341809" y="4410135"/>
            <a:ext cx="1741714" cy="9327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S1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9CBCD317-5A68-4182-65E7-4F448E42399B}"/>
              </a:ext>
            </a:extLst>
          </p:cNvPr>
          <p:cNvSpPr/>
          <p:nvPr/>
        </p:nvSpPr>
        <p:spPr>
          <a:xfrm>
            <a:off x="5341809" y="5727306"/>
            <a:ext cx="1741714" cy="9327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S2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38CB136E-6636-0BCC-9403-7CAF7B4AAA9A}"/>
              </a:ext>
            </a:extLst>
          </p:cNvPr>
          <p:cNvSpPr/>
          <p:nvPr/>
        </p:nvSpPr>
        <p:spPr>
          <a:xfrm>
            <a:off x="7524395" y="4410135"/>
            <a:ext cx="1741714" cy="9327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2P</a:t>
            </a:r>
          </a:p>
        </p:txBody>
      </p:sp>
      <p:cxnSp>
        <p:nvCxnSpPr>
          <p:cNvPr id="29" name="Rett pil 28">
            <a:extLst>
              <a:ext uri="{FF2B5EF4-FFF2-40B4-BE49-F238E27FC236}">
                <a16:creationId xmlns:a16="http://schemas.microsoft.com/office/drawing/2014/main" id="{DEE90D99-4478-B4DF-3C9A-B791CF84C154}"/>
              </a:ext>
            </a:extLst>
          </p:cNvPr>
          <p:cNvCxnSpPr>
            <a:stCxn id="13" idx="2"/>
            <a:endCxn id="14" idx="0"/>
          </p:cNvCxnSpPr>
          <p:nvPr/>
        </p:nvCxnSpPr>
        <p:spPr>
          <a:xfrm>
            <a:off x="4030080" y="5342904"/>
            <a:ext cx="0" cy="3844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Rett pil 30">
            <a:extLst>
              <a:ext uri="{FF2B5EF4-FFF2-40B4-BE49-F238E27FC236}">
                <a16:creationId xmlns:a16="http://schemas.microsoft.com/office/drawing/2014/main" id="{BB7FE74E-BDCB-668C-2741-51546BF8F275}"/>
              </a:ext>
            </a:extLst>
          </p:cNvPr>
          <p:cNvCxnSpPr>
            <a:stCxn id="25" idx="2"/>
            <a:endCxn id="26" idx="0"/>
          </p:cNvCxnSpPr>
          <p:nvPr/>
        </p:nvCxnSpPr>
        <p:spPr>
          <a:xfrm>
            <a:off x="6212666" y="5342904"/>
            <a:ext cx="0" cy="3844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362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AB8B6A-8CCD-A8BC-7B57-7F6AA7EB1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har skjedd med mattefaget?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A0520F-E67A-7BDD-0C89-63BF188F5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Mer fokus på utforskende arbeidsmetoder og dybdelæring.</a:t>
            </a:r>
          </a:p>
          <a:p>
            <a:pPr lvl="1"/>
            <a:r>
              <a:rPr lang="nb-NO" dirty="0"/>
              <a:t>Sannsynlighet er tatt ut av læreplanen i </a:t>
            </a:r>
            <a:r>
              <a:rPr lang="nb-NO" dirty="0" err="1"/>
              <a:t>vgs</a:t>
            </a:r>
            <a:r>
              <a:rPr lang="nb-NO" dirty="0"/>
              <a:t> for T og R</a:t>
            </a:r>
          </a:p>
          <a:p>
            <a:pPr lvl="1"/>
            <a:r>
              <a:rPr lang="nb-NO" dirty="0"/>
              <a:t>Geometri er tatt ut av læreplanen i </a:t>
            </a:r>
            <a:r>
              <a:rPr lang="nb-NO" dirty="0" err="1"/>
              <a:t>vgs</a:t>
            </a:r>
            <a:endParaRPr lang="nb-NO" dirty="0"/>
          </a:p>
          <a:p>
            <a:pPr lvl="1"/>
            <a:r>
              <a:rPr lang="nb-NO" dirty="0"/>
              <a:t>Differensiallikninger er tatt ut av R2</a:t>
            </a:r>
          </a:p>
          <a:p>
            <a:r>
              <a:rPr lang="nb-NO" dirty="0"/>
              <a:t>Hva er temaene nå (</a:t>
            </a:r>
            <a:r>
              <a:rPr lang="nb-NO" dirty="0">
                <a:solidFill>
                  <a:srgbClr val="00B050"/>
                </a:solidFill>
              </a:rPr>
              <a:t>R</a:t>
            </a:r>
            <a:r>
              <a:rPr lang="nb-NO" dirty="0"/>
              <a:t>/</a:t>
            </a:r>
            <a:r>
              <a:rPr lang="nb-NO" dirty="0">
                <a:solidFill>
                  <a:srgbClr val="0070C0"/>
                </a:solidFill>
              </a:rPr>
              <a:t>S</a:t>
            </a:r>
            <a:r>
              <a:rPr lang="nb-NO" dirty="0"/>
              <a:t>)?</a:t>
            </a:r>
          </a:p>
          <a:p>
            <a:pPr lvl="1"/>
            <a:r>
              <a:rPr lang="nb-NO" dirty="0"/>
              <a:t>Algebra og funksjoner</a:t>
            </a:r>
          </a:p>
          <a:p>
            <a:pPr lvl="1"/>
            <a:r>
              <a:rPr lang="nb-NO" dirty="0"/>
              <a:t>Derivasjon og integrasjon</a:t>
            </a:r>
          </a:p>
          <a:p>
            <a:pPr lvl="1"/>
            <a:r>
              <a:rPr lang="nb-NO" dirty="0"/>
              <a:t>Følger og rekker</a:t>
            </a:r>
          </a:p>
          <a:p>
            <a:pPr lvl="1"/>
            <a:r>
              <a:rPr lang="nb-NO" dirty="0"/>
              <a:t>Numeriske metoder og problemløsning med programmering</a:t>
            </a:r>
          </a:p>
          <a:p>
            <a:pPr lvl="1"/>
            <a:r>
              <a:rPr lang="nb-NO" dirty="0">
                <a:solidFill>
                  <a:srgbClr val="00B050"/>
                </a:solidFill>
              </a:rPr>
              <a:t>Trigonometri</a:t>
            </a:r>
            <a:r>
              <a:rPr lang="nb-NO" dirty="0"/>
              <a:t>/</a:t>
            </a:r>
            <a:r>
              <a:rPr lang="nb-NO" dirty="0">
                <a:solidFill>
                  <a:srgbClr val="0070C0"/>
                </a:solidFill>
              </a:rPr>
              <a:t>sannsynlighet</a:t>
            </a:r>
          </a:p>
          <a:p>
            <a:pPr lvl="1"/>
            <a:r>
              <a:rPr lang="nb-NO" dirty="0">
                <a:solidFill>
                  <a:srgbClr val="00B050"/>
                </a:solidFill>
              </a:rPr>
              <a:t>Vektorer</a:t>
            </a:r>
            <a:r>
              <a:rPr lang="nb-NO" dirty="0"/>
              <a:t>/</a:t>
            </a:r>
            <a:r>
              <a:rPr lang="nb-NO" dirty="0">
                <a:solidFill>
                  <a:srgbClr val="0070C0"/>
                </a:solidFill>
              </a:rPr>
              <a:t>statistikk</a:t>
            </a:r>
          </a:p>
        </p:txBody>
      </p:sp>
    </p:spTree>
    <p:extLst>
      <p:ext uri="{BB962C8B-B14F-4D97-AF65-F5344CB8AC3E}">
        <p14:creationId xmlns:p14="http://schemas.microsoft.com/office/powerpoint/2010/main" val="317074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3B7D86E-4504-50F3-EC56-DD2CF7076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Algoritmisk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tenkning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Modul 2N: Algoritmisk tenking i naturfag – 1 | Realfagsløyper">
            <a:extLst>
              <a:ext uri="{FF2B5EF4-FFF2-40B4-BE49-F238E27FC236}">
                <a16:creationId xmlns:a16="http://schemas.microsoft.com/office/drawing/2014/main" id="{BE069102-2B53-282E-5CE3-10E986C77B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7316" y="927452"/>
            <a:ext cx="6780700" cy="500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187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A67E08-5B2D-40D5-9A22-3FD53403E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Matematikklæreplanen</a:t>
            </a:r>
            <a:r>
              <a:rPr lang="en-GB" dirty="0"/>
              <a:t> 1–10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11E9E6-C96F-489C-938D-CD88ED530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2. </a:t>
            </a:r>
            <a:r>
              <a:rPr lang="en-GB" dirty="0" err="1"/>
              <a:t>trinn</a:t>
            </a:r>
            <a:r>
              <a:rPr lang="en-GB" dirty="0"/>
              <a:t>: </a:t>
            </a:r>
            <a:r>
              <a:rPr lang="nb-NO" dirty="0"/>
              <a:t>lage og følge regler og trinnvise instruksjoner i lek og spill</a:t>
            </a:r>
            <a:endParaRPr lang="en-GB" dirty="0"/>
          </a:p>
          <a:p>
            <a:r>
              <a:rPr lang="en-GB" dirty="0"/>
              <a:t>3. </a:t>
            </a:r>
            <a:r>
              <a:rPr lang="en-GB" dirty="0" err="1"/>
              <a:t>trinn</a:t>
            </a:r>
            <a:r>
              <a:rPr lang="en-GB" dirty="0"/>
              <a:t>: </a:t>
            </a:r>
            <a:r>
              <a:rPr lang="nb-NO" dirty="0"/>
              <a:t>lage og følge regler og trinnvise instruksjoner i lek og spill knyttet til koordinatsystemet</a:t>
            </a:r>
            <a:endParaRPr lang="en-GB" dirty="0"/>
          </a:p>
          <a:p>
            <a:r>
              <a:rPr lang="en-GB" dirty="0"/>
              <a:t>4.trinn: </a:t>
            </a:r>
            <a:r>
              <a:rPr lang="nb-NO" dirty="0"/>
              <a:t>lage algoritmer og uttrykke dem ved bruk av variabler, vilkår og løkker</a:t>
            </a:r>
          </a:p>
          <a:p>
            <a:r>
              <a:rPr lang="nb-NO" dirty="0"/>
              <a:t>5. trinn: lage og programmere algoritmer med bruk av variabler, vilkår og løkker</a:t>
            </a:r>
          </a:p>
          <a:p>
            <a:r>
              <a:rPr lang="nb-NO" dirty="0"/>
              <a:t>6. trinn: bruke variabler, løkker, vilkår og funksjoner i programmering til å utforske geometriske figurer og mønstre</a:t>
            </a:r>
          </a:p>
          <a:p>
            <a:r>
              <a:rPr lang="nb-NO" dirty="0"/>
              <a:t>7. trinn: bruke programmering til å utforske data i tabeller og datasett</a:t>
            </a:r>
          </a:p>
          <a:p>
            <a:r>
              <a:rPr lang="nb-NO" dirty="0"/>
              <a:t>8. trinn: utforske hvordan algoritmer kan skapes, testes og forbedres ved hjelp av programmering</a:t>
            </a:r>
          </a:p>
          <a:p>
            <a:r>
              <a:rPr lang="nb-NO" dirty="0"/>
              <a:t>9. trinn: simulere utfall i tilfeldige forsøk og beregne sannsynligheten for at noe skal inntreffe, ved å bruke programmering</a:t>
            </a:r>
          </a:p>
          <a:p>
            <a:r>
              <a:rPr lang="nb-NO" dirty="0"/>
              <a:t>10. trinn: utforske matematiske egenskaper og sammenhenger ved å bruke programmering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2252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0EF844-50EB-F144-91FF-A94F8DB6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Naturfaglæreplanen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377826B-DF8F-8329-BDD2-A56FD1F594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69741" y="1683934"/>
            <a:ext cx="11006849" cy="4550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882" tIns="60941" rIns="121882" bIns="60941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altLang="nb-NO" sz="2399" dirty="0">
                <a:latin typeface="Arial" panose="020B0604020202020204" pitchFamily="34" charset="0"/>
              </a:rPr>
              <a:t>4. trinn: </a:t>
            </a:r>
            <a:r>
              <a:rPr lang="nb-NO" sz="2399" dirty="0">
                <a:latin typeface="Arial" panose="020B0604020202020204" pitchFamily="34" charset="0"/>
              </a:rPr>
              <a:t>utforske teknologiske systemer som er satt sammen av ulike deler, og beskrive hvordan delene fungerer og virker sammen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altLang="nb-NO" sz="2399" dirty="0">
                <a:latin typeface="Arial" panose="020B0604020202020204" pitchFamily="34" charset="0"/>
              </a:rPr>
              <a:t>5.–7. trinn: </a:t>
            </a:r>
            <a:r>
              <a:rPr lang="nb-NO" sz="2399" dirty="0">
                <a:latin typeface="Arial" panose="020B0604020202020204" pitchFamily="34" charset="0"/>
              </a:rPr>
              <a:t>utforske, lage og programmere teknologiske systemer som består av deler som virker sammen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altLang="nb-NO" sz="2399" dirty="0">
                <a:latin typeface="Arial" panose="020B0604020202020204" pitchFamily="34" charset="0"/>
              </a:rPr>
              <a:t>10. trinn: utforske, forstå og lage teknologiske systemer som består av en sender og en mottaker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altLang="nb-NO" sz="2399" dirty="0">
                <a:latin typeface="Arial" panose="020B0604020202020204" pitchFamily="34" charset="0"/>
              </a:rPr>
              <a:t>10. trinn: bruke programmering til å utforske naturfaglige fenomener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sz="2399" dirty="0">
                <a:latin typeface="Arial" panose="020B0604020202020204" pitchFamily="34" charset="0"/>
              </a:rPr>
              <a:t>Vg1: vurdere og lage programmer som modellerer naturfaglige fenomener</a:t>
            </a:r>
            <a:br>
              <a:rPr lang="nb-NO" sz="1600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</a:br>
            <a:endParaRPr lang="nb-NO" sz="1600" b="0" i="0" dirty="0">
              <a:solidFill>
                <a:srgbClr val="303030"/>
              </a:solidFill>
              <a:effectLst/>
              <a:latin typeface="Roboto" panose="02000000000000000000" pitchFamily="2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altLang="nb-NO" sz="2399" dirty="0">
              <a:solidFill>
                <a:srgbClr val="00B050"/>
              </a:solidFill>
              <a:latin typeface="Arial" panose="020B0604020202020204" pitchFamily="34" charset="0"/>
            </a:endParaRPr>
          </a:p>
          <a:p>
            <a:pPr marL="0" indent="0" defTabSz="121880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nb-NO" altLang="nb-NO" sz="2399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179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4BD29E-031B-2E50-04FC-9D4BE92EF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Blokk og tekst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473267-0B08-3AF4-1CCE-C4FD226B4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8FEBA45-35D4-B508-3385-9556734EE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987" y="1422562"/>
            <a:ext cx="4923033" cy="5157463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1EBD8150-1C1D-1CEC-C9CC-2A26BAEC6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6020" y="2000481"/>
            <a:ext cx="6389252" cy="333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5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4136A7-CE9A-74B3-49AA-9753F3126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 10. klasse matematikk V22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15E88F-B3D0-A623-EB68-88B631525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728275C-3A44-A4C2-B69F-736EF2406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581" y="1524000"/>
            <a:ext cx="4696434" cy="533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78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F3B434-45D9-450D-A140-DC21B0F0E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Læreplan</a:t>
            </a:r>
            <a:r>
              <a:rPr lang="en-GB" dirty="0"/>
              <a:t> 1T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292272-5922-47E6-BB8A-F25EBD315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Kjerneelementet «utforsking og problemløsing»:</a:t>
            </a:r>
          </a:p>
          <a:p>
            <a:pPr lvl="1"/>
            <a:r>
              <a:rPr lang="nb-NO" dirty="0"/>
              <a:t>Algoritmisk tenkning er viktig i prosessen med å utvikle strategier og framgangsmåter for å løse problemer og innebærer å bryte ned et problem i delproblemer som kan løses systematisk. Videre innebærer det å vurdere om delproblemene best kan løses med eller uten digitale verktøy.</a:t>
            </a:r>
          </a:p>
          <a:p>
            <a:r>
              <a:rPr lang="nb-NO" dirty="0"/>
              <a:t>Digitale ferdigheter: </a:t>
            </a:r>
          </a:p>
          <a:p>
            <a:pPr lvl="1"/>
            <a:r>
              <a:rPr lang="nb-NO" dirty="0"/>
              <a:t>Digitale ferdigheter i matematikk T innebærer å kunne bruke </a:t>
            </a:r>
            <a:r>
              <a:rPr lang="nb-NO" dirty="0">
                <a:solidFill>
                  <a:srgbClr val="00B050"/>
                </a:solidFill>
              </a:rPr>
              <a:t>graftegner</a:t>
            </a:r>
            <a:r>
              <a:rPr lang="nb-NO" dirty="0"/>
              <a:t>, </a:t>
            </a:r>
            <a:r>
              <a:rPr lang="nb-NO" dirty="0">
                <a:solidFill>
                  <a:srgbClr val="00B050"/>
                </a:solidFill>
              </a:rPr>
              <a:t>regneark</a:t>
            </a:r>
            <a:r>
              <a:rPr lang="nb-NO" dirty="0"/>
              <a:t>, </a:t>
            </a:r>
            <a:r>
              <a:rPr lang="nb-NO" dirty="0">
                <a:solidFill>
                  <a:srgbClr val="00B050"/>
                </a:solidFill>
              </a:rPr>
              <a:t>CAS</a:t>
            </a:r>
            <a:r>
              <a:rPr lang="nb-NO" dirty="0"/>
              <a:t>, </a:t>
            </a:r>
            <a:r>
              <a:rPr lang="nb-NO" dirty="0">
                <a:solidFill>
                  <a:srgbClr val="00B050"/>
                </a:solidFill>
              </a:rPr>
              <a:t>dynamisk geometriprogram </a:t>
            </a:r>
            <a:r>
              <a:rPr lang="nb-NO" dirty="0"/>
              <a:t>og </a:t>
            </a:r>
            <a:r>
              <a:rPr lang="nb-NO" dirty="0">
                <a:solidFill>
                  <a:srgbClr val="00B050"/>
                </a:solidFill>
              </a:rPr>
              <a:t>programmering</a:t>
            </a:r>
            <a:r>
              <a:rPr lang="nb-NO" dirty="0"/>
              <a:t> til å utforske og løse matematiske problemer. </a:t>
            </a:r>
          </a:p>
          <a:p>
            <a:r>
              <a:rPr lang="nb-NO" dirty="0"/>
              <a:t>Læreplanmål:</a:t>
            </a:r>
          </a:p>
          <a:p>
            <a:pPr lvl="1"/>
            <a:r>
              <a:rPr lang="nb-NO" dirty="0"/>
              <a:t>formulere og løse problemer ved hjelp av algoritmisk tenkning, ulike problemløsingsstrategier, digitale verktøy og programmering </a:t>
            </a:r>
          </a:p>
          <a:p>
            <a:pPr lvl="1"/>
            <a:r>
              <a:rPr lang="nb-NO" dirty="0"/>
              <a:t>utforske strategier for å løse ligninger, ligningssystemer og ulikheter og argumentere for tenkemåtene sine</a:t>
            </a:r>
          </a:p>
          <a:p>
            <a:pPr lvl="1"/>
            <a:r>
              <a:rPr lang="nb-NO" dirty="0"/>
              <a:t>identifisere variable størrelser i ulike situasjoner, sette opp formler og utforske disse ved hjelp av digitale verktøy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65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C949C7-3C8B-DC05-A7BE-84FC61AB8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Programfag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AFA66B-091F-48DB-7FF3-EC7BAF2E4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nb-NO" b="1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Matematikk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R1: bestemme den deriverte i et punkt geometrisk, algebraisk og ved numeriske metoder, og gi eksempler på funksjoner som ikke er deriverbare i gitte punkter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R2: utvikle algoritmer for å beregne integraler numerisk, og bruke programmering til å utføre algoritmene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dirty="0">
                <a:solidFill>
                  <a:srgbClr val="303030"/>
                </a:solidFill>
                <a:latin typeface="Roboto" panose="02000000000000000000" pitchFamily="2" charset="0"/>
              </a:rPr>
              <a:t>R2</a:t>
            </a:r>
            <a:r>
              <a:rPr lang="nb-NO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/S2: utforske rekursive sammenhenger ved å bruke programmering og presentere egne framgangsmåter</a:t>
            </a:r>
          </a:p>
          <a:p>
            <a:pPr marL="0" indent="0" algn="l">
              <a:spcBef>
                <a:spcPts val="600"/>
              </a:spcBef>
              <a:spcAft>
                <a:spcPts val="600"/>
              </a:spcAft>
              <a:buNone/>
            </a:pPr>
            <a:endParaRPr lang="nb-NO" b="0" i="0" dirty="0">
              <a:solidFill>
                <a:srgbClr val="303030"/>
              </a:solidFill>
              <a:effectLst/>
              <a:latin typeface="Roboto" panose="02000000000000000000" pitchFamily="2" charset="0"/>
            </a:endParaRPr>
          </a:p>
          <a:p>
            <a:pPr marL="0" indent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nb-NO" b="1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Fysikk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bruke numeriske metoder og programmering til å modellere og utforske bevegelse i situasjoner der akselerasjonen ikke er konstant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bruke numeriske metoder og programmering til å utforske og modellere fysiske fenomener</a:t>
            </a:r>
            <a:br>
              <a:rPr lang="nb-NO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</a:br>
            <a:endParaRPr lang="nb-NO" b="0" i="0" dirty="0">
              <a:solidFill>
                <a:srgbClr val="303030"/>
              </a:solidFill>
              <a:effectLst/>
              <a:latin typeface="Roboto" panose="02000000000000000000" pitchFamily="2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9329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4CC42D-CB9A-26DB-7F9C-AD9FECD6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265D29-896E-CAEC-4BEF-A082E1D33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45C4580-0333-3DEB-E6F1-E1992CB04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783" y="62636"/>
            <a:ext cx="6578600" cy="295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4BDA383D-F661-532C-499D-3EA13C8C1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783" y="3089206"/>
            <a:ext cx="8382000" cy="374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135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7EED77-DC76-4A88-A80D-5CFBED7E0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89AE7F0-78DA-4635-8A2E-61C40EBA6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815" y="-1"/>
            <a:ext cx="990837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306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4AFACA-CDA6-4EFB-99F0-C5B1C876B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FE05CC-BBAB-4449-A722-0C954143F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E225D87-AEB2-479A-AE12-55EFF5D86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618" y="181256"/>
            <a:ext cx="8352857" cy="649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640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4E21DF-EC70-2FCE-4653-3C7007A8C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C64CD5-EE12-F77D-4FF8-5C9D14CE4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0CEFCD2-24AD-E0BB-C901-EB877406F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885" y="498423"/>
            <a:ext cx="8743950" cy="586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428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8FB863-70D1-06D7-A636-4A5FC6952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3612A8-48BF-1F9D-D4C6-4BED462B2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2BBFAFD-A768-413A-5604-D44E16DB1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0"/>
            <a:ext cx="7521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996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926B51-B3C3-E5F8-679A-8D09E4116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FAE58A-D778-6021-158B-116BB9CE1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6CCCFCA-6ABC-1718-5767-890388372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400" y="774700"/>
            <a:ext cx="7569200" cy="530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19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8646F4-8C23-5EEF-E642-C4E894897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5FDE77-198E-41D3-29BB-866CDEB97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2044373-64AF-57FA-C0BA-CB5357F98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552" y="522449"/>
            <a:ext cx="8126896" cy="564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63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588</Words>
  <Application>Microsoft Office PowerPoint</Application>
  <PresentationFormat>Widescreen</PresentationFormat>
  <Paragraphs>66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Roboto</vt:lpstr>
      <vt:lpstr>Office-tema</vt:lpstr>
      <vt:lpstr>Programmering og matematikk i skolen</vt:lpstr>
      <vt:lpstr>PowerPoint Presentation</vt:lpstr>
      <vt:lpstr>Hva har skjedd med mattefaget?</vt:lpstr>
      <vt:lpstr>Algoritmisk tenkning</vt:lpstr>
      <vt:lpstr>Matematikklæreplanen 1–10</vt:lpstr>
      <vt:lpstr>Naturfaglæreplanen</vt:lpstr>
      <vt:lpstr>Blokk og tekst</vt:lpstr>
      <vt:lpstr>Eksamen 10. klasse matematikk V22</vt:lpstr>
      <vt:lpstr>Læreplan 1T</vt:lpstr>
      <vt:lpstr>Programfag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Programmering og matematikk i skolen</dc:title>
  <dc:creator>Andreas Haraldsrud</dc:creator>
  <cp:lastModifiedBy>Ellen Kristine Grøholt</cp:lastModifiedBy>
  <cp:revision>2</cp:revision>
  <dcterms:created xsi:type="dcterms:W3CDTF">2024-11-20T06:06:10Z</dcterms:created>
  <dcterms:modified xsi:type="dcterms:W3CDTF">2024-11-20T13:09:08Z</dcterms:modified>
</cp:coreProperties>
</file>