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1" r:id="rId4"/>
    <p:sldId id="259" r:id="rId5"/>
    <p:sldId id="263" r:id="rId6"/>
    <p:sldId id="274" r:id="rId7"/>
    <p:sldId id="260" r:id="rId8"/>
    <p:sldId id="273" r:id="rId9"/>
    <p:sldId id="258" r:id="rId10"/>
    <p:sldId id="264" r:id="rId11"/>
    <p:sldId id="275" r:id="rId1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2A5B24-0486-9412-1DB0-415D71268513}" v="20" dt="2024-09-10T12:54:41.937"/>
    <p1510:client id="{C28B7CC1-FFD9-6F4D-4CBD-D60B02E1029C}" v="133" dt="2024-09-10T14:33:33.6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60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BA 2024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'Ark1'!$B$1</c:f>
              <c:strCache>
                <c:ptCount val="1"/>
                <c:pt idx="0">
                  <c:v>Salg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1D1-4C0C-931E-03697AE4AA5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1D1-4C0C-931E-03697AE4AA5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1D1-4C0C-931E-03697AE4AA5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1D1-4C0C-931E-03697AE4AA5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'Ark1'!$A$2:$A$5</c:f>
              <c:strCache>
                <c:ptCount val="4"/>
                <c:pt idx="0">
                  <c:v>Annen kjønnsidentitet</c:v>
                </c:pt>
                <c:pt idx="1">
                  <c:v>Kvinne</c:v>
                </c:pt>
                <c:pt idx="2">
                  <c:v>Mann</c:v>
                </c:pt>
                <c:pt idx="3">
                  <c:v>Ønsker ikke svare</c:v>
                </c:pt>
              </c:strCache>
            </c:strRef>
          </c:cat>
          <c:val>
            <c:numRef>
              <c:f>'Ark1'!$B$2:$B$5</c:f>
              <c:numCache>
                <c:formatCode>0%</c:formatCode>
                <c:ptCount val="4"/>
                <c:pt idx="0">
                  <c:v>0.01</c:v>
                </c:pt>
                <c:pt idx="1">
                  <c:v>0.43</c:v>
                </c:pt>
                <c:pt idx="2">
                  <c:v>0.55000000000000004</c:v>
                </c:pt>
                <c:pt idx="3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4F-4DF9-9BD4-962B0D42A4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'Ark1'!$B$1</c:f>
              <c:strCache>
                <c:ptCount val="1"/>
                <c:pt idx="0">
                  <c:v>Kjønn MA 2024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B0E-4ACD-83C6-16161F19B80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B0E-4ACD-83C6-16161F19B80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B0E-4ACD-83C6-16161F19B80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B0E-4ACD-83C6-16161F19B80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'Ark1'!$A$2:$A$5</c:f>
              <c:strCache>
                <c:ptCount val="4"/>
                <c:pt idx="0">
                  <c:v>Other gender identity</c:v>
                </c:pt>
                <c:pt idx="1">
                  <c:v>Kvinne</c:v>
                </c:pt>
                <c:pt idx="2">
                  <c:v>Mann</c:v>
                </c:pt>
                <c:pt idx="3">
                  <c:v>Prefer not to answer</c:v>
                </c:pt>
              </c:strCache>
            </c:strRef>
          </c:cat>
          <c:val>
            <c:numRef>
              <c:f>'Ark1'!$B$2:$B$5</c:f>
              <c:numCache>
                <c:formatCode>0%</c:formatCode>
                <c:ptCount val="4"/>
                <c:pt idx="0">
                  <c:v>0.01</c:v>
                </c:pt>
                <c:pt idx="1">
                  <c:v>0.38</c:v>
                </c:pt>
                <c:pt idx="2">
                  <c:v>0.6</c:v>
                </c:pt>
                <c:pt idx="3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7F-4118-AF24-FA45AFBD81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Alder</a:t>
            </a:r>
            <a:r>
              <a:rPr lang="en-US" baseline="0" dirty="0"/>
              <a:t> BA 2023 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E90-4822-814A-23F22EE83B0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DE90-4822-814A-23F22EE83B0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E90-4822-814A-23F22EE83B0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DE90-4822-814A-23F22EE83B0F}"/>
              </c:ext>
            </c:extLst>
          </c:dPt>
          <c:dPt>
            <c:idx val="4"/>
            <c:bubble3D val="0"/>
            <c:explosion val="23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E90-4822-814A-23F22EE83B0F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E90-4822-814A-23F22EE83B0F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E90-4822-814A-23F22EE83B0F}"/>
                </c:ext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E90-4822-814A-23F22EE83B0F}"/>
                </c:ext>
              </c:extLst>
            </c:dLbl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E90-4822-814A-23F22EE83B0F}"/>
                </c:ext>
              </c:extLst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E90-4822-814A-23F22EE83B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over 30</c:v>
                </c:pt>
                <c:pt idx="1">
                  <c:v>27 -30 år</c:v>
                </c:pt>
                <c:pt idx="2">
                  <c:v>23 - 26 år</c:v>
                </c:pt>
                <c:pt idx="3">
                  <c:v>20 - 22 år</c:v>
                </c:pt>
                <c:pt idx="4">
                  <c:v>18 - 19 år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0.06</c:v>
                </c:pt>
                <c:pt idx="1">
                  <c:v>0.08</c:v>
                </c:pt>
                <c:pt idx="2">
                  <c:v>0.18</c:v>
                </c:pt>
                <c:pt idx="3">
                  <c:v>0.38</c:v>
                </c:pt>
                <c:pt idx="4">
                  <c:v>0.31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90-4822-814A-23F22EE83B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2023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092-43B8-A875-254B3C13487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092-43B8-A875-254B3C13487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092-43B8-A875-254B3C13487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092-43B8-A875-254B3C13487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092-43B8-A875-254B3C13487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Enkeltemner</c:v>
                </c:pt>
                <c:pt idx="1">
                  <c:v>Årsstudium</c:v>
                </c:pt>
                <c:pt idx="2">
                  <c:v>Bachelorgrad</c:v>
                </c:pt>
                <c:pt idx="3">
                  <c:v>Mastergrad</c:v>
                </c:pt>
                <c:pt idx="4">
                  <c:v>PhD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0.16</c:v>
                </c:pt>
                <c:pt idx="1">
                  <c:v>0.16</c:v>
                </c:pt>
                <c:pt idx="2">
                  <c:v>0.44</c:v>
                </c:pt>
                <c:pt idx="3">
                  <c:v>0.24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5A-43FA-85FC-B709AAF87D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'Ark1'!$B$1</c:f>
              <c:strCache>
                <c:ptCount val="1"/>
                <c:pt idx="0">
                  <c:v>2024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F08-4667-B667-89E81493E09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F08-4667-B667-89E81493E09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F08-4667-B667-89E81493E09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F08-4667-B667-89E81493E09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F08-4667-B667-89E81493E09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'Ark1'!$A$2:$A$6</c:f>
              <c:strCache>
                <c:ptCount val="5"/>
                <c:pt idx="0">
                  <c:v>Enkeltemner</c:v>
                </c:pt>
                <c:pt idx="1">
                  <c:v>Årsstudium</c:v>
                </c:pt>
                <c:pt idx="2">
                  <c:v>Bachelorgrad</c:v>
                </c:pt>
                <c:pt idx="3">
                  <c:v>Mastergrad</c:v>
                </c:pt>
                <c:pt idx="4">
                  <c:v>PhD</c:v>
                </c:pt>
              </c:strCache>
            </c:strRef>
          </c:cat>
          <c:val>
            <c:numRef>
              <c:f>'Ark1'!$B$2:$B$6</c:f>
              <c:numCache>
                <c:formatCode>0%</c:formatCode>
                <c:ptCount val="5"/>
                <c:pt idx="0">
                  <c:v>0.24</c:v>
                </c:pt>
                <c:pt idx="1">
                  <c:v>0.17</c:v>
                </c:pt>
                <c:pt idx="2">
                  <c:v>0.42</c:v>
                </c:pt>
                <c:pt idx="3">
                  <c:v>0.16</c:v>
                </c:pt>
                <c:pt idx="4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0D-4AB5-89D6-50C3FCA020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'Ark1'!$A$2:$A$5</c:f>
              <c:strCache>
                <c:ptCount val="4"/>
                <c:pt idx="0">
                  <c:v>Jeg er litt usikker, men vil se om programmet er noe for meg</c:v>
                </c:pt>
                <c:pt idx="1">
                  <c:v>Jeg har tenkt å fullføre hele programmet</c:v>
                </c:pt>
                <c:pt idx="2">
                  <c:v>Jeg jobber, men skal ta deler av programmet for faglig oppdatering</c:v>
                </c:pt>
                <c:pt idx="3">
                  <c:v>Jeg skal ta deler av programmet som grunnlag for videre utdanning (for eksempel kvalifisere til master, sette sammen en fritt sammensatt bachelorgrad)</c:v>
                </c:pt>
              </c:strCache>
            </c:strRef>
          </c:cat>
          <c:val>
            <c:numRef>
              <c:f>'Ark1'!$B$2:$B$5</c:f>
              <c:numCache>
                <c:formatCode>0%</c:formatCode>
                <c:ptCount val="4"/>
                <c:pt idx="0">
                  <c:v>0.17</c:v>
                </c:pt>
                <c:pt idx="1">
                  <c:v>0.73</c:v>
                </c:pt>
                <c:pt idx="2">
                  <c:v>0.02</c:v>
                </c:pt>
                <c:pt idx="3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28-4863-928A-1F6349B30ED0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'Ark1'!$A$2:$A$5</c:f>
              <c:strCache>
                <c:ptCount val="4"/>
                <c:pt idx="0">
                  <c:v>Jeg er litt usikker, men vil se om programmet er noe for meg</c:v>
                </c:pt>
                <c:pt idx="1">
                  <c:v>Jeg har tenkt å fullføre hele programmet</c:v>
                </c:pt>
                <c:pt idx="2">
                  <c:v>Jeg jobber, men skal ta deler av programmet for faglig oppdatering</c:v>
                </c:pt>
                <c:pt idx="3">
                  <c:v>Jeg skal ta deler av programmet som grunnlag for videre utdanning (for eksempel kvalifisere til master, sette sammen en fritt sammensatt bachelorgrad)</c:v>
                </c:pt>
              </c:strCache>
            </c:strRef>
          </c:cat>
          <c:val>
            <c:numRef>
              <c:f>'Ark1'!$C$2:$C$5</c:f>
              <c:numCache>
                <c:formatCode>0%</c:formatCode>
                <c:ptCount val="4"/>
                <c:pt idx="0">
                  <c:v>0.19</c:v>
                </c:pt>
                <c:pt idx="1">
                  <c:v>0.7</c:v>
                </c:pt>
                <c:pt idx="2">
                  <c:v>0.03</c:v>
                </c:pt>
                <c:pt idx="3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C28-4863-928A-1F6349B30E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50505072"/>
        <c:axId val="750517552"/>
      </c:barChart>
      <c:catAx>
        <c:axId val="750505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750517552"/>
        <c:crosses val="autoZero"/>
        <c:auto val="1"/>
        <c:lblAlgn val="ctr"/>
        <c:lblOffset val="100"/>
        <c:noMultiLvlLbl val="0"/>
      </c:catAx>
      <c:valAx>
        <c:axId val="750517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750505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Jobbe BA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274-4F9F-B1C4-49D5538FC4E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274-4F9F-B1C4-49D5538FC4E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274-4F9F-B1C4-49D5538FC4E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274-4F9F-B1C4-49D5538FC4E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274-4F9F-B1C4-49D5538FC4E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10-15 timer per uke</c:v>
                </c:pt>
                <c:pt idx="1">
                  <c:v>5-10 timer per uke</c:v>
                </c:pt>
                <c:pt idx="2">
                  <c:v>Jeg skal ikke jobbe ved siden av</c:v>
                </c:pt>
                <c:pt idx="3">
                  <c:v>Mer enn 15 timer per uke</c:v>
                </c:pt>
                <c:pt idx="4">
                  <c:v>Mindre enn 5 timer per uke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0.18</c:v>
                </c:pt>
                <c:pt idx="1">
                  <c:v>0.37</c:v>
                </c:pt>
                <c:pt idx="2">
                  <c:v>0.2</c:v>
                </c:pt>
                <c:pt idx="3">
                  <c:v>0.12</c:v>
                </c:pt>
                <c:pt idx="4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27-49F5-A6DF-82D4F818C7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541043307086614"/>
          <c:y val="0.89352842682526901"/>
          <c:w val="0.77542913385826773"/>
          <c:h val="9.240907403979613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Jobbe MA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D4C-4756-9520-290019640D3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D4C-4756-9520-290019640D3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D4C-4756-9520-290019640D3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D4C-4756-9520-290019640D3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D4C-4756-9520-290019640D3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10-15 timer per uke</c:v>
                </c:pt>
                <c:pt idx="1">
                  <c:v>5-10 timer per uke</c:v>
                </c:pt>
                <c:pt idx="2">
                  <c:v>Jeg skal ikke jobbe ved siden av</c:v>
                </c:pt>
                <c:pt idx="3">
                  <c:v>Mer enn 15 timer per uke</c:v>
                </c:pt>
                <c:pt idx="4">
                  <c:v>Mindre enn 5 timer per uke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0.23</c:v>
                </c:pt>
                <c:pt idx="1">
                  <c:v>0.3</c:v>
                </c:pt>
                <c:pt idx="2">
                  <c:v>0.14000000000000001</c:v>
                </c:pt>
                <c:pt idx="3">
                  <c:v>0.24</c:v>
                </c:pt>
                <c:pt idx="4">
                  <c:v>0.09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D4C-4756-9520-290019640D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705-4645-A9CC-9BF92915EAA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705-4645-A9CC-9BF92915EAA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705-4645-A9CC-9BF92915EAA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705-4645-A9CC-9BF92915EAA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Full studieprogresjon</c:v>
                </c:pt>
                <c:pt idx="1">
                  <c:v>Mindre enn full studieprogresjon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0.95</c:v>
                </c:pt>
                <c:pt idx="1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60-4143-97AB-0F6EB2BD5F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egendEntry>
        <c:idx val="3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Master 2024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CC9-4868-B6A0-547EAB8F122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CC9-4868-B6A0-547EAB8F122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CC9-4868-B6A0-547EAB8F122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CC9-4868-B6A0-547EAB8F122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2"/>
                <c:pt idx="0">
                  <c:v>Full studieprogresjon</c:v>
                </c:pt>
                <c:pt idx="1">
                  <c:v>Mindre enn fullstudieprogresjon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0.9</c:v>
                </c:pt>
                <c:pt idx="1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CC9-4868-B6A0-547EAB8F12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'Ark1'!$A$2:$A$12</c:f>
              <c:strCache>
                <c:ptCount val="11"/>
                <c:pt idx="0">
                  <c:v>Sosiale medier</c:v>
                </c:pt>
                <c:pt idx="1">
                  <c:v>Andre studieportaler</c:v>
                </c:pt>
                <c:pt idx="2">
                  <c:v>Omtale i avis radio</c:v>
                </c:pt>
                <c:pt idx="3">
                  <c:v>utdanningsmesse</c:v>
                </c:pt>
                <c:pt idx="4">
                  <c:v>Åpen dag UiO</c:v>
                </c:pt>
                <c:pt idx="5">
                  <c:v>Skolebesøk</c:v>
                </c:pt>
                <c:pt idx="6">
                  <c:v>jenter og teknologi etc</c:v>
                </c:pt>
                <c:pt idx="7">
                  <c:v>venner eller familie</c:v>
                </c:pt>
                <c:pt idx="8">
                  <c:v>Lærer/rådgiver</c:v>
                </c:pt>
                <c:pt idx="9">
                  <c:v>Annet </c:v>
                </c:pt>
                <c:pt idx="10">
                  <c:v>Husker ikke</c:v>
                </c:pt>
              </c:strCache>
            </c:strRef>
          </c:cat>
          <c:val>
            <c:numRef>
              <c:f>'Ark1'!$B$2:$B$12</c:f>
              <c:numCache>
                <c:formatCode>0%</c:formatCode>
                <c:ptCount val="11"/>
                <c:pt idx="0">
                  <c:v>0.19</c:v>
                </c:pt>
                <c:pt idx="1">
                  <c:v>0.08</c:v>
                </c:pt>
                <c:pt idx="2">
                  <c:v>0.06</c:v>
                </c:pt>
                <c:pt idx="3">
                  <c:v>0.06</c:v>
                </c:pt>
                <c:pt idx="4">
                  <c:v>0.13</c:v>
                </c:pt>
                <c:pt idx="5">
                  <c:v>0.1</c:v>
                </c:pt>
                <c:pt idx="6">
                  <c:v>0.03</c:v>
                </c:pt>
                <c:pt idx="7">
                  <c:v>0.43</c:v>
                </c:pt>
                <c:pt idx="8">
                  <c:v>0.14000000000000001</c:v>
                </c:pt>
                <c:pt idx="9">
                  <c:v>0.26</c:v>
                </c:pt>
                <c:pt idx="10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7D-48AF-8AA2-69B31E3C507A}"/>
            </c:ext>
          </c:extLst>
        </c:ser>
        <c:ser>
          <c:idx val="1"/>
          <c:order val="1"/>
          <c:tx>
            <c:strRef>
              <c:f>'Ark1'!$C$1</c:f>
              <c:strCache>
                <c:ptCount val="1"/>
                <c:pt idx="0">
                  <c:v>Kolonne1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'Ark1'!$A$2:$A$12</c:f>
              <c:strCache>
                <c:ptCount val="11"/>
                <c:pt idx="0">
                  <c:v>Sosiale medier</c:v>
                </c:pt>
                <c:pt idx="1">
                  <c:v>Andre studieportaler</c:v>
                </c:pt>
                <c:pt idx="2">
                  <c:v>Omtale i avis radio</c:v>
                </c:pt>
                <c:pt idx="3">
                  <c:v>utdanningsmesse</c:v>
                </c:pt>
                <c:pt idx="4">
                  <c:v>Åpen dag UiO</c:v>
                </c:pt>
                <c:pt idx="5">
                  <c:v>Skolebesøk</c:v>
                </c:pt>
                <c:pt idx="6">
                  <c:v>jenter og teknologi etc</c:v>
                </c:pt>
                <c:pt idx="7">
                  <c:v>venner eller familie</c:v>
                </c:pt>
                <c:pt idx="8">
                  <c:v>Lærer/rådgiver</c:v>
                </c:pt>
                <c:pt idx="9">
                  <c:v>Annet </c:v>
                </c:pt>
                <c:pt idx="10">
                  <c:v>Husker ikke</c:v>
                </c:pt>
              </c:strCache>
            </c:strRef>
          </c:cat>
          <c:val>
            <c:numRef>
              <c:f>'Ark1'!$C$2:$C$12</c:f>
              <c:numCache>
                <c:formatCode>General</c:formatCode>
                <c:ptCount val="11"/>
              </c:numCache>
            </c:numRef>
          </c:val>
          <c:extLst>
            <c:ext xmlns:c16="http://schemas.microsoft.com/office/drawing/2014/chart" uri="{C3380CC4-5D6E-409C-BE32-E72D297353CC}">
              <c16:uniqueId val="{00000001-DC7D-48AF-8AA2-69B31E3C507A}"/>
            </c:ext>
          </c:extLst>
        </c:ser>
        <c:ser>
          <c:idx val="2"/>
          <c:order val="2"/>
          <c:tx>
            <c:strRef>
              <c:f>'Ark1'!$D$1</c:f>
              <c:strCache>
                <c:ptCount val="1"/>
                <c:pt idx="0">
                  <c:v>Kolonne2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'Ark1'!$A$2:$A$12</c:f>
              <c:strCache>
                <c:ptCount val="11"/>
                <c:pt idx="0">
                  <c:v>Sosiale medier</c:v>
                </c:pt>
                <c:pt idx="1">
                  <c:v>Andre studieportaler</c:v>
                </c:pt>
                <c:pt idx="2">
                  <c:v>Omtale i avis radio</c:v>
                </c:pt>
                <c:pt idx="3">
                  <c:v>utdanningsmesse</c:v>
                </c:pt>
                <c:pt idx="4">
                  <c:v>Åpen dag UiO</c:v>
                </c:pt>
                <c:pt idx="5">
                  <c:v>Skolebesøk</c:v>
                </c:pt>
                <c:pt idx="6">
                  <c:v>jenter og teknologi etc</c:v>
                </c:pt>
                <c:pt idx="7">
                  <c:v>venner eller familie</c:v>
                </c:pt>
                <c:pt idx="8">
                  <c:v>Lærer/rådgiver</c:v>
                </c:pt>
                <c:pt idx="9">
                  <c:v>Annet </c:v>
                </c:pt>
                <c:pt idx="10">
                  <c:v>Husker ikke</c:v>
                </c:pt>
              </c:strCache>
            </c:strRef>
          </c:cat>
          <c:val>
            <c:numRef>
              <c:f>'Ark1'!$D$2:$D$12</c:f>
              <c:numCache>
                <c:formatCode>General</c:formatCode>
                <c:ptCount val="11"/>
              </c:numCache>
            </c:numRef>
          </c:val>
          <c:extLst>
            <c:ext xmlns:c16="http://schemas.microsoft.com/office/drawing/2014/chart" uri="{C3380CC4-5D6E-409C-BE32-E72D297353CC}">
              <c16:uniqueId val="{00000002-DC7D-48AF-8AA2-69B31E3C50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6877264"/>
        <c:axId val="456876304"/>
      </c:barChart>
      <c:catAx>
        <c:axId val="456877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56876304"/>
        <c:crosses val="autoZero"/>
        <c:auto val="1"/>
        <c:lblAlgn val="ctr"/>
        <c:lblOffset val="100"/>
        <c:noMultiLvlLbl val="0"/>
      </c:catAx>
      <c:valAx>
        <c:axId val="456876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56877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0604D-7F13-4718-836E-CEA5DC4460CF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600E7-1CFD-4C5F-B885-2E88BA44A86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50109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0604D-7F13-4718-836E-CEA5DC4460CF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600E7-1CFD-4C5F-B885-2E88BA44A86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5258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0604D-7F13-4718-836E-CEA5DC4460CF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600E7-1CFD-4C5F-B885-2E88BA44A86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5169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0604D-7F13-4718-836E-CEA5DC4460CF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600E7-1CFD-4C5F-B885-2E88BA44A86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2167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0604D-7F13-4718-836E-CEA5DC4460CF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600E7-1CFD-4C5F-B885-2E88BA44A86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71130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0604D-7F13-4718-836E-CEA5DC4460CF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600E7-1CFD-4C5F-B885-2E88BA44A86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40510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0604D-7F13-4718-836E-CEA5DC4460CF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600E7-1CFD-4C5F-B885-2E88BA44A86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3018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0604D-7F13-4718-836E-CEA5DC4460CF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600E7-1CFD-4C5F-B885-2E88BA44A86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7447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0604D-7F13-4718-836E-CEA5DC4460CF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600E7-1CFD-4C5F-B885-2E88BA44A86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9438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0604D-7F13-4718-836E-CEA5DC4460CF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600E7-1CFD-4C5F-B885-2E88BA44A86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171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0604D-7F13-4718-836E-CEA5DC4460CF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600E7-1CFD-4C5F-B885-2E88BA44A86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3412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0604D-7F13-4718-836E-CEA5DC4460CF}" type="datetimeFigureOut">
              <a:rPr lang="nb-NO" smtClean="0"/>
              <a:t>12.09.2024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E600E7-1CFD-4C5F-B885-2E88BA44A86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1143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Studiestartundersøkelsen MN 2024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Ingrid Sand, studieseksjonen</a:t>
            </a:r>
          </a:p>
        </p:txBody>
      </p:sp>
      <p:sp>
        <p:nvSpPr>
          <p:cNvPr id="4" name="Oval 3"/>
          <p:cNvSpPr/>
          <p:nvPr/>
        </p:nvSpPr>
        <p:spPr>
          <a:xfrm>
            <a:off x="1974978" y="251927"/>
            <a:ext cx="1057471" cy="1066799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Oval 4"/>
          <p:cNvSpPr/>
          <p:nvPr/>
        </p:nvSpPr>
        <p:spPr>
          <a:xfrm>
            <a:off x="2984240" y="646502"/>
            <a:ext cx="1195875" cy="1148086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Oval 5"/>
          <p:cNvSpPr/>
          <p:nvPr/>
        </p:nvSpPr>
        <p:spPr>
          <a:xfrm>
            <a:off x="1524000" y="2967135"/>
            <a:ext cx="1483567" cy="151254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Oval 6"/>
          <p:cNvSpPr/>
          <p:nvPr/>
        </p:nvSpPr>
        <p:spPr>
          <a:xfrm>
            <a:off x="727788" y="1534321"/>
            <a:ext cx="1119674" cy="1074794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" name="Oval 7"/>
          <p:cNvSpPr/>
          <p:nvPr/>
        </p:nvSpPr>
        <p:spPr>
          <a:xfrm>
            <a:off x="3135087" y="2687217"/>
            <a:ext cx="1045028" cy="1034636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Oval 8"/>
          <p:cNvSpPr/>
          <p:nvPr/>
        </p:nvSpPr>
        <p:spPr>
          <a:xfrm>
            <a:off x="561390" y="523431"/>
            <a:ext cx="905070" cy="9131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9192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Svar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/>
              <a:t>Antall svar bachelor: 970 (2023: 1127) * mangler fra IFI årsenhet</a:t>
            </a:r>
          </a:p>
          <a:p>
            <a:pPr marL="0" indent="0">
              <a:buNone/>
            </a:pPr>
            <a:r>
              <a:rPr lang="nb-NO" dirty="0"/>
              <a:t>Ja-svar 1903</a:t>
            </a:r>
            <a:br>
              <a:rPr lang="nb-NO" dirty="0"/>
            </a:br>
            <a:r>
              <a:rPr lang="nb-NO" dirty="0"/>
              <a:t>Møtt 1562 </a:t>
            </a:r>
            <a:endParaRPr lang="nb-NO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nb-NO" dirty="0"/>
              <a:t>IFI-programmenes besvarelser utgjør 44% 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Antall svar master: 511</a:t>
            </a:r>
            <a:endParaRPr lang="nb-NO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nb-NO" dirty="0"/>
              <a:t>Ja-svar 931</a:t>
            </a:r>
            <a:endParaRPr lang="nb-NO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nb-NO" dirty="0"/>
              <a:t>Møtt 794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28685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460679" y="1513954"/>
            <a:ext cx="267615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FARMASI: 75% kvinner</a:t>
            </a:r>
          </a:p>
          <a:p>
            <a:r>
              <a:rPr lang="nb-NO" dirty="0"/>
              <a:t>Inf Design: 63% kvinner</a:t>
            </a:r>
            <a:br>
              <a:rPr lang="nb-NO" dirty="0"/>
            </a:br>
            <a:r>
              <a:rPr lang="nb-NO" dirty="0"/>
              <a:t>Biovitenskap: 65% kvinner</a:t>
            </a:r>
          </a:p>
          <a:p>
            <a:br>
              <a:rPr lang="nb-NO" dirty="0"/>
            </a:br>
            <a:r>
              <a:rPr lang="nb-NO" dirty="0"/>
              <a:t>Robotikk: 80% menn</a:t>
            </a:r>
            <a:br>
              <a:rPr lang="nb-NO" dirty="0"/>
            </a:br>
            <a:r>
              <a:rPr lang="nb-NO" dirty="0"/>
              <a:t>Mat modellering: 79% menn</a:t>
            </a:r>
          </a:p>
          <a:p>
            <a:endParaRPr lang="nb-NO" dirty="0"/>
          </a:p>
          <a:p>
            <a:r>
              <a:rPr lang="nb-NO" dirty="0"/>
              <a:t>Års </a:t>
            </a:r>
            <a:r>
              <a:rPr lang="nb-NO" dirty="0" err="1"/>
              <a:t>realf</a:t>
            </a:r>
            <a:r>
              <a:rPr lang="nb-NO" dirty="0"/>
              <a:t>: 66% menn</a:t>
            </a:r>
            <a:br>
              <a:rPr lang="nb-NO" dirty="0"/>
            </a:br>
            <a:r>
              <a:rPr lang="nb-NO" dirty="0"/>
              <a:t>Års matte: </a:t>
            </a:r>
          </a:p>
          <a:p>
            <a:r>
              <a:rPr lang="nb-NO" dirty="0"/>
              <a:t>55% menn</a:t>
            </a:r>
            <a:br>
              <a:rPr lang="nb-NO" dirty="0"/>
            </a:br>
            <a:r>
              <a:rPr lang="nb-NO" dirty="0"/>
              <a:t> </a:t>
            </a:r>
          </a:p>
          <a:p>
            <a:endParaRPr lang="nb-NO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9DD89D8E-85C4-6F81-D1C6-E1E801A11D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7409017"/>
              </p:ext>
            </p:extLst>
          </p:nvPr>
        </p:nvGraphicFramePr>
        <p:xfrm>
          <a:off x="-480944" y="1382112"/>
          <a:ext cx="6261856" cy="47969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C03B01FB-A62E-1AA5-94E8-35BB635F19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0032170"/>
              </p:ext>
            </p:extLst>
          </p:nvPr>
        </p:nvGraphicFramePr>
        <p:xfrm>
          <a:off x="6383471" y="1474878"/>
          <a:ext cx="6813878" cy="47969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kstSylinder 11">
            <a:extLst>
              <a:ext uri="{FF2B5EF4-FFF2-40B4-BE49-F238E27FC236}">
                <a16:creationId xmlns:a16="http://schemas.microsoft.com/office/drawing/2014/main" id="{5ADA06F4-E621-16FF-9B04-0E078D6F97DF}"/>
              </a:ext>
            </a:extLst>
          </p:cNvPr>
          <p:cNvSpPr txBox="1"/>
          <p:nvPr/>
        </p:nvSpPr>
        <p:spPr>
          <a:xfrm>
            <a:off x="7478754" y="5176011"/>
            <a:ext cx="2063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2023 Menn 66% </a:t>
            </a:r>
            <a:br>
              <a:rPr lang="nb-NO" dirty="0"/>
            </a:br>
            <a:r>
              <a:rPr lang="nb-NO" dirty="0"/>
              <a:t>Kvinner 32%</a:t>
            </a: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966C3C27-3BB1-8726-19C9-68CBF57F8C53}"/>
              </a:ext>
            </a:extLst>
          </p:cNvPr>
          <p:cNvSpPr txBox="1"/>
          <p:nvPr/>
        </p:nvSpPr>
        <p:spPr>
          <a:xfrm>
            <a:off x="1339769" y="5214987"/>
            <a:ext cx="2063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2023 Menn 53% </a:t>
            </a:r>
            <a:br>
              <a:rPr lang="nb-NO" dirty="0"/>
            </a:br>
            <a:r>
              <a:rPr lang="nb-NO" dirty="0"/>
              <a:t>Kvinner 45%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2D5517E2-CD0F-5E11-DB38-24234ACD308F}"/>
              </a:ext>
            </a:extLst>
          </p:cNvPr>
          <p:cNvSpPr txBox="1"/>
          <p:nvPr/>
        </p:nvSpPr>
        <p:spPr>
          <a:xfrm>
            <a:off x="1339769" y="303791"/>
            <a:ext cx="65414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/>
              <a:t>Kjønn</a:t>
            </a:r>
          </a:p>
        </p:txBody>
      </p:sp>
    </p:spTree>
    <p:extLst>
      <p:ext uri="{BB962C8B-B14F-4D97-AF65-F5344CB8AC3E}">
        <p14:creationId xmlns:p14="http://schemas.microsoft.com/office/powerpoint/2010/main" val="3207285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Alder</a:t>
            </a: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667067051"/>
              </p:ext>
            </p:extLst>
          </p:nvPr>
        </p:nvGraphicFramePr>
        <p:xfrm>
          <a:off x="270188" y="2544763"/>
          <a:ext cx="5063811" cy="3554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2BC067CA-1D64-4C1E-7BE1-90C43027FE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6798337"/>
              </p:ext>
            </p:extLst>
          </p:nvPr>
        </p:nvGraphicFramePr>
        <p:xfrm>
          <a:off x="5333999" y="1219200"/>
          <a:ext cx="4911970" cy="319370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455985">
                  <a:extLst>
                    <a:ext uri="{9D8B030D-6E8A-4147-A177-3AD203B41FA5}">
                      <a16:colId xmlns:a16="http://schemas.microsoft.com/office/drawing/2014/main" val="490810439"/>
                    </a:ext>
                  </a:extLst>
                </a:gridCol>
                <a:gridCol w="2455985">
                  <a:extLst>
                    <a:ext uri="{9D8B030D-6E8A-4147-A177-3AD203B41FA5}">
                      <a16:colId xmlns:a16="http://schemas.microsoft.com/office/drawing/2014/main" val="1867524773"/>
                    </a:ext>
                  </a:extLst>
                </a:gridCol>
              </a:tblGrid>
              <a:tr h="456244">
                <a:tc>
                  <a:txBody>
                    <a:bodyPr/>
                    <a:lstStyle/>
                    <a:p>
                      <a:r>
                        <a:rPr lang="nb-NO" b="1" dirty="0">
                          <a:effectLst/>
                        </a:rPr>
                        <a:t>Alder BA 2024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nb-NO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6988555"/>
                  </a:ext>
                </a:extLst>
              </a:tr>
              <a:tr h="456244">
                <a:tc>
                  <a:txBody>
                    <a:bodyPr/>
                    <a:lstStyle/>
                    <a:p>
                      <a:r>
                        <a:rPr lang="nb-NO" dirty="0">
                          <a:effectLst/>
                        </a:rPr>
                        <a:t>over 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6 %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4823560"/>
                  </a:ext>
                </a:extLst>
              </a:tr>
              <a:tr h="456244">
                <a:tc>
                  <a:txBody>
                    <a:bodyPr/>
                    <a:lstStyle/>
                    <a:p>
                      <a:r>
                        <a:rPr lang="nb-NO" dirty="0">
                          <a:effectLst/>
                        </a:rPr>
                        <a:t>27-30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7 %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5926885"/>
                  </a:ext>
                </a:extLst>
              </a:tr>
              <a:tr h="456244">
                <a:tc>
                  <a:txBody>
                    <a:bodyPr/>
                    <a:lstStyle/>
                    <a:p>
                      <a:r>
                        <a:rPr lang="nb-NO" dirty="0">
                          <a:effectLst/>
                        </a:rPr>
                        <a:t>23-26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20 %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4104834"/>
                  </a:ext>
                </a:extLst>
              </a:tr>
              <a:tr h="456244">
                <a:tc>
                  <a:txBody>
                    <a:bodyPr/>
                    <a:lstStyle/>
                    <a:p>
                      <a:r>
                        <a:rPr lang="nb-NO" dirty="0">
                          <a:effectLst/>
                        </a:rPr>
                        <a:t>20-22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36 %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392461"/>
                  </a:ext>
                </a:extLst>
              </a:tr>
              <a:tr h="456244">
                <a:tc>
                  <a:txBody>
                    <a:bodyPr/>
                    <a:lstStyle/>
                    <a:p>
                      <a:r>
                        <a:rPr lang="nb-NO" dirty="0">
                          <a:effectLst/>
                        </a:rPr>
                        <a:t>18-19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31 %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5234656"/>
                  </a:ext>
                </a:extLst>
              </a:tr>
              <a:tr h="456244">
                <a:tc>
                  <a:txBody>
                    <a:bodyPr/>
                    <a:lstStyle/>
                    <a:p>
                      <a:endParaRPr lang="nb-NO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100 %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15199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59647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har du gjort før?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4467834"/>
              </p:ext>
            </p:extLst>
          </p:nvPr>
        </p:nvGraphicFramePr>
        <p:xfrm>
          <a:off x="-1017036" y="3806888"/>
          <a:ext cx="8368004" cy="26966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5315063"/>
              </p:ext>
            </p:extLst>
          </p:nvPr>
        </p:nvGraphicFramePr>
        <p:xfrm>
          <a:off x="1002264" y="2113802"/>
          <a:ext cx="2886270" cy="425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3135">
                  <a:extLst>
                    <a:ext uri="{9D8B030D-6E8A-4147-A177-3AD203B41FA5}">
                      <a16:colId xmlns:a16="http://schemas.microsoft.com/office/drawing/2014/main" val="4289235760"/>
                    </a:ext>
                  </a:extLst>
                </a:gridCol>
                <a:gridCol w="1443135">
                  <a:extLst>
                    <a:ext uri="{9D8B030D-6E8A-4147-A177-3AD203B41FA5}">
                      <a16:colId xmlns:a16="http://schemas.microsoft.com/office/drawing/2014/main" val="4041979670"/>
                    </a:ext>
                  </a:extLst>
                </a:gridCol>
              </a:tblGrid>
              <a:tr h="662104">
                <a:tc>
                  <a:txBody>
                    <a:bodyPr/>
                    <a:lstStyle/>
                    <a:p>
                      <a:r>
                        <a:rPr lang="nb-NO" dirty="0"/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Andel</a:t>
                      </a:r>
                      <a:r>
                        <a:rPr lang="nb-NO" baseline="0" dirty="0"/>
                        <a:t> som eneste eller ett av alternativ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829862"/>
                  </a:ext>
                </a:extLst>
              </a:tr>
              <a:tr h="383600">
                <a:tc>
                  <a:txBody>
                    <a:bodyPr/>
                    <a:lstStyle/>
                    <a:p>
                      <a:r>
                        <a:rPr lang="nb-NO" dirty="0"/>
                        <a:t>Rett fra </a:t>
                      </a:r>
                      <a:r>
                        <a:rPr lang="nb-NO" dirty="0" err="1"/>
                        <a:t>vgs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743843"/>
                  </a:ext>
                </a:extLst>
              </a:tr>
              <a:tr h="383600">
                <a:tc>
                  <a:txBody>
                    <a:bodyPr/>
                    <a:lstStyle/>
                    <a:p>
                      <a:r>
                        <a:rPr lang="nb-NO" dirty="0"/>
                        <a:t>Høyere utdanning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479522"/>
                  </a:ext>
                </a:extLst>
              </a:tr>
              <a:tr h="383600">
                <a:tc>
                  <a:txBody>
                    <a:bodyPr/>
                    <a:lstStyle/>
                    <a:p>
                      <a:r>
                        <a:rPr lang="nb-NO" dirty="0"/>
                        <a:t>Jobbet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788699"/>
                  </a:ext>
                </a:extLst>
              </a:tr>
              <a:tr h="383600">
                <a:tc>
                  <a:txBody>
                    <a:bodyPr/>
                    <a:lstStyle/>
                    <a:p>
                      <a:r>
                        <a:rPr lang="nb-NO" dirty="0"/>
                        <a:t>Militærtjeneste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820040"/>
                  </a:ext>
                </a:extLst>
              </a:tr>
              <a:tr h="383600">
                <a:tc>
                  <a:txBody>
                    <a:bodyPr/>
                    <a:lstStyle/>
                    <a:p>
                      <a:r>
                        <a:rPr lang="nb-NO" dirty="0"/>
                        <a:t>Folkehøgskole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356550"/>
                  </a:ext>
                </a:extLst>
              </a:tr>
              <a:tr h="383600">
                <a:tc>
                  <a:txBody>
                    <a:bodyPr/>
                    <a:lstStyle/>
                    <a:p>
                      <a:r>
                        <a:rPr lang="nb-NO" dirty="0"/>
                        <a:t>Annet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338771"/>
                  </a:ext>
                </a:extLst>
              </a:tr>
            </a:tbl>
          </a:graphicData>
        </a:graphic>
      </p:graphicFrame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A1CD4359-84D8-5BCF-A846-8A0D274CC5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4126183"/>
              </p:ext>
            </p:extLst>
          </p:nvPr>
        </p:nvGraphicFramePr>
        <p:xfrm>
          <a:off x="6556514" y="1562525"/>
          <a:ext cx="2675428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7714">
                  <a:extLst>
                    <a:ext uri="{9D8B030D-6E8A-4147-A177-3AD203B41FA5}">
                      <a16:colId xmlns:a16="http://schemas.microsoft.com/office/drawing/2014/main" val="4289235760"/>
                    </a:ext>
                  </a:extLst>
                </a:gridCol>
                <a:gridCol w="1337714">
                  <a:extLst>
                    <a:ext uri="{9D8B030D-6E8A-4147-A177-3AD203B41FA5}">
                      <a16:colId xmlns:a16="http://schemas.microsoft.com/office/drawing/2014/main" val="4041979670"/>
                    </a:ext>
                  </a:extLst>
                </a:gridCol>
              </a:tblGrid>
              <a:tr h="1321746">
                <a:tc>
                  <a:txBody>
                    <a:bodyPr/>
                    <a:lstStyle/>
                    <a:p>
                      <a:r>
                        <a:rPr lang="nb-NO" dirty="0"/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Andel</a:t>
                      </a:r>
                      <a:r>
                        <a:rPr lang="nb-NO" baseline="0" dirty="0"/>
                        <a:t> som eneste eller ett av alternativ (N = 1274)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829862"/>
                  </a:ext>
                </a:extLst>
              </a:tr>
              <a:tr h="330436">
                <a:tc>
                  <a:txBody>
                    <a:bodyPr/>
                    <a:lstStyle/>
                    <a:p>
                      <a:r>
                        <a:rPr lang="nb-NO" dirty="0"/>
                        <a:t>Rett fra </a:t>
                      </a:r>
                      <a:r>
                        <a:rPr lang="nb-NO" dirty="0" err="1"/>
                        <a:t>vgs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743843"/>
                  </a:ext>
                </a:extLst>
              </a:tr>
              <a:tr h="578264">
                <a:tc>
                  <a:txBody>
                    <a:bodyPr/>
                    <a:lstStyle/>
                    <a:p>
                      <a:r>
                        <a:rPr lang="nb-NO" dirty="0"/>
                        <a:t>Høyere utdanning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479522"/>
                  </a:ext>
                </a:extLst>
              </a:tr>
              <a:tr h="330436">
                <a:tc>
                  <a:txBody>
                    <a:bodyPr/>
                    <a:lstStyle/>
                    <a:p>
                      <a:r>
                        <a:rPr lang="nb-NO" dirty="0"/>
                        <a:t>Jobbet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788699"/>
                  </a:ext>
                </a:extLst>
              </a:tr>
              <a:tr h="578264">
                <a:tc>
                  <a:txBody>
                    <a:bodyPr/>
                    <a:lstStyle/>
                    <a:p>
                      <a:r>
                        <a:rPr lang="nb-NO" dirty="0"/>
                        <a:t>Militærtjeneste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820040"/>
                  </a:ext>
                </a:extLst>
              </a:tr>
              <a:tr h="578264">
                <a:tc>
                  <a:txBody>
                    <a:bodyPr/>
                    <a:lstStyle/>
                    <a:p>
                      <a:r>
                        <a:rPr lang="nb-NO" dirty="0"/>
                        <a:t>Folkehøgskole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356550"/>
                  </a:ext>
                </a:extLst>
              </a:tr>
              <a:tr h="330436">
                <a:tc>
                  <a:txBody>
                    <a:bodyPr/>
                    <a:lstStyle/>
                    <a:p>
                      <a:r>
                        <a:rPr lang="nb-NO" dirty="0"/>
                        <a:t>Annet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338771"/>
                  </a:ext>
                </a:extLst>
              </a:tr>
              <a:tr h="330436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1102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9261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har du gjort før?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-1017036" y="3806888"/>
          <a:ext cx="8368004" cy="26966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002264" y="2113802"/>
          <a:ext cx="2886270" cy="425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3135">
                  <a:extLst>
                    <a:ext uri="{9D8B030D-6E8A-4147-A177-3AD203B41FA5}">
                      <a16:colId xmlns:a16="http://schemas.microsoft.com/office/drawing/2014/main" val="4289235760"/>
                    </a:ext>
                  </a:extLst>
                </a:gridCol>
                <a:gridCol w="1443135">
                  <a:extLst>
                    <a:ext uri="{9D8B030D-6E8A-4147-A177-3AD203B41FA5}">
                      <a16:colId xmlns:a16="http://schemas.microsoft.com/office/drawing/2014/main" val="4041979670"/>
                    </a:ext>
                  </a:extLst>
                </a:gridCol>
              </a:tblGrid>
              <a:tr h="662104">
                <a:tc>
                  <a:txBody>
                    <a:bodyPr/>
                    <a:lstStyle/>
                    <a:p>
                      <a:r>
                        <a:rPr lang="nb-NO" dirty="0"/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Andel</a:t>
                      </a:r>
                      <a:r>
                        <a:rPr lang="nb-NO" baseline="0" dirty="0"/>
                        <a:t> som eneste eller ett av alternativ</a:t>
                      </a:r>
                      <a:endParaRPr lang="nb-N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829862"/>
                  </a:ext>
                </a:extLst>
              </a:tr>
              <a:tr h="383600">
                <a:tc>
                  <a:txBody>
                    <a:bodyPr/>
                    <a:lstStyle/>
                    <a:p>
                      <a:r>
                        <a:rPr lang="nb-NO" dirty="0"/>
                        <a:t>Rett fra </a:t>
                      </a:r>
                      <a:r>
                        <a:rPr lang="nb-NO" dirty="0" err="1"/>
                        <a:t>vgs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743843"/>
                  </a:ext>
                </a:extLst>
              </a:tr>
              <a:tr h="383600">
                <a:tc>
                  <a:txBody>
                    <a:bodyPr/>
                    <a:lstStyle/>
                    <a:p>
                      <a:r>
                        <a:rPr lang="nb-NO" dirty="0"/>
                        <a:t>Høyere utdanning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479522"/>
                  </a:ext>
                </a:extLst>
              </a:tr>
              <a:tr h="383600">
                <a:tc>
                  <a:txBody>
                    <a:bodyPr/>
                    <a:lstStyle/>
                    <a:p>
                      <a:r>
                        <a:rPr lang="nb-NO" dirty="0"/>
                        <a:t>Jobbet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788699"/>
                  </a:ext>
                </a:extLst>
              </a:tr>
              <a:tr h="383600">
                <a:tc>
                  <a:txBody>
                    <a:bodyPr/>
                    <a:lstStyle/>
                    <a:p>
                      <a:r>
                        <a:rPr lang="nb-NO" dirty="0"/>
                        <a:t>Militærtjeneste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820040"/>
                  </a:ext>
                </a:extLst>
              </a:tr>
              <a:tr h="383600">
                <a:tc>
                  <a:txBody>
                    <a:bodyPr/>
                    <a:lstStyle/>
                    <a:p>
                      <a:r>
                        <a:rPr lang="nb-NO" dirty="0"/>
                        <a:t>Folkehøgskole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356550"/>
                  </a:ext>
                </a:extLst>
              </a:tr>
              <a:tr h="383600">
                <a:tc>
                  <a:txBody>
                    <a:bodyPr/>
                    <a:lstStyle/>
                    <a:p>
                      <a:r>
                        <a:rPr lang="nb-NO" dirty="0"/>
                        <a:t>Annet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338771"/>
                  </a:ext>
                </a:extLst>
              </a:tr>
            </a:tbl>
          </a:graphicData>
        </a:graphic>
      </p:graphicFrame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A1CD4359-84D8-5BCF-A846-8A0D274CC572}"/>
              </a:ext>
            </a:extLst>
          </p:cNvPr>
          <p:cNvGraphicFramePr>
            <a:graphicFrameLocks noGrp="1"/>
          </p:cNvGraphicFramePr>
          <p:nvPr/>
        </p:nvGraphicFramePr>
        <p:xfrm>
          <a:off x="6556514" y="1562525"/>
          <a:ext cx="4797286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7714">
                  <a:extLst>
                    <a:ext uri="{9D8B030D-6E8A-4147-A177-3AD203B41FA5}">
                      <a16:colId xmlns:a16="http://schemas.microsoft.com/office/drawing/2014/main" val="4289235760"/>
                    </a:ext>
                  </a:extLst>
                </a:gridCol>
                <a:gridCol w="1337714">
                  <a:extLst>
                    <a:ext uri="{9D8B030D-6E8A-4147-A177-3AD203B41FA5}">
                      <a16:colId xmlns:a16="http://schemas.microsoft.com/office/drawing/2014/main" val="4041979670"/>
                    </a:ext>
                  </a:extLst>
                </a:gridCol>
                <a:gridCol w="2121858">
                  <a:extLst>
                    <a:ext uri="{9D8B030D-6E8A-4147-A177-3AD203B41FA5}">
                      <a16:colId xmlns:a16="http://schemas.microsoft.com/office/drawing/2014/main" val="3684481408"/>
                    </a:ext>
                  </a:extLst>
                </a:gridCol>
              </a:tblGrid>
              <a:tr h="1321746">
                <a:tc>
                  <a:txBody>
                    <a:bodyPr/>
                    <a:lstStyle/>
                    <a:p>
                      <a:r>
                        <a:rPr lang="nb-NO" dirty="0"/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Andel</a:t>
                      </a:r>
                      <a:r>
                        <a:rPr lang="nb-NO" baseline="0" dirty="0"/>
                        <a:t> som eneste eller ett av alternativ (N = 1274)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Eneste alternativ (N = 714)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829862"/>
                  </a:ext>
                </a:extLst>
              </a:tr>
              <a:tr h="330436">
                <a:tc>
                  <a:txBody>
                    <a:bodyPr/>
                    <a:lstStyle/>
                    <a:p>
                      <a:r>
                        <a:rPr lang="nb-NO" dirty="0"/>
                        <a:t>Rett fra </a:t>
                      </a:r>
                      <a:r>
                        <a:rPr lang="nb-NO" dirty="0" err="1"/>
                        <a:t>vgs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743843"/>
                  </a:ext>
                </a:extLst>
              </a:tr>
              <a:tr h="578264">
                <a:tc>
                  <a:txBody>
                    <a:bodyPr/>
                    <a:lstStyle/>
                    <a:p>
                      <a:r>
                        <a:rPr lang="nb-NO" dirty="0"/>
                        <a:t>Høyere utdanning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479522"/>
                  </a:ext>
                </a:extLst>
              </a:tr>
              <a:tr h="330436">
                <a:tc>
                  <a:txBody>
                    <a:bodyPr/>
                    <a:lstStyle/>
                    <a:p>
                      <a:r>
                        <a:rPr lang="nb-NO" dirty="0"/>
                        <a:t>Jobbet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788699"/>
                  </a:ext>
                </a:extLst>
              </a:tr>
              <a:tr h="578264">
                <a:tc>
                  <a:txBody>
                    <a:bodyPr/>
                    <a:lstStyle/>
                    <a:p>
                      <a:r>
                        <a:rPr lang="nb-NO" dirty="0"/>
                        <a:t>Militærtjeneste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820040"/>
                  </a:ext>
                </a:extLst>
              </a:tr>
              <a:tr h="578264">
                <a:tc>
                  <a:txBody>
                    <a:bodyPr/>
                    <a:lstStyle/>
                    <a:p>
                      <a:r>
                        <a:rPr lang="nb-NO" dirty="0"/>
                        <a:t>Folkehøgskole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356550"/>
                  </a:ext>
                </a:extLst>
              </a:tr>
              <a:tr h="330436">
                <a:tc>
                  <a:txBody>
                    <a:bodyPr/>
                    <a:lstStyle/>
                    <a:p>
                      <a:r>
                        <a:rPr lang="nb-NO" dirty="0"/>
                        <a:t>Annet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338771"/>
                  </a:ext>
                </a:extLst>
              </a:tr>
              <a:tr h="330436"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100%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1102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74343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Nivå utdanning</a:t>
            </a:r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9362862"/>
              </p:ext>
            </p:extLst>
          </p:nvPr>
        </p:nvGraphicFramePr>
        <p:xfrm>
          <a:off x="-597159" y="4189445"/>
          <a:ext cx="5886061" cy="25193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8560904" y="428190"/>
            <a:ext cx="31275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Av de som har tatt høyere utdanning, hva er høyeste nivå oppnådd</a:t>
            </a:r>
          </a:p>
          <a:p>
            <a:r>
              <a:rPr lang="nb-NO" dirty="0"/>
              <a:t>N 2024= 335 (N 2023 = 374)</a:t>
            </a:r>
          </a:p>
          <a:p>
            <a:r>
              <a:rPr lang="nb-NO" dirty="0"/>
              <a:t>Færre master, økning enkeltemner, tilbake til 2022</a:t>
            </a: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878048315"/>
              </p:ext>
            </p:extLst>
          </p:nvPr>
        </p:nvGraphicFramePr>
        <p:xfrm>
          <a:off x="-746923" y="2040835"/>
          <a:ext cx="6551375" cy="46679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0F9CF569-9EF7-7888-9942-699767CC6BE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32111138"/>
              </p:ext>
            </p:extLst>
          </p:nvPr>
        </p:nvGraphicFramePr>
        <p:xfrm>
          <a:off x="2839100" y="856237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68777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872F156-D94C-4F63-8BFE-7B7F8745DA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Fullføre BA</a:t>
            </a:r>
          </a:p>
        </p:txBody>
      </p:sp>
      <p:graphicFrame>
        <p:nvGraphicFramePr>
          <p:cNvPr id="6" name="Plassholder for innhold 5">
            <a:extLst>
              <a:ext uri="{FF2B5EF4-FFF2-40B4-BE49-F238E27FC236}">
                <a16:creationId xmlns:a16="http://schemas.microsoft.com/office/drawing/2014/main" id="{097923AA-A569-5A33-DD65-21A5897D34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650527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00855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803568" y="1186444"/>
            <a:ext cx="3208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Som før på BA, master skal jobbe mer</a:t>
            </a:r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2581994267"/>
              </p:ext>
            </p:extLst>
          </p:nvPr>
        </p:nvGraphicFramePr>
        <p:xfrm>
          <a:off x="-444001" y="800561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4991092"/>
              </p:ext>
            </p:extLst>
          </p:nvPr>
        </p:nvGraphicFramePr>
        <p:xfrm>
          <a:off x="5898214" y="925765"/>
          <a:ext cx="7248771" cy="4413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b-NO" dirty="0"/>
              <a:t>Jobb</a:t>
            </a:r>
          </a:p>
        </p:txBody>
      </p:sp>
    </p:spTree>
    <p:extLst>
      <p:ext uri="{BB962C8B-B14F-4D97-AF65-F5344CB8AC3E}">
        <p14:creationId xmlns:p14="http://schemas.microsoft.com/office/powerpoint/2010/main" val="40575278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Studieprogresjon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1360068"/>
              </p:ext>
            </p:extLst>
          </p:nvPr>
        </p:nvGraphicFramePr>
        <p:xfrm>
          <a:off x="-2065380" y="1258957"/>
          <a:ext cx="12269553" cy="4888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708710" y="503853"/>
            <a:ext cx="47212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Spørsmål var: “Full studieprogresjon er 30 studiepoeng (3 emner) per semester. Planlegger du å ta full studieprogresjon / Å ta mindre enn full studieprogresjon? (Vi ønsker at du svarer ut ifra hva du nå har en plan om, ikke hva som kan komme til å skje.)”</a:t>
            </a:r>
          </a:p>
        </p:txBody>
      </p:sp>
      <p:graphicFrame>
        <p:nvGraphicFramePr>
          <p:cNvPr id="5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5775729"/>
              </p:ext>
            </p:extLst>
          </p:nvPr>
        </p:nvGraphicFramePr>
        <p:xfrm>
          <a:off x="4797287" y="2396908"/>
          <a:ext cx="7676185" cy="35654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634228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D3D74A-1886-0B52-3808-A16E3FD28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2400" dirty="0"/>
              <a:t>Hvis du ser bort i fra nettsidene til UiO og utdanning.no, hvilke andre kanaler vil du si har påvirket valget ditt av studieprogram? </a:t>
            </a:r>
          </a:p>
        </p:txBody>
      </p:sp>
      <p:graphicFrame>
        <p:nvGraphicFramePr>
          <p:cNvPr id="6" name="Plassholder for innhold 5">
            <a:extLst>
              <a:ext uri="{FF2B5EF4-FFF2-40B4-BE49-F238E27FC236}">
                <a16:creationId xmlns:a16="http://schemas.microsoft.com/office/drawing/2014/main" id="{864F5715-AB52-F0E3-F44D-A02FAEA88C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602095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199856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7074</TotalTime>
  <Words>430</Words>
  <Application>Microsoft Office PowerPoint</Application>
  <PresentationFormat>Widescreen</PresentationFormat>
  <Paragraphs>116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Studiestartundersøkelsen MN 2024</vt:lpstr>
      <vt:lpstr>Svar</vt:lpstr>
      <vt:lpstr>PowerPoint Presentation</vt:lpstr>
      <vt:lpstr>Alder</vt:lpstr>
      <vt:lpstr>Hva har du gjort før?</vt:lpstr>
      <vt:lpstr>Hva har du gjort før?</vt:lpstr>
      <vt:lpstr>Nivå utdanning</vt:lpstr>
      <vt:lpstr>Fullføre BA</vt:lpstr>
      <vt:lpstr>Jobb</vt:lpstr>
      <vt:lpstr>Studieprogresjon</vt:lpstr>
      <vt:lpstr>Hvis du ser bort i fra nettsidene til UiO og utdanning.no, hvilke andre kanaler vil du si har påvirket valget ditt av studieprogram? 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Ingrid Sand</dc:creator>
  <cp:lastModifiedBy>Ellen Kristine Grøholt</cp:lastModifiedBy>
  <cp:revision>114</cp:revision>
  <dcterms:created xsi:type="dcterms:W3CDTF">2022-09-07T11:08:12Z</dcterms:created>
  <dcterms:modified xsi:type="dcterms:W3CDTF">2024-09-12T12:09:44Z</dcterms:modified>
</cp:coreProperties>
</file>