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339" r:id="rId3"/>
    <p:sldId id="311" r:id="rId4"/>
    <p:sldId id="327" r:id="rId5"/>
    <p:sldId id="328" r:id="rId6"/>
    <p:sldId id="329" r:id="rId7"/>
    <p:sldId id="343" r:id="rId8"/>
    <p:sldId id="332" r:id="rId9"/>
    <p:sldId id="333" r:id="rId10"/>
    <p:sldId id="341" r:id="rId11"/>
    <p:sldId id="338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33366B-8EBD-4543-A2E7-306BE8587243}" v="18" dt="2025-11-11T16:13:06.1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28494F-19E2-44EE-8A6F-5B495A0B9EDD}" type="datetimeFigureOut">
              <a:rPr lang="nb-NO" smtClean="0"/>
              <a:t>13.11.2025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EAEC1-2CEC-4CD1-B32E-A0E26BDB49D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2493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F425C-22C8-3811-A445-78BA81C2A1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C3EB24-38D6-2E00-33A7-B2AC799BB2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4A145-35A3-9F39-14EA-7A790110B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4C988-C8D1-4BAF-9DB2-ECEE3A30BD40}" type="datetimeFigureOut">
              <a:rPr lang="nb-NO" smtClean="0"/>
              <a:t>13.11.2025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7EADF-CFA4-FB9F-580F-244329273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0D77D-506C-E415-8D12-3175A82B2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47379-CF28-4E21-AC24-9B223589A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5524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926BB-AA66-C37A-1ABF-BB57E8BB6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DB2D7-5ACE-0088-1993-728E0749B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49173-5CF3-666D-847A-B6BE3AD4F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4C988-C8D1-4BAF-9DB2-ECEE3A30BD40}" type="datetimeFigureOut">
              <a:rPr lang="nb-NO" smtClean="0"/>
              <a:t>13.11.2025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2B678-CB86-AC32-FB5B-79CDD21E5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6BC7D-4376-F21B-B3EF-38AB00C33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47379-CF28-4E21-AC24-9B223589A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2769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84CC9-F3A6-DFB5-188F-C573E6390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AF555-88B5-A052-826F-F02A118EC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21566-C4ED-A0B7-B89F-37CE53B39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4C988-C8D1-4BAF-9DB2-ECEE3A30BD40}" type="datetimeFigureOut">
              <a:rPr lang="nb-NO" smtClean="0"/>
              <a:t>13.11.2025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05DA2-D291-6627-5CBB-CD403995B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F2398-2B4F-4AC8-308F-7C421A47F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47379-CF28-4E21-AC24-9B223589A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5325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F1126-04B1-3521-F3C3-7AE70A43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DB493-894E-0225-F066-3A86BE4405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DF0B67-29C9-DD73-F0F3-1D5A4BBFF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914391-DAB6-7D2B-5FF7-E87981CDC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4C988-C8D1-4BAF-9DB2-ECEE3A30BD40}" type="datetimeFigureOut">
              <a:rPr lang="nb-NO" smtClean="0"/>
              <a:t>13.11.2025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79B3D5-045E-CA31-98E0-35F169E94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474974-3707-5068-2B00-7CB7E9CA5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47379-CF28-4E21-AC24-9B223589A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7215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3AA78-67C6-DE57-2997-C64222DC7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547B1-C344-DA48-1956-E02F0EE855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16D63-8D13-8F5C-37AA-04F240968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5D02C5-267C-5279-6877-1BF09A0C0D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9BDEC0-8560-EBF0-36AD-744F3A7D04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6CF352-5EAC-530A-69D4-30685AA27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4C988-C8D1-4BAF-9DB2-ECEE3A30BD40}" type="datetimeFigureOut">
              <a:rPr lang="nb-NO" smtClean="0"/>
              <a:t>13.11.2025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16E092-4A71-C0E3-5077-3A5324B54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DB577E-9B17-CC33-A842-F4004A1C2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47379-CF28-4E21-AC24-9B223589A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3490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A0102-21A9-5BD6-2AB8-4342A19E3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438359-0E09-4AED-58F9-326371917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4C988-C8D1-4BAF-9DB2-ECEE3A30BD40}" type="datetimeFigureOut">
              <a:rPr lang="nb-NO" smtClean="0"/>
              <a:t>13.11.2025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3DBE44-C598-B00A-447C-63F9D765C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46E09A-DFFE-E6D6-391B-B076524A1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47379-CF28-4E21-AC24-9B223589A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8463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B1F935-7541-CE82-870D-F983FA5DD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4C988-C8D1-4BAF-9DB2-ECEE3A30BD40}" type="datetimeFigureOut">
              <a:rPr lang="nb-NO" smtClean="0"/>
              <a:t>13.11.2025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158D9F-8C69-3050-04B4-BC636DA39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078AD2-BA79-1F5F-01B0-71B114F53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47379-CF28-4E21-AC24-9B223589A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762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E8683-11F5-50C6-5E21-5429BDF7C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23DC8-B561-1B72-22CC-F605CDD6A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303598-E4BB-E4BE-B033-BC5059E72A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5C20FE-32B4-C84D-BCA9-EEB09699B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4C988-C8D1-4BAF-9DB2-ECEE3A30BD40}" type="datetimeFigureOut">
              <a:rPr lang="nb-NO" smtClean="0"/>
              <a:t>13.11.2025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01FE5-986E-084E-0998-47C45D46D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AA6C9-870A-93C5-FF95-16C12C157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47379-CF28-4E21-AC24-9B223589A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1938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DB13B-4409-92B4-B0E7-6A48D8460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688B9D-0058-B8C6-250B-9E6BC07508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162D2-5EFE-EBFC-A4C6-C09DFC649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F11D87-3D0E-9830-4BDF-A98A70B34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4C988-C8D1-4BAF-9DB2-ECEE3A30BD40}" type="datetimeFigureOut">
              <a:rPr lang="nb-NO" smtClean="0"/>
              <a:t>13.11.2025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C4ABD-6E9B-94E5-4A6D-D4A0FF1B6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1381D2-4B6D-4797-D8CC-F6F917439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47379-CF28-4E21-AC24-9B223589A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1201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7369E-E989-7B44-76B7-ECB903D53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600C4-290B-60DA-B461-C2A90BF808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67283-E259-BE05-06A3-8BD20CA4E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4C988-C8D1-4BAF-9DB2-ECEE3A30BD40}" type="datetimeFigureOut">
              <a:rPr lang="nb-NO" smtClean="0"/>
              <a:t>13.11.2025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7CB4A-CBB5-1582-777A-D015CF8FE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7F902-55D0-C58E-04B5-5CE80E21D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47379-CF28-4E21-AC24-9B223589A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490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3A661E-5F3C-08B6-2237-B6CB43F064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0F35A8-E65F-6948-16DD-96429B6EDA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02A60-AD84-EF68-14D7-B0B1B44A4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4C988-C8D1-4BAF-9DB2-ECEE3A30BD40}" type="datetimeFigureOut">
              <a:rPr lang="nb-NO" smtClean="0"/>
              <a:t>13.11.2025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F7223-C72C-309B-B998-EB11BCA91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2D808-7994-4126-0873-80A3BA267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47379-CF28-4E21-AC24-9B223589A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4079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9123495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816651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248190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236534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3288084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13740649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35987652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27681793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D2B1B-BAA2-4877-99CE-00281716E8AA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F9959-896B-47A7-90F0-CA7D1148F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1471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43599-53E2-45C1-B9B9-D6FE671E9282}" type="datetimeFigureOut">
              <a:rPr lang="en-US" smtClean="0"/>
              <a:t>11/13/2025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B2473-8EF5-4DE9-ABC3-1BB7C76730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336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B443D3-2ED4-2D6E-C029-C906C5520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36C97C-B164-6474-FE5A-84F9784C4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7CCC7-0E2F-90FF-05C6-4D73E3EF4F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E4C988-C8D1-4BAF-9DB2-ECEE3A30BD40}" type="datetimeFigureOut">
              <a:rPr lang="nb-NO" smtClean="0"/>
              <a:t>13.11.2025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8A3E7-43A7-7648-E3F4-6D44F412A3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800B0-8F09-6E74-F11D-59708E07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747379-CF28-4E21-AC24-9B223589AC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6115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no" smtClean="0"/>
              <a:pPr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77279759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5F601-0FE3-2342-D60C-ACE5B6F7E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Masterprogrammet IBV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97E95-20EA-8ACD-DDEA-A9095728C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Opprettet i 2019</a:t>
            </a:r>
          </a:p>
          <a:p>
            <a:pPr lvl="1"/>
            <a:r>
              <a:rPr lang="nb-NO"/>
              <a:t>Før var det separate program i molekylærbiologi og biologi</a:t>
            </a:r>
          </a:p>
          <a:p>
            <a:pPr lvl="1"/>
            <a:r>
              <a:rPr lang="nb-NO"/>
              <a:t>Hver seksjon inkludert NHM «fikk lage» egen retning</a:t>
            </a:r>
          </a:p>
          <a:p>
            <a:pPr lvl="1"/>
            <a:r>
              <a:rPr lang="nb-NO"/>
              <a:t>I tillegg en retning som gir toksikologi-sertifisering</a:t>
            </a:r>
          </a:p>
          <a:p>
            <a:r>
              <a:rPr lang="nb-NO"/>
              <a:t>Felles opptakskrav basert på obligatoriske emner i vår bachelor</a:t>
            </a:r>
          </a:p>
          <a:p>
            <a:r>
              <a:rPr lang="nb-NO"/>
              <a:t>Tilleggskrav om 20 </a:t>
            </a:r>
            <a:r>
              <a:rPr lang="nb-NO" err="1"/>
              <a:t>stp</a:t>
            </a:r>
            <a:r>
              <a:rPr lang="nb-NO"/>
              <a:t> andre realfag</a:t>
            </a:r>
          </a:p>
          <a:p>
            <a:r>
              <a:rPr lang="nb-NO"/>
              <a:t>Faglig særkrav for hver studieretning (som seksjon fikk avgjøre)</a:t>
            </a:r>
          </a:p>
          <a:p>
            <a:r>
              <a:rPr lang="nb-NO"/>
              <a:t>Variasjon av obligatoriske emner for hver studieretning</a:t>
            </a:r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9552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15600" y="234137"/>
            <a:ext cx="11360800" cy="763600"/>
          </a:xfrm>
        </p:spPr>
        <p:txBody>
          <a:bodyPr>
            <a:normAutofit/>
          </a:bodyPr>
          <a:lstStyle/>
          <a:p>
            <a:r>
              <a:rPr lang="en-US"/>
              <a:t>Common admission requirements for all options today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41387" y="1204243"/>
            <a:ext cx="11360800" cy="5527861"/>
          </a:xfrm>
        </p:spPr>
        <p:txBody>
          <a:bodyPr>
            <a:normAutofit fontScale="70000" lnSpcReduction="20000"/>
          </a:bodyPr>
          <a:lstStyle/>
          <a:p>
            <a:pPr fontAlgn="base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Helvetica" pitchFamily="2" charset="0"/>
              </a:rPr>
              <a:t>BIOS1110 Cell and Molecular biology</a:t>
            </a:r>
          </a:p>
          <a:p>
            <a:pPr fontAlgn="base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Helvetica" pitchFamily="2" charset="0"/>
              </a:rPr>
              <a:t>BIOS1120 Physiology</a:t>
            </a:r>
          </a:p>
          <a:p>
            <a:pPr fontAlgn="base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Helvetica" pitchFamily="2" charset="0"/>
              </a:rPr>
              <a:t>BIOS1140 Evolution and Genetics</a:t>
            </a:r>
          </a:p>
          <a:p>
            <a:pPr fontAlgn="base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Helvetica" pitchFamily="2" charset="0"/>
              </a:rPr>
              <a:t>BIOS1150 Biodiversity</a:t>
            </a:r>
          </a:p>
          <a:p>
            <a:pPr fontAlgn="base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Helvetica" pitchFamily="2" charset="0"/>
              </a:rPr>
              <a:t>Program option specific courses (see next slide)</a:t>
            </a:r>
          </a:p>
          <a:p>
            <a:pPr fontAlgn="base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Helvetica" pitchFamily="2" charset="0"/>
              </a:rPr>
              <a:t>30 ECTS credits with courses in bioscience at 2000-and 3000-level</a:t>
            </a:r>
          </a:p>
          <a:p>
            <a:pPr marL="152396" indent="0" fontAlgn="base">
              <a:spcBef>
                <a:spcPts val="1000"/>
              </a:spcBef>
              <a:spcAft>
                <a:spcPts val="2500"/>
              </a:spcAft>
              <a:buNone/>
            </a:pPr>
            <a:r>
              <a:rPr lang="en-US" sz="3200">
                <a:solidFill>
                  <a:srgbClr val="000000"/>
                </a:solidFill>
                <a:latin typeface="Helvetica" pitchFamily="2" charset="0"/>
              </a:rPr>
              <a:t>A minimum grade average of C (Norwegian grading scale), or equivalent, is required for 80 ECTS credits of the courses above.</a:t>
            </a:r>
          </a:p>
          <a:p>
            <a:pPr marL="152396" indent="0" fontAlgn="base">
              <a:spcBef>
                <a:spcPts val="1000"/>
              </a:spcBef>
              <a:spcAft>
                <a:spcPts val="2500"/>
              </a:spcAft>
              <a:buNone/>
            </a:pPr>
            <a:r>
              <a:rPr lang="en-US" sz="3200">
                <a:solidFill>
                  <a:srgbClr val="000000"/>
                </a:solidFill>
                <a:latin typeface="Helvetica" pitchFamily="2" charset="0"/>
              </a:rPr>
              <a:t>In addition, the following must be included in the required specialization:</a:t>
            </a:r>
          </a:p>
          <a:p>
            <a:pPr fontAlgn="base">
              <a:spcAft>
                <a:spcPts val="2500"/>
              </a:spcAft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000000"/>
                </a:solidFill>
                <a:latin typeface="Helvetica" pitchFamily="2" charset="0"/>
              </a:rPr>
              <a:t>20 ECTS credits within mathematics, programming, statistics, physics or chemistry. </a:t>
            </a:r>
          </a:p>
        </p:txBody>
      </p:sp>
    </p:spTree>
    <p:extLst>
      <p:ext uri="{BB962C8B-B14F-4D97-AF65-F5344CB8AC3E}">
        <p14:creationId xmlns:p14="http://schemas.microsoft.com/office/powerpoint/2010/main" val="3993981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9515D-1F9B-07C0-B7B7-15A8167B8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B7BDC22-5E64-BB83-C27C-45DFDB2B70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016854"/>
              </p:ext>
            </p:extLst>
          </p:nvPr>
        </p:nvGraphicFramePr>
        <p:xfrm>
          <a:off x="190501" y="741733"/>
          <a:ext cx="11810999" cy="60654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29492">
                  <a:extLst>
                    <a:ext uri="{9D8B030D-6E8A-4147-A177-3AD203B41FA5}">
                      <a16:colId xmlns:a16="http://schemas.microsoft.com/office/drawing/2014/main" val="2150254953"/>
                    </a:ext>
                  </a:extLst>
                </a:gridCol>
                <a:gridCol w="7481507">
                  <a:extLst>
                    <a:ext uri="{9D8B030D-6E8A-4147-A177-3AD203B41FA5}">
                      <a16:colId xmlns:a16="http://schemas.microsoft.com/office/drawing/2014/main" val="3754028373"/>
                    </a:ext>
                  </a:extLst>
                </a:gridCol>
              </a:tblGrid>
              <a:tr h="7049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100" kern="0">
                          <a:effectLst/>
                        </a:rPr>
                        <a:t>Program </a:t>
                      </a:r>
                      <a:r>
                        <a:rPr lang="nb-NO" sz="2100" kern="0" err="1">
                          <a:effectLst/>
                        </a:rPr>
                        <a:t>options</a:t>
                      </a:r>
                      <a:endParaRPr lang="nb-NO" sz="2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100" kern="0" err="1">
                          <a:effectLst/>
                        </a:rPr>
                        <a:t>Admission</a:t>
                      </a:r>
                      <a:r>
                        <a:rPr lang="nb-NO" sz="2100" kern="0">
                          <a:effectLst/>
                        </a:rPr>
                        <a:t> </a:t>
                      </a:r>
                      <a:r>
                        <a:rPr lang="nb-NO" sz="2100" kern="0" err="1">
                          <a:effectLst/>
                        </a:rPr>
                        <a:t>requirement</a:t>
                      </a:r>
                      <a:r>
                        <a:rPr lang="nb-NO" sz="2100" kern="0">
                          <a:effectLst/>
                        </a:rPr>
                        <a:t>  for </a:t>
                      </a:r>
                      <a:r>
                        <a:rPr lang="nb-NO" sz="2100" kern="0" err="1">
                          <a:effectLst/>
                        </a:rPr>
                        <a:t>option</a:t>
                      </a:r>
                      <a:r>
                        <a:rPr lang="nb-NO" sz="2100" kern="0">
                          <a:effectLst/>
                        </a:rPr>
                        <a:t> (in </a:t>
                      </a:r>
                      <a:r>
                        <a:rPr lang="nb-NO" sz="2100" kern="0" err="1">
                          <a:effectLst/>
                        </a:rPr>
                        <a:t>addition</a:t>
                      </a:r>
                      <a:r>
                        <a:rPr lang="nb-NO" sz="2100" kern="0">
                          <a:effectLst/>
                        </a:rPr>
                        <a:t> to </a:t>
                      </a:r>
                      <a:r>
                        <a:rPr lang="nb-NO" sz="2100" kern="0" err="1">
                          <a:effectLst/>
                        </a:rPr>
                        <a:t>common</a:t>
                      </a:r>
                      <a:r>
                        <a:rPr lang="nb-NO" sz="2100" kern="0">
                          <a:effectLst/>
                        </a:rPr>
                        <a:t> </a:t>
                      </a:r>
                      <a:r>
                        <a:rPr lang="nb-NO" sz="2100" kern="0" err="1">
                          <a:effectLst/>
                        </a:rPr>
                        <a:t>requirements</a:t>
                      </a:r>
                      <a:r>
                        <a:rPr lang="nb-NO" sz="2100" kern="0">
                          <a:effectLst/>
                        </a:rPr>
                        <a:t> </a:t>
                      </a:r>
                      <a:r>
                        <a:rPr lang="nb-NO" sz="2100" kern="0" err="1">
                          <a:effectLst/>
                        </a:rPr>
                        <a:t>on</a:t>
                      </a:r>
                      <a:r>
                        <a:rPr lang="nb-NO" sz="2100" kern="0">
                          <a:effectLst/>
                        </a:rPr>
                        <a:t> </a:t>
                      </a:r>
                      <a:r>
                        <a:rPr lang="nb-NO" sz="2100" kern="0" err="1">
                          <a:effectLst/>
                        </a:rPr>
                        <a:t>previous</a:t>
                      </a:r>
                      <a:r>
                        <a:rPr lang="nb-NO" sz="2100" kern="0">
                          <a:effectLst/>
                        </a:rPr>
                        <a:t> slide)</a:t>
                      </a:r>
                      <a:endParaRPr lang="nb-NO" sz="2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0229963"/>
                  </a:ext>
                </a:extLst>
              </a:tr>
              <a:tr h="7049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400" b="0" kern="0" err="1">
                          <a:effectLst/>
                        </a:rPr>
                        <a:t>Biodiversity</a:t>
                      </a:r>
                      <a:r>
                        <a:rPr lang="nb-NO" sz="2400" b="0" kern="0">
                          <a:effectLst/>
                        </a:rPr>
                        <a:t> and </a:t>
                      </a:r>
                      <a:r>
                        <a:rPr lang="nb-NO" sz="2400" b="0" kern="0" err="1">
                          <a:effectLst/>
                        </a:rPr>
                        <a:t>systematics</a:t>
                      </a:r>
                      <a:endParaRPr lang="nb-NO" sz="24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</a:rPr>
                        <a:t>BIOS2100 – General </a:t>
                      </a:r>
                      <a:r>
                        <a:rPr lang="nb-NO" sz="2100" kern="0" err="1">
                          <a:effectLst/>
                        </a:rPr>
                        <a:t>Ecology</a:t>
                      </a:r>
                      <a:endParaRPr lang="nb-NO" sz="2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111082309"/>
                  </a:ext>
                </a:extLst>
              </a:tr>
              <a:tr h="845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400" b="0" kern="0">
                          <a:effectLst/>
                        </a:rPr>
                        <a:t>Cell </a:t>
                      </a:r>
                      <a:r>
                        <a:rPr lang="nb-NO" sz="2400" b="0" kern="0" err="1">
                          <a:effectLst/>
                        </a:rPr>
                        <a:t>biology</a:t>
                      </a:r>
                      <a:r>
                        <a:rPr lang="nb-NO" sz="2400" b="0" kern="0">
                          <a:effectLst/>
                        </a:rPr>
                        <a:t>, </a:t>
                      </a:r>
                      <a:r>
                        <a:rPr lang="nb-NO" sz="2400" b="0" kern="0" err="1">
                          <a:effectLst/>
                        </a:rPr>
                        <a:t>physiology</a:t>
                      </a:r>
                      <a:r>
                        <a:rPr lang="nb-NO" sz="2400" b="0" kern="0">
                          <a:effectLst/>
                        </a:rPr>
                        <a:t> and </a:t>
                      </a:r>
                      <a:r>
                        <a:rPr lang="nb-NO" sz="2400" b="0" kern="0" err="1">
                          <a:effectLst/>
                        </a:rPr>
                        <a:t>neuroscience</a:t>
                      </a:r>
                      <a:endParaRPr lang="nb-NO" sz="24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</a:rPr>
                        <a:t>BIOS3700 – Cell </a:t>
                      </a:r>
                      <a:r>
                        <a:rPr lang="nb-NO" sz="2100" kern="0" err="1">
                          <a:effectLst/>
                        </a:rPr>
                        <a:t>Biology</a:t>
                      </a:r>
                      <a:r>
                        <a:rPr lang="nb-NO" sz="2100" kern="0">
                          <a:effectLst/>
                        </a:rPr>
                        <a:t> 2 AND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</a:rPr>
                        <a:t>BIOS3800 – Human </a:t>
                      </a:r>
                      <a:r>
                        <a:rPr lang="nb-NO" sz="2100" kern="0" err="1">
                          <a:effectLst/>
                        </a:rPr>
                        <a:t>Physiology</a:t>
                      </a:r>
                      <a:endParaRPr lang="nb-NO" sz="2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411519840"/>
                  </a:ext>
                </a:extLst>
              </a:tr>
              <a:tr h="6499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400" b="0" kern="0" err="1">
                          <a:effectLst/>
                        </a:rPr>
                        <a:t>Ecology</a:t>
                      </a:r>
                      <a:r>
                        <a:rPr lang="nb-NO" sz="2400" b="0" kern="0">
                          <a:effectLst/>
                        </a:rPr>
                        <a:t> and </a:t>
                      </a:r>
                      <a:r>
                        <a:rPr lang="nb-NO" sz="2400" b="0" kern="0" err="1">
                          <a:effectLst/>
                        </a:rPr>
                        <a:t>evolution</a:t>
                      </a:r>
                      <a:endParaRPr lang="nb-NO" sz="24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</a:rPr>
                        <a:t>BIOS2100 – General </a:t>
                      </a:r>
                      <a:r>
                        <a:rPr lang="nb-NO" sz="2100" kern="0" err="1">
                          <a:effectLst/>
                        </a:rPr>
                        <a:t>Ecology</a:t>
                      </a:r>
                      <a:endParaRPr lang="nb-NO" sz="2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939769477"/>
                  </a:ext>
                </a:extLst>
              </a:tr>
              <a:tr h="845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400" b="0" kern="0">
                          <a:effectLst/>
                        </a:rPr>
                        <a:t>Genetics and </a:t>
                      </a:r>
                      <a:r>
                        <a:rPr lang="nb-NO" sz="2400" b="0" kern="0" err="1">
                          <a:effectLst/>
                        </a:rPr>
                        <a:t>developmental</a:t>
                      </a:r>
                      <a:r>
                        <a:rPr lang="nb-NO" sz="2400" b="0" kern="0">
                          <a:effectLst/>
                        </a:rPr>
                        <a:t> </a:t>
                      </a:r>
                      <a:r>
                        <a:rPr lang="nb-NO" sz="2400" b="0" kern="0" err="1">
                          <a:effectLst/>
                        </a:rPr>
                        <a:t>biology</a:t>
                      </a:r>
                      <a:endParaRPr lang="nb-NO" sz="24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</a:rPr>
                        <a:t>BIOS2910 – </a:t>
                      </a:r>
                      <a:r>
                        <a:rPr lang="nb-NO" sz="2100" kern="0" err="1">
                          <a:effectLst/>
                        </a:rPr>
                        <a:t>Molecular</a:t>
                      </a:r>
                      <a:r>
                        <a:rPr lang="nb-NO" sz="2100" kern="0">
                          <a:effectLst/>
                        </a:rPr>
                        <a:t> </a:t>
                      </a:r>
                      <a:r>
                        <a:rPr lang="nb-NO" sz="2100" kern="0" err="1">
                          <a:effectLst/>
                        </a:rPr>
                        <a:t>Biology</a:t>
                      </a:r>
                      <a:r>
                        <a:rPr lang="nb-NO" sz="2100" kern="0">
                          <a:effectLst/>
                        </a:rPr>
                        <a:t> AND BIOS3610 – </a:t>
                      </a:r>
                      <a:r>
                        <a:rPr lang="nb-NO" sz="2100" kern="0" err="1">
                          <a:effectLst/>
                        </a:rPr>
                        <a:t>Molecular</a:t>
                      </a:r>
                      <a:r>
                        <a:rPr lang="nb-NO" sz="2100" kern="0">
                          <a:effectLst/>
                        </a:rPr>
                        <a:t> Plant Science OR BIOS3600 – Genetics and </a:t>
                      </a:r>
                      <a:r>
                        <a:rPr lang="nb-NO" sz="2100" kern="0" err="1">
                          <a:effectLst/>
                        </a:rPr>
                        <a:t>Dev</a:t>
                      </a:r>
                      <a:r>
                        <a:rPr lang="nb-NO" sz="2100" kern="0">
                          <a:effectLst/>
                        </a:rPr>
                        <a:t>. </a:t>
                      </a:r>
                      <a:r>
                        <a:rPr lang="nb-NO" sz="2100" kern="0" err="1">
                          <a:effectLst/>
                        </a:rPr>
                        <a:t>Biology</a:t>
                      </a:r>
                      <a:endParaRPr lang="nb-NO" sz="2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4118110663"/>
                  </a:ext>
                </a:extLst>
              </a:tr>
              <a:tr h="7049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400" b="0" kern="0">
                          <a:effectLst/>
                        </a:rPr>
                        <a:t>Marine </a:t>
                      </a:r>
                      <a:r>
                        <a:rPr lang="nb-NO" sz="2400" b="0" kern="0" err="1">
                          <a:effectLst/>
                        </a:rPr>
                        <a:t>biology</a:t>
                      </a:r>
                      <a:r>
                        <a:rPr lang="nb-NO" sz="2400" b="0" kern="0">
                          <a:effectLst/>
                        </a:rPr>
                        <a:t> and </a:t>
                      </a:r>
                      <a:r>
                        <a:rPr lang="nb-NO" sz="2400" b="0" kern="0" err="1">
                          <a:effectLst/>
                        </a:rPr>
                        <a:t>limnology</a:t>
                      </a:r>
                      <a:endParaRPr lang="nb-NO" sz="24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</a:rPr>
                        <a:t>BIOS2100 – General </a:t>
                      </a:r>
                      <a:r>
                        <a:rPr lang="nb-NO" sz="2100" kern="0" err="1">
                          <a:effectLst/>
                        </a:rPr>
                        <a:t>Ecology</a:t>
                      </a:r>
                      <a:endParaRPr lang="nb-NO" sz="2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428381273"/>
                  </a:ext>
                </a:extLst>
              </a:tr>
              <a:tr h="845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400" b="0" kern="0" err="1">
                          <a:effectLst/>
                        </a:rPr>
                        <a:t>Molecular</a:t>
                      </a:r>
                      <a:r>
                        <a:rPr lang="nb-NO" sz="2400" b="0" kern="0">
                          <a:effectLst/>
                        </a:rPr>
                        <a:t> </a:t>
                      </a:r>
                      <a:r>
                        <a:rPr lang="nb-NO" sz="2400" b="0" kern="0" err="1">
                          <a:effectLst/>
                        </a:rPr>
                        <a:t>biology</a:t>
                      </a:r>
                      <a:r>
                        <a:rPr lang="nb-NO" sz="2400" b="0" kern="0">
                          <a:effectLst/>
                        </a:rPr>
                        <a:t> and </a:t>
                      </a:r>
                      <a:r>
                        <a:rPr lang="nb-NO" sz="2400" b="0" kern="0" err="1">
                          <a:effectLst/>
                        </a:rPr>
                        <a:t>biochemistry</a:t>
                      </a:r>
                      <a:endParaRPr lang="nb-NO" sz="24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</a:rPr>
                        <a:t>BIOS2910 – </a:t>
                      </a:r>
                      <a:r>
                        <a:rPr lang="nb-NO" sz="2100" kern="0" err="1">
                          <a:effectLst/>
                        </a:rPr>
                        <a:t>Molecular</a:t>
                      </a:r>
                      <a:r>
                        <a:rPr lang="nb-NO" sz="2100" kern="0">
                          <a:effectLst/>
                        </a:rPr>
                        <a:t> </a:t>
                      </a:r>
                      <a:r>
                        <a:rPr lang="nb-NO" sz="2100" kern="0" err="1">
                          <a:effectLst/>
                        </a:rPr>
                        <a:t>Biology</a:t>
                      </a:r>
                      <a:r>
                        <a:rPr lang="nb-NO" sz="2100" kern="0">
                          <a:effectLst/>
                        </a:rPr>
                        <a:t> AND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</a:rPr>
                        <a:t>BIOS3900 – </a:t>
                      </a:r>
                      <a:r>
                        <a:rPr lang="nb-NO" sz="2100" kern="0" err="1">
                          <a:effectLst/>
                        </a:rPr>
                        <a:t>Biochemistry</a:t>
                      </a:r>
                      <a:r>
                        <a:rPr lang="nb-NO" sz="2100" kern="0">
                          <a:effectLst/>
                        </a:rPr>
                        <a:t> 2</a:t>
                      </a:r>
                      <a:endParaRPr lang="nb-NO" sz="2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942395677"/>
                  </a:ext>
                </a:extLst>
              </a:tr>
              <a:tr h="7629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400" b="0" kern="0" err="1">
                          <a:effectLst/>
                        </a:rPr>
                        <a:t>Toxicology</a:t>
                      </a:r>
                      <a:r>
                        <a:rPr lang="nb-NO" sz="2400" b="0" kern="0">
                          <a:effectLst/>
                        </a:rPr>
                        <a:t> and </a:t>
                      </a:r>
                      <a:r>
                        <a:rPr lang="nb-NO" sz="2400" b="0" kern="0" err="1">
                          <a:effectLst/>
                        </a:rPr>
                        <a:t>environmental</a:t>
                      </a:r>
                      <a:r>
                        <a:rPr lang="nb-NO" sz="2400" b="0" kern="0">
                          <a:effectLst/>
                        </a:rPr>
                        <a:t> science</a:t>
                      </a:r>
                      <a:endParaRPr lang="nb-NO" sz="24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</a:rPr>
                        <a:t>None</a:t>
                      </a:r>
                      <a:endParaRPr lang="nb-NO" sz="2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906072176"/>
                  </a:ext>
                </a:extLst>
              </a:tr>
            </a:tbl>
          </a:graphicData>
        </a:graphic>
      </p:graphicFrame>
      <p:sp>
        <p:nvSpPr>
          <p:cNvPr id="2" name="Google Shape;78;p17">
            <a:extLst>
              <a:ext uri="{FF2B5EF4-FFF2-40B4-BE49-F238E27FC236}">
                <a16:creationId xmlns:a16="http://schemas.microsoft.com/office/drawing/2014/main" id="{A1B4970F-CE3C-FE5D-414D-8B0447475548}"/>
              </a:ext>
            </a:extLst>
          </p:cNvPr>
          <p:cNvSpPr txBox="1">
            <a:spLocks/>
          </p:cNvSpPr>
          <p:nvPr/>
        </p:nvSpPr>
        <p:spPr>
          <a:xfrm>
            <a:off x="195945" y="-21868"/>
            <a:ext cx="12017828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/>
            <a:r>
              <a:rPr lang="en-US" sz="3200" kern="0"/>
              <a:t>Masters’ program in Bioscience – 7 program options</a:t>
            </a:r>
            <a:endParaRPr lang="en-US" sz="3200" ker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36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78E0F-6F86-4905-B3DC-5FFE82205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F898563-5A5F-EFA6-529E-F8DDE71AA9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829008"/>
              </p:ext>
            </p:extLst>
          </p:nvPr>
        </p:nvGraphicFramePr>
        <p:xfrm>
          <a:off x="185058" y="700853"/>
          <a:ext cx="11810999" cy="61569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29492">
                  <a:extLst>
                    <a:ext uri="{9D8B030D-6E8A-4147-A177-3AD203B41FA5}">
                      <a16:colId xmlns:a16="http://schemas.microsoft.com/office/drawing/2014/main" val="2150254953"/>
                    </a:ext>
                  </a:extLst>
                </a:gridCol>
                <a:gridCol w="7481507">
                  <a:extLst>
                    <a:ext uri="{9D8B030D-6E8A-4147-A177-3AD203B41FA5}">
                      <a16:colId xmlns:a16="http://schemas.microsoft.com/office/drawing/2014/main" val="3754028373"/>
                    </a:ext>
                  </a:extLst>
                </a:gridCol>
              </a:tblGrid>
              <a:tr h="7049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100" kern="0">
                          <a:effectLst/>
                          <a:latin typeface="+mn-lt"/>
                        </a:rPr>
                        <a:t>Program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options</a:t>
                      </a:r>
                      <a:endParaRPr lang="nb-NO" sz="2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100" kern="0" err="1">
                          <a:effectLst/>
                          <a:latin typeface="+mn-lt"/>
                        </a:rPr>
                        <a:t>Mandatory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courses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 for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each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option</a:t>
                      </a:r>
                      <a:endParaRPr lang="nb-NO" sz="2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0229963"/>
                  </a:ext>
                </a:extLst>
              </a:tr>
              <a:tr h="7049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400" b="0" kern="0" err="1">
                          <a:effectLst/>
                          <a:latin typeface="+mn-lt"/>
                        </a:rPr>
                        <a:t>Biodiversity</a:t>
                      </a:r>
                      <a:r>
                        <a:rPr lang="nb-NO" sz="2400" b="0" kern="0">
                          <a:effectLst/>
                          <a:latin typeface="+mn-lt"/>
                        </a:rPr>
                        <a:t> and </a:t>
                      </a:r>
                      <a:r>
                        <a:rPr lang="nb-NO" sz="2400" b="0" kern="0" err="1">
                          <a:effectLst/>
                          <a:latin typeface="+mn-lt"/>
                        </a:rPr>
                        <a:t>systematics</a:t>
                      </a:r>
                      <a:endParaRPr lang="nb-NO" sz="2400" b="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  <a:latin typeface="+mn-lt"/>
                        </a:rPr>
                        <a:t>None</a:t>
                      </a:r>
                      <a:endParaRPr lang="nb-NO" sz="2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111082309"/>
                  </a:ext>
                </a:extLst>
              </a:tr>
              <a:tr h="845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400" b="0" kern="0">
                          <a:effectLst/>
                          <a:latin typeface="+mn-lt"/>
                        </a:rPr>
                        <a:t>Cell </a:t>
                      </a:r>
                      <a:r>
                        <a:rPr lang="nb-NO" sz="2400" b="0" kern="0" err="1">
                          <a:effectLst/>
                          <a:latin typeface="+mn-lt"/>
                        </a:rPr>
                        <a:t>biology</a:t>
                      </a:r>
                      <a:r>
                        <a:rPr lang="nb-NO" sz="2400" b="0" kern="0">
                          <a:effectLst/>
                          <a:latin typeface="+mn-lt"/>
                        </a:rPr>
                        <a:t>, </a:t>
                      </a:r>
                      <a:r>
                        <a:rPr lang="nb-NO" sz="2400" b="0" kern="0" err="1">
                          <a:effectLst/>
                          <a:latin typeface="+mn-lt"/>
                        </a:rPr>
                        <a:t>physiology</a:t>
                      </a:r>
                      <a:r>
                        <a:rPr lang="nb-NO" sz="2400" b="0" kern="0">
                          <a:effectLst/>
                          <a:latin typeface="+mn-lt"/>
                        </a:rPr>
                        <a:t> and </a:t>
                      </a:r>
                      <a:r>
                        <a:rPr lang="nb-NO" sz="2400" b="0" kern="0" err="1">
                          <a:effectLst/>
                          <a:latin typeface="+mn-lt"/>
                        </a:rPr>
                        <a:t>neuroscience</a:t>
                      </a:r>
                      <a:endParaRPr lang="nb-NO" sz="2400" b="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  <a:latin typeface="+mn-lt"/>
                        </a:rPr>
                        <a:t>BIOS4010 – Methods in mol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biol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 and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biochem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 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  <a:latin typeface="+mn-lt"/>
                        </a:rPr>
                        <a:t>BIOS4030 – Lab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methods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 in cellular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biology</a:t>
                      </a:r>
                      <a:endParaRPr lang="nb-NO" sz="2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411519840"/>
                  </a:ext>
                </a:extLst>
              </a:tr>
              <a:tr h="6499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400" b="0" kern="0" err="1">
                          <a:effectLst/>
                          <a:latin typeface="+mn-lt"/>
                        </a:rPr>
                        <a:t>Ecology</a:t>
                      </a:r>
                      <a:r>
                        <a:rPr lang="nb-NO" sz="2400" b="0" kern="0">
                          <a:effectLst/>
                          <a:latin typeface="+mn-lt"/>
                        </a:rPr>
                        <a:t> and </a:t>
                      </a:r>
                      <a:r>
                        <a:rPr lang="nb-NO" sz="2400" b="0" kern="0" err="1">
                          <a:effectLst/>
                          <a:latin typeface="+mn-lt"/>
                        </a:rPr>
                        <a:t>evolution</a:t>
                      </a:r>
                      <a:endParaRPr lang="nb-NO" sz="2400" b="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  <a:latin typeface="+mn-lt"/>
                        </a:rPr>
                        <a:t>None</a:t>
                      </a:r>
                      <a:endParaRPr lang="nb-NO" sz="2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939769477"/>
                  </a:ext>
                </a:extLst>
              </a:tr>
              <a:tr h="845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400" b="0" kern="0">
                          <a:effectLst/>
                          <a:latin typeface="+mn-lt"/>
                        </a:rPr>
                        <a:t>Genetics and </a:t>
                      </a:r>
                      <a:r>
                        <a:rPr lang="nb-NO" sz="2400" b="0" kern="0" err="1">
                          <a:effectLst/>
                          <a:latin typeface="+mn-lt"/>
                        </a:rPr>
                        <a:t>developmental</a:t>
                      </a:r>
                      <a:r>
                        <a:rPr lang="nb-NO" sz="2400" b="0" kern="0">
                          <a:effectLst/>
                          <a:latin typeface="+mn-lt"/>
                        </a:rPr>
                        <a:t> </a:t>
                      </a:r>
                      <a:r>
                        <a:rPr lang="nb-NO" sz="2400" b="0" kern="0" err="1">
                          <a:effectLst/>
                          <a:latin typeface="+mn-lt"/>
                        </a:rPr>
                        <a:t>biology</a:t>
                      </a:r>
                      <a:endParaRPr lang="nb-NO" sz="2400" b="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  <a:latin typeface="+mn-lt"/>
                        </a:rPr>
                        <a:t>BIOS4010 – Methods in mol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biol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 and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biochem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 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  <a:latin typeface="+mn-lt"/>
                        </a:rPr>
                        <a:t>BIOS4020 – Methods in mol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biol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 and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biochem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 II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4118110663"/>
                  </a:ext>
                </a:extLst>
              </a:tr>
              <a:tr h="7797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400" b="0" kern="0">
                          <a:effectLst/>
                          <a:latin typeface="+mn-lt"/>
                        </a:rPr>
                        <a:t>Marine </a:t>
                      </a:r>
                      <a:r>
                        <a:rPr lang="nb-NO" sz="2400" b="0" kern="0" err="1">
                          <a:effectLst/>
                          <a:latin typeface="+mn-lt"/>
                        </a:rPr>
                        <a:t>biology</a:t>
                      </a:r>
                      <a:r>
                        <a:rPr lang="nb-NO" sz="2400" b="0" kern="0">
                          <a:effectLst/>
                          <a:latin typeface="+mn-lt"/>
                        </a:rPr>
                        <a:t> and </a:t>
                      </a:r>
                      <a:r>
                        <a:rPr lang="nb-NO" sz="2400" b="0" kern="0" err="1">
                          <a:effectLst/>
                          <a:latin typeface="+mn-lt"/>
                        </a:rPr>
                        <a:t>limnology</a:t>
                      </a:r>
                      <a:endParaRPr lang="nb-NO" sz="2400" b="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  <a:latin typeface="+mn-lt"/>
                        </a:rPr>
                        <a:t>BIOS4301 – Marine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bentic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ecology</a:t>
                      </a:r>
                      <a:endParaRPr lang="nb-NO" sz="2100" kern="0">
                        <a:effectLst/>
                        <a:latin typeface="+mn-lt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BIOS4400 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–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Pelagic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ecology</a:t>
                      </a:r>
                      <a:endParaRPr lang="nb-NO" sz="2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428381273"/>
                  </a:ext>
                </a:extLst>
              </a:tr>
              <a:tr h="845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400" b="0" kern="0" err="1">
                          <a:effectLst/>
                          <a:latin typeface="+mn-lt"/>
                        </a:rPr>
                        <a:t>Molecular</a:t>
                      </a:r>
                      <a:r>
                        <a:rPr lang="nb-NO" sz="2400" b="0" kern="0">
                          <a:effectLst/>
                          <a:latin typeface="+mn-lt"/>
                        </a:rPr>
                        <a:t> </a:t>
                      </a:r>
                      <a:r>
                        <a:rPr lang="nb-NO" sz="2400" b="0" kern="0" err="1">
                          <a:effectLst/>
                          <a:latin typeface="+mn-lt"/>
                        </a:rPr>
                        <a:t>biology</a:t>
                      </a:r>
                      <a:r>
                        <a:rPr lang="nb-NO" sz="2400" b="0" kern="0">
                          <a:effectLst/>
                          <a:latin typeface="+mn-lt"/>
                        </a:rPr>
                        <a:t> and </a:t>
                      </a:r>
                      <a:r>
                        <a:rPr lang="nb-NO" sz="2400" b="0" kern="0" err="1">
                          <a:effectLst/>
                          <a:latin typeface="+mn-lt"/>
                        </a:rPr>
                        <a:t>biochemistry</a:t>
                      </a:r>
                      <a:endParaRPr lang="nb-NO" sz="2400" b="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  <a:latin typeface="+mn-lt"/>
                        </a:rPr>
                        <a:t>BIOS4010 – Methods in mol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biol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 and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biochem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 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  <a:latin typeface="+mn-lt"/>
                        </a:rPr>
                        <a:t>BIOS4020 – Methods in mol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biol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 and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biochem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 II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942395677"/>
                  </a:ext>
                </a:extLst>
              </a:tr>
              <a:tr h="7797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400" b="0" kern="0">
                          <a:effectLst/>
                          <a:latin typeface="+mn-lt"/>
                        </a:rPr>
                        <a:t>Toxicology and environmental science</a:t>
                      </a:r>
                      <a:endParaRPr lang="nb-NO" sz="2400" b="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  <a:latin typeface="+mn-lt"/>
                        </a:rPr>
                        <a:t>BIOS4500 – General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toxicology</a:t>
                      </a:r>
                      <a:endParaRPr lang="nb-NO" sz="2100" kern="0">
                        <a:effectLst/>
                        <a:latin typeface="+mn-lt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100" ker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BIOS4400 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–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Toxicants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 in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ecosystems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 and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humans</a:t>
                      </a:r>
                      <a:r>
                        <a:rPr lang="nb-NO" sz="2100" kern="0">
                          <a:effectLst/>
                          <a:latin typeface="+mn-lt"/>
                        </a:rPr>
                        <a:t>: </a:t>
                      </a:r>
                      <a:r>
                        <a:rPr lang="nb-NO" sz="2100" kern="0" err="1">
                          <a:effectLst/>
                          <a:latin typeface="+mn-lt"/>
                        </a:rPr>
                        <a:t>Effects</a:t>
                      </a:r>
                      <a:endParaRPr lang="nb-NO" sz="2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906072176"/>
                  </a:ext>
                </a:extLst>
              </a:tr>
            </a:tbl>
          </a:graphicData>
        </a:graphic>
      </p:graphicFrame>
      <p:sp>
        <p:nvSpPr>
          <p:cNvPr id="2" name="Google Shape;78;p17">
            <a:extLst>
              <a:ext uri="{FF2B5EF4-FFF2-40B4-BE49-F238E27FC236}">
                <a16:creationId xmlns:a16="http://schemas.microsoft.com/office/drawing/2014/main" id="{3264E357-62F2-318F-7F23-8B45F86971E4}"/>
              </a:ext>
            </a:extLst>
          </p:cNvPr>
          <p:cNvSpPr txBox="1">
            <a:spLocks/>
          </p:cNvSpPr>
          <p:nvPr/>
        </p:nvSpPr>
        <p:spPr>
          <a:xfrm>
            <a:off x="195945" y="-21868"/>
            <a:ext cx="12017828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/>
            <a:r>
              <a:rPr lang="en-US" sz="3200" kern="0"/>
              <a:t>Masters’ program in Bioscience – 7 program options</a:t>
            </a:r>
            <a:endParaRPr lang="en-US" sz="3200" ker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015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31FC8-EEE6-C7C9-368B-4CD6C2489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Behov for endringer i opptakskrav (og i studieretningenes navn og oppbygning)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1437F-BFD7-502B-76EB-DA841797B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00" y="1536633"/>
            <a:ext cx="11360800" cy="481561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b-NO"/>
              <a:t>Fagkrav er veldig spesifikke</a:t>
            </a:r>
          </a:p>
          <a:p>
            <a:pPr lvl="1">
              <a:lnSpc>
                <a:spcPct val="150000"/>
              </a:lnSpc>
            </a:pPr>
            <a:r>
              <a:rPr lang="nb-NO"/>
              <a:t>Ekskluderer gode studenter som mangler f.eks. evolusjon eller fysiologi i bachelorutdanningen fra alle studieretninger</a:t>
            </a:r>
          </a:p>
          <a:p>
            <a:pPr lvl="1">
              <a:lnSpc>
                <a:spcPct val="150000"/>
              </a:lnSpc>
            </a:pPr>
            <a:r>
              <a:rPr lang="nb-NO"/>
              <a:t>Endringene i vårt eget bachelorprogram innebærer at våre egne bachelorstudenter i fremtiden ikke vil ha hele bredden vi i dag krever (med mindre de tar bestemte fordypningsfag)</a:t>
            </a:r>
          </a:p>
          <a:p>
            <a:pPr>
              <a:lnSpc>
                <a:spcPct val="150000"/>
              </a:lnSpc>
            </a:pPr>
            <a:r>
              <a:rPr lang="nb-NO"/>
              <a:t>Mange retninger med ulike opptakskrav har en administrativ kostnad (særlig under opptak)</a:t>
            </a:r>
          </a:p>
          <a:p>
            <a:pPr>
              <a:lnSpc>
                <a:spcPct val="150000"/>
              </a:lnSpc>
            </a:pPr>
            <a:r>
              <a:rPr lang="nb-NO"/>
              <a:t>Noen retninger er overlappende </a:t>
            </a:r>
            <a:r>
              <a:rPr lang="nb-NO" err="1"/>
              <a:t>mtp</a:t>
            </a:r>
            <a:r>
              <a:rPr lang="nb-NO"/>
              <a:t> opptakskrav og/eller obligatoriske emner</a:t>
            </a:r>
          </a:p>
          <a:p>
            <a:pPr>
              <a:lnSpc>
                <a:spcPct val="150000"/>
              </a:lnSpc>
            </a:pPr>
            <a:r>
              <a:rPr lang="nb-NO"/>
              <a:t>Mange av instituttets fagområder ikke er ikke å finne igjen, f.eks. mikrobiologi</a:t>
            </a:r>
          </a:p>
          <a:p>
            <a:pPr>
              <a:lnSpc>
                <a:spcPct val="150000"/>
              </a:lnSpc>
            </a:pPr>
            <a:r>
              <a:rPr lang="nb-NO"/>
              <a:t>Noen fagområder er i ferd med å forsvinne fra IBV, f.eks. limnologi</a:t>
            </a:r>
          </a:p>
        </p:txBody>
      </p:sp>
    </p:spTree>
    <p:extLst>
      <p:ext uri="{BB962C8B-B14F-4D97-AF65-F5344CB8AC3E}">
        <p14:creationId xmlns:p14="http://schemas.microsoft.com/office/powerpoint/2010/main" val="824668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E6349-E583-3F1A-65D1-01CAA9942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Ekskluderende</a:t>
            </a:r>
            <a:r>
              <a:rPr lang="en-US"/>
              <a:t> </a:t>
            </a:r>
            <a:r>
              <a:rPr lang="en-US" err="1"/>
              <a:t>opptakskrav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E1478-27E1-6AF8-48B8-1A29B7C1D5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En amerikaner søkt opptak til </a:t>
            </a:r>
            <a:r>
              <a:rPr lang="nb-NO" err="1"/>
              <a:t>Biodiversity</a:t>
            </a:r>
            <a:r>
              <a:rPr lang="nb-NO"/>
              <a:t> and </a:t>
            </a:r>
            <a:r>
              <a:rPr lang="nb-NO" err="1"/>
              <a:t>systematics</a:t>
            </a:r>
            <a:r>
              <a:rPr lang="nb-NO"/>
              <a:t> 2 år på rad, men ikke fått opptak på grunn av at han ikke har hatt noe fysiologi i løpet av bachelorgraden. </a:t>
            </a:r>
          </a:p>
          <a:p>
            <a:pPr lvl="1"/>
            <a:r>
              <a:rPr lang="nb-NO"/>
              <a:t>Han har </a:t>
            </a:r>
            <a:r>
              <a:rPr lang="nb-NO" err="1"/>
              <a:t>gpa</a:t>
            </a:r>
            <a:r>
              <a:rPr lang="nb-NO"/>
              <a:t> på 3.539, A i mange relevante emner.</a:t>
            </a:r>
          </a:p>
          <a:p>
            <a:endParaRPr lang="nb-NO"/>
          </a:p>
          <a:p>
            <a:r>
              <a:rPr lang="nb-NO"/>
              <a:t>For opptaket 2025 så var det 2 studenter som søkte opptak til </a:t>
            </a:r>
            <a:r>
              <a:rPr lang="nb-NO" err="1"/>
              <a:t>Molecular</a:t>
            </a:r>
            <a:r>
              <a:rPr lang="nb-NO"/>
              <a:t> </a:t>
            </a:r>
            <a:r>
              <a:rPr lang="nb-NO" err="1"/>
              <a:t>biology</a:t>
            </a:r>
            <a:r>
              <a:rPr lang="nb-NO"/>
              <a:t> and </a:t>
            </a:r>
            <a:r>
              <a:rPr lang="nb-NO" err="1"/>
              <a:t>biochemistry</a:t>
            </a:r>
            <a:r>
              <a:rPr lang="nb-NO"/>
              <a:t> som ikke fikk tilbud på grunn av BIOS1140 - Fysiologi (eneste emnet de manglet).</a:t>
            </a:r>
          </a:p>
          <a:p>
            <a:endParaRPr lang="nb-NO"/>
          </a:p>
          <a:p>
            <a:r>
              <a:rPr lang="nb-NO"/>
              <a:t>Det var 11 studenter som ikke fikk tilbud fordi de manglet 2 BIOS-emner der BIOS1140 var et av emnene.</a:t>
            </a:r>
          </a:p>
          <a:p>
            <a:pPr lvl="1"/>
            <a:r>
              <a:rPr lang="nb-NO"/>
              <a:t>Disse ville fått betinget opptak om de manglet kun ett emne.</a:t>
            </a:r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4934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F9012-4C53-1519-23DD-356ED8C4E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A1DB6-BE30-3B9C-FF11-803A80310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Veien</a:t>
            </a:r>
            <a:r>
              <a:rPr lang="en-US"/>
              <a:t> </a:t>
            </a:r>
            <a:r>
              <a:rPr lang="en-US" err="1"/>
              <a:t>videre</a:t>
            </a:r>
            <a:r>
              <a:rPr lang="en-US"/>
              <a:t> - </a:t>
            </a:r>
            <a:r>
              <a:rPr lang="en-US" err="1"/>
              <a:t>vurderinger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7B7848-5F1F-03A7-0D4F-9F0E7353C0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nb-NO"/>
              <a:t>Forenkling av opptakskrav (a la geofag) !</a:t>
            </a:r>
          </a:p>
          <a:p>
            <a:pPr lvl="1">
              <a:lnSpc>
                <a:spcPct val="150000"/>
              </a:lnSpc>
            </a:pPr>
            <a:r>
              <a:rPr lang="nb-NO"/>
              <a:t>For ikke å utelukke antatt gode studenter </a:t>
            </a:r>
            <a:r>
              <a:rPr lang="nb-NO" err="1"/>
              <a:t>pga</a:t>
            </a:r>
            <a:r>
              <a:rPr lang="nb-NO"/>
              <a:t> «sære spesifikke krav»</a:t>
            </a:r>
          </a:p>
          <a:p>
            <a:pPr lvl="1">
              <a:lnSpc>
                <a:spcPct val="150000"/>
              </a:lnSpc>
            </a:pPr>
            <a:r>
              <a:rPr lang="nb-NO"/>
              <a:t>For administrativ forenkling</a:t>
            </a:r>
          </a:p>
          <a:p>
            <a:pPr>
              <a:lnSpc>
                <a:spcPct val="150000"/>
              </a:lnSpc>
            </a:pPr>
            <a:r>
              <a:rPr lang="nb-NO"/>
              <a:t>Navn på studieretninger som matcher innhold og våre fokusområder ?</a:t>
            </a:r>
          </a:p>
          <a:p>
            <a:pPr>
              <a:lnSpc>
                <a:spcPct val="150000"/>
              </a:lnSpc>
            </a:pPr>
            <a:r>
              <a:rPr lang="nb-NO"/>
              <a:t>Kritisk masse av studieretninger med tanke på studenter og ansatte ?!</a:t>
            </a:r>
          </a:p>
          <a:p>
            <a:pPr>
              <a:lnSpc>
                <a:spcPct val="150000"/>
              </a:lnSpc>
            </a:pPr>
            <a:r>
              <a:rPr lang="nb-NO"/>
              <a:t>Veivalg:</a:t>
            </a:r>
          </a:p>
          <a:p>
            <a:pPr lvl="1">
              <a:lnSpc>
                <a:spcPct val="150000"/>
              </a:lnSpc>
            </a:pPr>
            <a:r>
              <a:rPr lang="nb-NO"/>
              <a:t>Flere retninger – for synlighet og rekruttering ?</a:t>
            </a:r>
          </a:p>
          <a:p>
            <a:pPr lvl="1">
              <a:lnSpc>
                <a:spcPct val="150000"/>
              </a:lnSpc>
            </a:pPr>
            <a:r>
              <a:rPr lang="nb-NO"/>
              <a:t>Færre retninger – for fleksibilitet og administrative forenkling ?</a:t>
            </a:r>
          </a:p>
          <a:p>
            <a:pPr>
              <a:lnSpc>
                <a:spcPct val="150000"/>
              </a:lnSpc>
            </a:pPr>
            <a:r>
              <a:rPr lang="nb-NO"/>
              <a:t>Mulighet til opptak av studenter med «annen bakgrunn»</a:t>
            </a:r>
          </a:p>
          <a:p>
            <a:pPr lvl="1">
              <a:lnSpc>
                <a:spcPct val="150000"/>
              </a:lnSpc>
            </a:pPr>
            <a:r>
              <a:rPr lang="nb-NO"/>
              <a:t>F.eks. matte/statistikk/programmering</a:t>
            </a:r>
          </a:p>
          <a:p>
            <a:pPr lvl="1">
              <a:lnSpc>
                <a:spcPct val="150000"/>
              </a:lnSpc>
            </a:pPr>
            <a:r>
              <a:rPr lang="nb-NO"/>
              <a:t>Kjemi (men få BIOS-emner)</a:t>
            </a:r>
          </a:p>
          <a:p>
            <a:pPr lvl="1">
              <a:lnSpc>
                <a:spcPct val="150000"/>
              </a:lnSpc>
            </a:pPr>
            <a:r>
              <a:rPr lang="nb-NO"/>
              <a:t>Annet?</a:t>
            </a:r>
          </a:p>
          <a:p>
            <a:pPr>
              <a:lnSpc>
                <a:spcPct val="150000"/>
              </a:lnSpc>
            </a:pPr>
            <a:endParaRPr lang="nb-NO"/>
          </a:p>
          <a:p>
            <a:pPr>
              <a:lnSpc>
                <a:spcPct val="150000"/>
              </a:lnSpc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05640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D6D25-E92F-2F66-E5B0-D92A69ACF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F219DA6-00F9-F798-D248-6A0D4DE237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1373194"/>
              </p:ext>
            </p:extLst>
          </p:nvPr>
        </p:nvGraphicFramePr>
        <p:xfrm>
          <a:off x="190501" y="620353"/>
          <a:ext cx="11810999" cy="65012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29492">
                  <a:extLst>
                    <a:ext uri="{9D8B030D-6E8A-4147-A177-3AD203B41FA5}">
                      <a16:colId xmlns:a16="http://schemas.microsoft.com/office/drawing/2014/main" val="2150254953"/>
                    </a:ext>
                  </a:extLst>
                </a:gridCol>
                <a:gridCol w="7481507">
                  <a:extLst>
                    <a:ext uri="{9D8B030D-6E8A-4147-A177-3AD203B41FA5}">
                      <a16:colId xmlns:a16="http://schemas.microsoft.com/office/drawing/2014/main" val="3754028373"/>
                    </a:ext>
                  </a:extLst>
                </a:gridCol>
              </a:tblGrid>
              <a:tr h="6258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kern="0">
                          <a:effectLst/>
                        </a:rPr>
                        <a:t>Forslag til nye studieretninger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kern="0">
                          <a:effectLst/>
                        </a:rPr>
                        <a:t>Program </a:t>
                      </a:r>
                      <a:r>
                        <a:rPr lang="nb-NO" sz="2000" kern="0" err="1">
                          <a:effectLst/>
                        </a:rPr>
                        <a:t>options</a:t>
                      </a:r>
                      <a:endParaRPr lang="nb-NO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kern="0" err="1">
                          <a:effectLst/>
                        </a:rPr>
                        <a:t>Admission</a:t>
                      </a:r>
                      <a:r>
                        <a:rPr lang="nb-NO" sz="2000" kern="0">
                          <a:effectLst/>
                        </a:rPr>
                        <a:t> </a:t>
                      </a:r>
                      <a:r>
                        <a:rPr lang="nb-NO" sz="2000" kern="0" err="1">
                          <a:effectLst/>
                        </a:rPr>
                        <a:t>requirement</a:t>
                      </a:r>
                      <a:r>
                        <a:rPr lang="nb-NO" sz="2000" kern="0">
                          <a:effectLst/>
                        </a:rPr>
                        <a:t>  for </a:t>
                      </a:r>
                      <a:r>
                        <a:rPr lang="nb-NO" sz="2000" kern="0" err="1">
                          <a:effectLst/>
                        </a:rPr>
                        <a:t>option</a:t>
                      </a:r>
                      <a:r>
                        <a:rPr lang="nb-NO" sz="2000" kern="0">
                          <a:effectLst/>
                        </a:rPr>
                        <a:t> (in </a:t>
                      </a:r>
                      <a:r>
                        <a:rPr lang="nb-NO" sz="2000" kern="0" err="1">
                          <a:effectLst/>
                        </a:rPr>
                        <a:t>addition</a:t>
                      </a:r>
                      <a:r>
                        <a:rPr lang="nb-NO" sz="2000" kern="0">
                          <a:effectLst/>
                        </a:rPr>
                        <a:t> to 20 </a:t>
                      </a:r>
                      <a:r>
                        <a:rPr lang="nb-NO" sz="2000" kern="0" err="1">
                          <a:effectLst/>
                        </a:rPr>
                        <a:t>ECTs</a:t>
                      </a:r>
                      <a:r>
                        <a:rPr lang="nb-NO" sz="2000" kern="0">
                          <a:effectLst/>
                        </a:rPr>
                        <a:t>  </a:t>
                      </a:r>
                      <a:r>
                        <a:rPr lang="en-US" sz="2000" kern="0">
                          <a:effectLst/>
                        </a:rPr>
                        <a:t>mathematics, programming, statistics, physics or chem.</a:t>
                      </a:r>
                      <a:r>
                        <a:rPr lang="nb-NO" sz="2000" kern="0">
                          <a:effectLst/>
                        </a:rPr>
                        <a:t>)</a:t>
                      </a:r>
                      <a:endParaRPr lang="nb-NO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0229963"/>
                  </a:ext>
                </a:extLst>
              </a:tr>
              <a:tr h="12608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b="0" i="0" u="none" strike="noStrike" cap="none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Computational</a:t>
                      </a:r>
                      <a:r>
                        <a:rPr lang="nb-NO" sz="2000" b="0" i="0" u="none" strike="noStrike" cap="non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nb-NO" sz="2000" b="0" i="0" u="none" strike="noStrike" cap="none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biology</a:t>
                      </a:r>
                      <a:r>
                        <a:rPr lang="nb-NO" sz="2000" b="0" i="0" u="none" strike="noStrike" cap="non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and bioinformatics </a:t>
                      </a:r>
                      <a:endParaRPr lang="nb-NO" sz="20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40 </a:t>
                      </a:r>
                      <a:r>
                        <a:rPr lang="en-GB" sz="20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ECTS</a:t>
                      </a: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in biomedical sciences. Subjects should cover the following themes: evolution and ecology, OR cell and molecular biology. 40 </a:t>
                      </a:r>
                      <a:r>
                        <a:rPr lang="en-GB" sz="20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ECTS</a:t>
                      </a: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in mathematics and computational biology. Subjects should cover the following themes: algebra, statistics, calculus, programming</a:t>
                      </a:r>
                      <a:endParaRPr lang="nb-NO" sz="24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111082309"/>
                  </a:ext>
                </a:extLst>
              </a:tr>
              <a:tr h="15889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b="0" kern="0" err="1">
                          <a:effectLst/>
                        </a:rPr>
                        <a:t>Toxicology</a:t>
                      </a:r>
                      <a:r>
                        <a:rPr lang="nb-NO" sz="2000" b="0" kern="0">
                          <a:effectLst/>
                        </a:rPr>
                        <a:t> and </a:t>
                      </a:r>
                      <a:r>
                        <a:rPr lang="nb-NO" sz="2000" b="0" kern="0" err="1">
                          <a:effectLst/>
                        </a:rPr>
                        <a:t>environmental</a:t>
                      </a:r>
                      <a:r>
                        <a:rPr lang="nb-NO" sz="2000" b="0" kern="0">
                          <a:effectLst/>
                        </a:rPr>
                        <a:t> science (endres ikke)</a:t>
                      </a:r>
                      <a:endParaRPr lang="nb-NO" sz="20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GB" sz="20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80 ECTS credits at bachelor's level in subject areas offered by the Department of Biosciences, where </a:t>
                      </a: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at least 30 ECT credits are advanced courses at bachelor's level (equivalent to 2000- and 3000-courses at the University of Oslo), of which at least </a:t>
                      </a:r>
                      <a:r>
                        <a:rPr lang="en-US" sz="2000" b="0" i="0" u="sng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10 ECT credits are within ecology and evolution</a:t>
                      </a:r>
                      <a:endParaRPr lang="nb-NO" sz="2000" u="sng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411519840"/>
                  </a:ext>
                </a:extLst>
              </a:tr>
              <a:tr h="3048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67" b="0" i="0" u="none" strike="noStrike" cap="non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Marine and terrestrial ecology </a:t>
                      </a:r>
                      <a:endParaRPr lang="nb-NO" sz="20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000" kern="0">
                          <a:effectLst/>
                        </a:rPr>
                        <a:t>Som over</a:t>
                      </a:r>
                      <a:endParaRPr lang="nb-NO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939769477"/>
                  </a:ext>
                </a:extLst>
              </a:tr>
              <a:tr h="3048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67" b="0" i="0" u="none" strike="noStrike" cap="none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Biodiversity</a:t>
                      </a:r>
                      <a:r>
                        <a:rPr lang="nb-NO" sz="1867" b="0" i="0" u="none" strike="noStrike" cap="non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and </a:t>
                      </a:r>
                      <a:r>
                        <a:rPr lang="nb-NO" sz="1867" b="0" i="0" u="none" strike="noStrike" cap="none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evolutionary</a:t>
                      </a:r>
                      <a:r>
                        <a:rPr lang="nb-NO" sz="1867" b="0" i="0" u="none" strike="noStrike" cap="non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nb-NO" sz="1867" b="0" i="0" u="none" strike="noStrike" cap="none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genomics</a:t>
                      </a:r>
                      <a:endParaRPr lang="nb-NO" sz="20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000" kern="0">
                          <a:effectLst/>
                        </a:rPr>
                        <a:t>Som over</a:t>
                      </a:r>
                      <a:endParaRPr lang="nb-NO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4118110663"/>
                  </a:ext>
                </a:extLst>
              </a:tr>
              <a:tr h="6056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67" b="0" i="0" u="none" strike="noStrike" cap="non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Neurobiology and physiology </a:t>
                      </a:r>
                      <a:endParaRPr lang="nb-NO" sz="20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000" kern="0">
                          <a:effectLst/>
                        </a:rPr>
                        <a:t>[Som over] ……</a:t>
                      </a:r>
                      <a:r>
                        <a:rPr lang="en-US" sz="1867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, of which at least </a:t>
                      </a:r>
                      <a:r>
                        <a:rPr lang="en-US" sz="1867" b="0" i="0" u="sng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20 ECT credits are within physiology or cell biology or molecular biology</a:t>
                      </a:r>
                      <a:endParaRPr lang="nb-NO" sz="2000" u="sng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428381273"/>
                  </a:ext>
                </a:extLst>
              </a:tr>
              <a:tr h="6051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67" b="0" i="0" u="none" strike="noStrike" cap="non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Cell- and </a:t>
                      </a:r>
                      <a:r>
                        <a:rPr lang="nb-NO" sz="1867" b="0" i="0" u="none" strike="noStrike" cap="none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molecular</a:t>
                      </a:r>
                      <a:r>
                        <a:rPr lang="nb-NO" sz="1867" b="0" i="0" u="none" strike="noStrike" cap="non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nb-NO" sz="1867" b="0" i="0" u="none" strike="noStrike" cap="none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biology</a:t>
                      </a:r>
                      <a:endParaRPr lang="nb-NO" sz="20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nb-NO" sz="2000" kern="0">
                          <a:effectLst/>
                        </a:rPr>
                        <a:t>Som over</a:t>
                      </a:r>
                      <a:endParaRPr lang="nb-NO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942395677"/>
                  </a:ext>
                </a:extLst>
              </a:tr>
              <a:tr h="7028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867" b="0" i="0" u="none" strike="noStrike" cap="non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Microbiology and immunology </a:t>
                      </a:r>
                      <a:endParaRPr lang="nb-NO" sz="20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b-NO" sz="2000" kern="0">
                          <a:effectLst/>
                        </a:rPr>
                        <a:t>Som over</a:t>
                      </a:r>
                      <a:endParaRPr lang="nb-NO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1721540875"/>
                  </a:ext>
                </a:extLst>
              </a:tr>
            </a:tbl>
          </a:graphicData>
        </a:graphic>
      </p:graphicFrame>
      <p:sp>
        <p:nvSpPr>
          <p:cNvPr id="2" name="Google Shape;78;p17">
            <a:extLst>
              <a:ext uri="{FF2B5EF4-FFF2-40B4-BE49-F238E27FC236}">
                <a16:creationId xmlns:a16="http://schemas.microsoft.com/office/drawing/2014/main" id="{1EE836D5-4C92-825D-0559-F178B6A54A59}"/>
              </a:ext>
            </a:extLst>
          </p:cNvPr>
          <p:cNvSpPr txBox="1">
            <a:spLocks/>
          </p:cNvSpPr>
          <p:nvPr/>
        </p:nvSpPr>
        <p:spPr>
          <a:xfrm>
            <a:off x="195945" y="-21868"/>
            <a:ext cx="12017828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/>
            <a:r>
              <a:rPr lang="en-US" sz="3200" kern="0"/>
              <a:t>Masters’ program in Bioscience – 7 program options</a:t>
            </a:r>
            <a:endParaRPr lang="en-US" sz="3200" ker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545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C85B2-B392-55B0-52D7-EE71960E3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DFF3ADF-AB33-1E7C-31F5-0434A269FF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105282"/>
              </p:ext>
            </p:extLst>
          </p:nvPr>
        </p:nvGraphicFramePr>
        <p:xfrm>
          <a:off x="190501" y="741733"/>
          <a:ext cx="11810999" cy="54307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29492">
                  <a:extLst>
                    <a:ext uri="{9D8B030D-6E8A-4147-A177-3AD203B41FA5}">
                      <a16:colId xmlns:a16="http://schemas.microsoft.com/office/drawing/2014/main" val="2150254953"/>
                    </a:ext>
                  </a:extLst>
                </a:gridCol>
                <a:gridCol w="7481507">
                  <a:extLst>
                    <a:ext uri="{9D8B030D-6E8A-4147-A177-3AD203B41FA5}">
                      <a16:colId xmlns:a16="http://schemas.microsoft.com/office/drawing/2014/main" val="3754028373"/>
                    </a:ext>
                  </a:extLst>
                </a:gridCol>
              </a:tblGrid>
              <a:tr h="6258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kern="0">
                          <a:effectLst/>
                        </a:rPr>
                        <a:t>Forslag til nye studieretninger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kern="0">
                          <a:effectLst/>
                        </a:rPr>
                        <a:t>Program </a:t>
                      </a:r>
                      <a:r>
                        <a:rPr lang="nb-NO" sz="2000" kern="0" err="1">
                          <a:effectLst/>
                        </a:rPr>
                        <a:t>options</a:t>
                      </a:r>
                      <a:endParaRPr lang="nb-NO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2000" kern="0" err="1">
                          <a:effectLst/>
                        </a:rPr>
                        <a:t>Admission</a:t>
                      </a:r>
                      <a:r>
                        <a:rPr lang="nb-NO" sz="2000" kern="0">
                          <a:effectLst/>
                        </a:rPr>
                        <a:t> </a:t>
                      </a:r>
                      <a:r>
                        <a:rPr lang="nb-NO" sz="2000" kern="0" err="1">
                          <a:effectLst/>
                        </a:rPr>
                        <a:t>requirement</a:t>
                      </a:r>
                      <a:r>
                        <a:rPr lang="nb-NO" sz="2000" kern="0">
                          <a:effectLst/>
                        </a:rPr>
                        <a:t>  for </a:t>
                      </a:r>
                      <a:r>
                        <a:rPr lang="nb-NO" sz="2000" kern="0" err="1">
                          <a:effectLst/>
                        </a:rPr>
                        <a:t>option</a:t>
                      </a:r>
                      <a:r>
                        <a:rPr lang="nb-NO" sz="2000" kern="0">
                          <a:effectLst/>
                        </a:rPr>
                        <a:t> (in </a:t>
                      </a:r>
                      <a:r>
                        <a:rPr lang="nb-NO" sz="2000" kern="0" err="1">
                          <a:effectLst/>
                        </a:rPr>
                        <a:t>addition</a:t>
                      </a:r>
                      <a:r>
                        <a:rPr lang="nb-NO" sz="2000" kern="0">
                          <a:effectLst/>
                        </a:rPr>
                        <a:t> to 20 </a:t>
                      </a:r>
                      <a:r>
                        <a:rPr lang="nb-NO" sz="2000" kern="0" err="1">
                          <a:effectLst/>
                        </a:rPr>
                        <a:t>ECTs</a:t>
                      </a:r>
                      <a:r>
                        <a:rPr lang="nb-NO" sz="2000" kern="0">
                          <a:effectLst/>
                        </a:rPr>
                        <a:t>  </a:t>
                      </a:r>
                      <a:r>
                        <a:rPr lang="en-US" sz="2000" kern="0">
                          <a:effectLst/>
                        </a:rPr>
                        <a:t>mathematics, programming, statistics, physics or chemistry</a:t>
                      </a:r>
                      <a:r>
                        <a:rPr lang="nb-NO" sz="2000" kern="0">
                          <a:effectLst/>
                        </a:rPr>
                        <a:t>)</a:t>
                      </a:r>
                      <a:endParaRPr lang="nb-NO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0229963"/>
                  </a:ext>
                </a:extLst>
              </a:tr>
              <a:tr h="12608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2000" b="0" i="0" u="none" strike="noStrike" cap="none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Computational</a:t>
                      </a:r>
                      <a:r>
                        <a:rPr lang="nb-NO" sz="2000" b="0" i="0" u="none" strike="noStrike" cap="non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nb-NO" sz="2000" b="0" i="0" u="none" strike="noStrike" cap="none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biology</a:t>
                      </a:r>
                      <a:r>
                        <a:rPr lang="nb-NO" sz="2000" b="0" i="0" u="none" strike="noStrike" cap="non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and bioinformatics </a:t>
                      </a:r>
                      <a:endParaRPr lang="nb-NO" sz="20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US" sz="1867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40 </a:t>
                      </a:r>
                      <a:r>
                        <a:rPr lang="en-GB" sz="18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ECTS</a:t>
                      </a:r>
                      <a:r>
                        <a:rPr lang="en-US" sz="1867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in biomedical sciences. Subjects should cover the following themes: evolution and ecology, OR cell and molecular biology. 40 </a:t>
                      </a:r>
                      <a:r>
                        <a:rPr lang="en-GB" sz="18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ECTS</a:t>
                      </a:r>
                      <a:r>
                        <a:rPr lang="en-US" sz="1867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in mathematics and computational biology. Subjects should cover the following themes: algebra, statistics, calculus, programming</a:t>
                      </a:r>
                      <a:endParaRPr lang="nb-NO" sz="2000" b="0" i="0" u="none" strike="noStrike" cap="none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111082309"/>
                  </a:ext>
                </a:extLst>
              </a:tr>
              <a:tr h="15889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67" b="0" i="0" u="none" strike="noStrike" cap="none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Biodiversity</a:t>
                      </a:r>
                      <a:r>
                        <a:rPr lang="nb-NO" sz="1867" b="0" i="0" u="none" strike="noStrike" cap="non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, </a:t>
                      </a:r>
                      <a:r>
                        <a:rPr lang="nb-NO" sz="1867" b="0" i="0" u="none" strike="noStrike" cap="none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ecology</a:t>
                      </a:r>
                      <a:r>
                        <a:rPr lang="nb-NO" sz="1867" b="0" i="0" u="none" strike="noStrike" cap="non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, and </a:t>
                      </a:r>
                      <a:r>
                        <a:rPr lang="nb-NO" sz="1867" b="0" i="0" u="none" strike="noStrike" cap="none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evolution</a:t>
                      </a:r>
                      <a:endParaRPr lang="nb-NO" sz="20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GB" sz="20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80 ECTS credits at bachelor's level in subject areas offered by the Department of Biosciences, where </a:t>
                      </a: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at least 30 ECT credits are advanced courses at bachelor's level (equivalent to 2000- and 3000-courses at the University of Oslo), of which at least </a:t>
                      </a:r>
                      <a:r>
                        <a:rPr lang="en-US" sz="2000" b="0" i="0" u="sng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10 ECT credits are within ecology and evolution</a:t>
                      </a:r>
                      <a:endParaRPr lang="nb-NO" sz="2000" u="sng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411519840"/>
                  </a:ext>
                </a:extLst>
              </a:tr>
              <a:tr h="6056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b-NO" sz="1867" b="0" i="0" u="none" strike="noStrike" cap="none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Molecular</a:t>
                      </a:r>
                      <a:r>
                        <a:rPr lang="nb-NO" sz="1867" b="0" i="0" u="none" strike="noStrike" cap="non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nb-NO" sz="1867" b="0" i="0" u="none" strike="noStrike" cap="none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biology</a:t>
                      </a:r>
                      <a:r>
                        <a:rPr lang="nb-NO" sz="1867" b="0" i="0" u="none" strike="noStrike" cap="none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and </a:t>
                      </a:r>
                      <a:r>
                        <a:rPr lang="nb-NO" sz="1867" b="0" i="0" u="none" strike="noStrike" cap="none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biomedicine</a:t>
                      </a:r>
                      <a:endParaRPr lang="nb-NO" sz="2000" b="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n-GB" sz="20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80 ECTS credits at bachelor's level in subject areas offered by the Department of Biosciences, where </a:t>
                      </a:r>
                      <a:r>
                        <a:rPr lang="en-US" sz="2000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at least 30 ECT credits are advanced courses at bachelor's level (equivalent to 2000- and 3000-courses at the University of Oslo), </a:t>
                      </a:r>
                      <a:r>
                        <a:rPr lang="en-US" sz="1867" b="0" i="0" u="none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of which at least </a:t>
                      </a:r>
                      <a:r>
                        <a:rPr lang="en-US" sz="1867" b="0" i="0" u="sng" strike="noStrike" cap="non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20 ECT credits are within physiology or cell biology or molecular biology</a:t>
                      </a:r>
                      <a:endParaRPr lang="nb-NO" sz="2000" u="sng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428381273"/>
                  </a:ext>
                </a:extLst>
              </a:tr>
            </a:tbl>
          </a:graphicData>
        </a:graphic>
      </p:graphicFrame>
      <p:sp>
        <p:nvSpPr>
          <p:cNvPr id="2" name="Google Shape;78;p17">
            <a:extLst>
              <a:ext uri="{FF2B5EF4-FFF2-40B4-BE49-F238E27FC236}">
                <a16:creationId xmlns:a16="http://schemas.microsoft.com/office/drawing/2014/main" id="{ED7A4F41-1D82-142F-3BCA-312258DDEFCE}"/>
              </a:ext>
            </a:extLst>
          </p:cNvPr>
          <p:cNvSpPr txBox="1">
            <a:spLocks/>
          </p:cNvSpPr>
          <p:nvPr/>
        </p:nvSpPr>
        <p:spPr>
          <a:xfrm>
            <a:off x="195945" y="-21868"/>
            <a:ext cx="12017828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1219170"/>
            <a:r>
              <a:rPr lang="en-US" sz="3200" kern="0"/>
              <a:t>Masters’ program in Bioscience – 7 program options</a:t>
            </a:r>
            <a:endParaRPr lang="en-US" sz="3200" ker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701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70D76-69EC-8055-999D-8517389C2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C766A-A8C9-1236-68AC-080E94E01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Veien</a:t>
            </a:r>
            <a:r>
              <a:rPr lang="en-US"/>
              <a:t> </a:t>
            </a:r>
            <a:r>
              <a:rPr lang="en-US" err="1"/>
              <a:t>videre</a:t>
            </a:r>
            <a:r>
              <a:rPr lang="en-US"/>
              <a:t> - </a:t>
            </a:r>
            <a:r>
              <a:rPr lang="en-US" err="1"/>
              <a:t>vurderinger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CA7C34-56D0-C2D5-3BDB-C892C8933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nb-NO"/>
              <a:t>Forslaget har 7 studieretninger, men kun 3 ulike opptakskrav</a:t>
            </a:r>
          </a:p>
          <a:p>
            <a:pPr lvl="1">
              <a:lnSpc>
                <a:spcPct val="150000"/>
              </a:lnSpc>
            </a:pPr>
            <a:r>
              <a:rPr lang="nb-NO"/>
              <a:t>Programrådet heller mot et alternativ med 3 retninger</a:t>
            </a:r>
          </a:p>
          <a:p>
            <a:pPr lvl="1">
              <a:lnSpc>
                <a:spcPct val="150000"/>
              </a:lnSpc>
            </a:pPr>
            <a:r>
              <a:rPr lang="nb-NO"/>
              <a:t>Siden «</a:t>
            </a:r>
            <a:r>
              <a:rPr lang="nb-NO" err="1"/>
              <a:t>Computational</a:t>
            </a:r>
            <a:r>
              <a:rPr lang="nb-NO"/>
              <a:t> </a:t>
            </a:r>
            <a:r>
              <a:rPr lang="nb-NO" err="1"/>
              <a:t>biology</a:t>
            </a:r>
            <a:r>
              <a:rPr lang="nb-NO"/>
              <a:t> and bioinformatics»-retningen har få BIOS-emner sammenlignes med de andre kan det være krevende å enes om ett felles opptakskrav for alle retningene og dermed ingen retninger</a:t>
            </a:r>
          </a:p>
          <a:p>
            <a:pPr>
              <a:lnSpc>
                <a:spcPct val="150000"/>
              </a:lnSpc>
            </a:pPr>
            <a:r>
              <a:rPr lang="nb-NO"/>
              <a:t>På master søker kandidater på retning og ikke på programmet (slik det er på bachelor)</a:t>
            </a:r>
          </a:p>
          <a:p>
            <a:pPr lvl="1">
              <a:lnSpc>
                <a:spcPct val="150000"/>
              </a:lnSpc>
            </a:pPr>
            <a:r>
              <a:rPr lang="nb-NO"/>
              <a:t>Mange retninger kan ha en effekt på synlighet og rekruttering</a:t>
            </a:r>
          </a:p>
          <a:p>
            <a:pPr lvl="1">
              <a:lnSpc>
                <a:spcPct val="150000"/>
              </a:lnSpc>
            </a:pPr>
            <a:r>
              <a:rPr lang="nb-NO"/>
              <a:t>Færre retninger kan være gunstig for studenter som ikke har bestemt hva de ønsker (f.eks. er mange studenter interessent i biomedisin og vurderer oppgaver i kreft, immunologi eller </a:t>
            </a:r>
            <a:r>
              <a:rPr lang="nb-NO" err="1"/>
              <a:t>nevro</a:t>
            </a:r>
            <a:r>
              <a:rPr lang="nb-NO"/>
              <a:t>, som er 3 ulike retninger over)</a:t>
            </a:r>
          </a:p>
          <a:p>
            <a:pPr lvl="1">
              <a:lnSpc>
                <a:spcPct val="150000"/>
              </a:lnSpc>
            </a:pPr>
            <a:r>
              <a:rPr lang="nb-NO"/>
              <a:t>Med færre retninger er det fordel med felles metodekurs (f.eks. BIOS4010 for de molekylære retningene) alle tar før/mens de velger oppgave. </a:t>
            </a:r>
          </a:p>
          <a:p>
            <a:pPr lvl="1">
              <a:lnSpc>
                <a:spcPct val="150000"/>
              </a:lnSpc>
            </a:pPr>
            <a:r>
              <a:rPr lang="nb-NO"/>
              <a:t>I dag er det noen oppgaver som krever enkelte emner (f.eks. innen marinbiologi) og dette må velges i 1. semester.</a:t>
            </a:r>
          </a:p>
          <a:p>
            <a:pPr>
              <a:lnSpc>
                <a:spcPct val="150000"/>
              </a:lnSpc>
            </a:pPr>
            <a:endParaRPr lang="nb-NO"/>
          </a:p>
          <a:p>
            <a:pPr>
              <a:lnSpc>
                <a:spcPct val="150000"/>
              </a:lnSpc>
            </a:pPr>
            <a:endParaRPr lang="nb-NO"/>
          </a:p>
          <a:p>
            <a:pPr>
              <a:lnSpc>
                <a:spcPct val="150000"/>
              </a:lnSpc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7450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1279</Words>
  <Application>Microsoft Office PowerPoint</Application>
  <PresentationFormat>Widescreen</PresentationFormat>
  <Paragraphs>127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Helvetica</vt:lpstr>
      <vt:lpstr>Office Theme</vt:lpstr>
      <vt:lpstr>Simple Light</vt:lpstr>
      <vt:lpstr>Masterprogrammet IBV </vt:lpstr>
      <vt:lpstr>Common admission requirements for all options today</vt:lpstr>
      <vt:lpstr>PowerPoint-presentasjon</vt:lpstr>
      <vt:lpstr>PowerPoint-presentasjon</vt:lpstr>
      <vt:lpstr>Behov for endringer i opptakskrav (og i studieretningenes navn og oppbygning)</vt:lpstr>
      <vt:lpstr>Ekskluderende opptakskrav</vt:lpstr>
      <vt:lpstr>Veien videre - vurderinger</vt:lpstr>
      <vt:lpstr>PowerPoint-presentasjon</vt:lpstr>
      <vt:lpstr>PowerPoint-presentasjon</vt:lpstr>
      <vt:lpstr>Veien videre - vurderinger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Finn-Eirik Johansen</dc:creator>
  <cp:lastModifiedBy>Ellen Kristine Grøholt</cp:lastModifiedBy>
  <cp:revision>3</cp:revision>
  <dcterms:created xsi:type="dcterms:W3CDTF">2025-10-15T11:45:10Z</dcterms:created>
  <dcterms:modified xsi:type="dcterms:W3CDTF">2025-11-13T13:02:17Z</dcterms:modified>
</cp:coreProperties>
</file>