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72" r:id="rId2"/>
  </p:sldMasterIdLst>
  <p:notesMasterIdLst>
    <p:notesMasterId r:id="rId18"/>
  </p:notesMasterIdLst>
  <p:sldIdLst>
    <p:sldId id="282" r:id="rId3"/>
    <p:sldId id="283" r:id="rId4"/>
    <p:sldId id="260" r:id="rId5"/>
    <p:sldId id="274" r:id="rId6"/>
    <p:sldId id="263" r:id="rId7"/>
    <p:sldId id="292" r:id="rId8"/>
    <p:sldId id="295" r:id="rId9"/>
    <p:sldId id="296" r:id="rId10"/>
    <p:sldId id="297" r:id="rId11"/>
    <p:sldId id="278" r:id="rId12"/>
    <p:sldId id="265" r:id="rId13"/>
    <p:sldId id="306" r:id="rId14"/>
    <p:sldId id="307" r:id="rId15"/>
    <p:sldId id="308" r:id="rId16"/>
    <p:sldId id="305" r:id="rId17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CC00"/>
    <a:srgbClr val="00CC00"/>
    <a:srgbClr val="FC9B74"/>
    <a:srgbClr val="F1C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84625" autoAdjust="0"/>
  </p:normalViewPr>
  <p:slideViewPr>
    <p:cSldViewPr>
      <p:cViewPr varScale="1">
        <p:scale>
          <a:sx n="93" d="100"/>
          <a:sy n="93" d="100"/>
        </p:scale>
        <p:origin x="133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6930693652629696E-2"/>
          <c:y val="2.9011164997677544E-2"/>
          <c:w val="0.93592241208319671"/>
          <c:h val="0.6216126923455879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Positiv tilbakemelding om studie- og læringsmiljøet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  <a:sp3d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5D-4C6B-BD5D-AFCA6ED4BB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Forhold som bør forbedres i læringsmiljøet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6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5D-4C6B-BD5D-AFCA6ED4BB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Uakseptabel adferd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  <a:sp3d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17</c:v>
                </c:pt>
                <c:pt idx="1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5D-4C6B-BD5D-AFCA6ED4BB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Seksuell trakassering eller annen uønsket seksuell oppmerksomhet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4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5D-4C6B-BD5D-AFCA6ED4BBE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Skade, ulykke eller nestenulykke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5D-4C6B-BD5D-AFCA6ED4BBE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Potensiell fare for helse, miljø og sikkerhet 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  <a:sp3d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2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F5D-4C6B-BD5D-AFCA6ED4BBE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Korrupsjon, tyveri eller annen økonomisk kriminalitet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F5D-4C6B-BD5D-AFCA6ED4BBE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Andre kritikkverdige forhold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0">
                  <c:v>2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F5D-4C6B-BD5D-AFCA6ED4BBE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Andre forhold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2023</c:v>
                </c:pt>
                <c:pt idx="1">
                  <c:v>2024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F5D-4C6B-BD5D-AFCA6ED4B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56053775"/>
        <c:axId val="1856051855"/>
        <c:axId val="0"/>
      </c:bar3DChart>
      <c:catAx>
        <c:axId val="18560537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856051855"/>
        <c:crosses val="autoZero"/>
        <c:auto val="1"/>
        <c:lblAlgn val="ctr"/>
        <c:lblOffset val="100"/>
        <c:noMultiLvlLbl val="0"/>
      </c:catAx>
      <c:valAx>
        <c:axId val="18560518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8560537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682077678254053"/>
          <c:y val="0.7268764870281369"/>
          <c:w val="0.67109139184176059"/>
          <c:h val="0.273123512971863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Si fra saker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Ros</c:v>
                </c:pt>
              </c:strCache>
            </c:strRef>
          </c:tx>
          <c:spPr>
            <a:solidFill>
              <a:srgbClr val="00CC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</c:v>
                </c:pt>
                <c:pt idx="1">
                  <c:v>1</c:v>
                </c:pt>
                <c:pt idx="2">
                  <c:v>7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AF-4A24-A9E7-2B566F4F49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Klage</c:v>
                </c:pt>
              </c:strCache>
            </c:strRef>
          </c:tx>
          <c:spPr>
            <a:solidFill>
              <a:srgbClr val="FFCC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11</c:v>
                </c:pt>
                <c:pt idx="1">
                  <c:v>5</c:v>
                </c:pt>
                <c:pt idx="2">
                  <c:v>12</c:v>
                </c:pt>
                <c:pt idx="3">
                  <c:v>26</c:v>
                </c:pt>
                <c:pt idx="4">
                  <c:v>21</c:v>
                </c:pt>
                <c:pt idx="5">
                  <c:v>19</c:v>
                </c:pt>
                <c:pt idx="6">
                  <c:v>13</c:v>
                </c:pt>
                <c:pt idx="7">
                  <c:v>22</c:v>
                </c:pt>
                <c:pt idx="8">
                  <c:v>21</c:v>
                </c:pt>
                <c:pt idx="9">
                  <c:v>23</c:v>
                </c:pt>
                <c:pt idx="1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AF-4A24-A9E7-2B566F4F49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Varsling </c:v>
                </c:pt>
              </c:strCache>
            </c:strRef>
          </c:tx>
          <c:spPr>
            <a:solidFill>
              <a:srgbClr val="FF33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numRef>
              <c:f>Sheet1!$A$2:$A$12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5</c:v>
                </c:pt>
                <c:pt idx="1">
                  <c:v>5</c:v>
                </c:pt>
                <c:pt idx="2">
                  <c:v>13</c:v>
                </c:pt>
                <c:pt idx="3">
                  <c:v>5</c:v>
                </c:pt>
                <c:pt idx="4">
                  <c:v>5</c:v>
                </c:pt>
                <c:pt idx="5">
                  <c:v>11</c:v>
                </c:pt>
                <c:pt idx="6">
                  <c:v>20</c:v>
                </c:pt>
                <c:pt idx="7">
                  <c:v>11</c:v>
                </c:pt>
                <c:pt idx="8">
                  <c:v>7</c:v>
                </c:pt>
                <c:pt idx="9">
                  <c:v>10</c:v>
                </c:pt>
                <c:pt idx="1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AF-4A24-A9E7-2B566F4F49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36010847"/>
        <c:axId val="1736008447"/>
      </c:barChart>
      <c:lineChart>
        <c:grouping val="standar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Totalt</c:v>
                </c:pt>
              </c:strCache>
            </c:strRef>
          </c:tx>
          <c:spPr>
            <a:ln w="57150" cap="rnd">
              <a:solidFill>
                <a:schemeClr val="accent4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18</c:v>
                </c:pt>
                <c:pt idx="1">
                  <c:v>11</c:v>
                </c:pt>
                <c:pt idx="2">
                  <c:v>32</c:v>
                </c:pt>
                <c:pt idx="3">
                  <c:v>34</c:v>
                </c:pt>
                <c:pt idx="4">
                  <c:v>29</c:v>
                </c:pt>
                <c:pt idx="5">
                  <c:v>32</c:v>
                </c:pt>
                <c:pt idx="6">
                  <c:v>34</c:v>
                </c:pt>
                <c:pt idx="7">
                  <c:v>34</c:v>
                </c:pt>
                <c:pt idx="8">
                  <c:v>29</c:v>
                </c:pt>
                <c:pt idx="9">
                  <c:v>36</c:v>
                </c:pt>
                <c:pt idx="10">
                  <c:v>48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1FAF-4A24-A9E7-2B566F4F49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6010847"/>
        <c:axId val="1736008447"/>
      </c:lineChart>
      <c:catAx>
        <c:axId val="17360108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36008447"/>
        <c:crosses val="autoZero"/>
        <c:auto val="1"/>
        <c:lblAlgn val="ctr"/>
        <c:lblOffset val="100"/>
        <c:noMultiLvlLbl val="0"/>
      </c:catAx>
      <c:valAx>
        <c:axId val="17360084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360108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587909-B386-4B98-BEBF-F58272B555E3}" type="datetimeFigureOut">
              <a:rPr lang="nb-NO" smtClean="0"/>
              <a:t>19.05.2025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795D95-4098-402E-ADA7-5620C604130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185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io.no/om/organisasjon/fellesadm/ea/campusservice/vakt-og-alarm/" TargetMode="External"/><Relationship Id="rId3" Type="http://schemas.openxmlformats.org/officeDocument/2006/relationships/hyperlink" Target="https://www.mn.uio.no/studier/forvei/" TargetMode="External"/><Relationship Id="rId7" Type="http://schemas.openxmlformats.org/officeDocument/2006/relationships/hyperlink" Target="https://www.samtalesenter.uio.no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uio.no/om/organisasjon/studentombud/" TargetMode="External"/><Relationship Id="rId5" Type="http://schemas.openxmlformats.org/officeDocument/2006/relationships/hyperlink" Target="https://www.sio.no/foreninger/varsling" TargetMode="External"/><Relationship Id="rId4" Type="http://schemas.openxmlformats.org/officeDocument/2006/relationships/hyperlink" Target="https://www.sio.no/helse/psykisk-helse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E7D032-151A-EC4C-ACB3-B8F19569EDD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371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5D95-4098-402E-ADA7-5620C6041303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673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Studentene melder i</a:t>
            </a:r>
            <a:r>
              <a:rPr lang="nb-NO" baseline="0" dirty="0"/>
              <a:t> hovedsak</a:t>
            </a:r>
            <a:r>
              <a:rPr lang="nb-NO" dirty="0"/>
              <a:t> inn saker</a:t>
            </a:r>
            <a:r>
              <a:rPr lang="nb-NO" baseline="0" dirty="0"/>
              <a:t> i Si fra systemet gjennom nettskjema. </a:t>
            </a:r>
            <a:endParaRPr lang="nn-NO" baseline="0" dirty="0"/>
          </a:p>
          <a:p>
            <a:endParaRPr lang="nb-NO" baseline="0" dirty="0"/>
          </a:p>
          <a:p>
            <a:r>
              <a:rPr lang="nb-NO" dirty="0"/>
              <a:t>Studentene kan melde inn saker anonymt gjennom studentombudet</a:t>
            </a:r>
          </a:p>
          <a:p>
            <a:r>
              <a:rPr lang="nb-NO" dirty="0"/>
              <a:t>Begrenser mulighet for undersøkelse, dokumentasjon og sanksjon. </a:t>
            </a:r>
          </a:p>
          <a:p>
            <a:endParaRPr lang="nb-NO" dirty="0"/>
          </a:p>
          <a:p>
            <a:r>
              <a:rPr lang="nb-NO" dirty="0"/>
              <a:t>De fleste tilbakemeldinger i Si-fra systemet </a:t>
            </a:r>
            <a:r>
              <a:rPr lang="nb-NO" dirty="0" err="1"/>
              <a:t>angåedne</a:t>
            </a:r>
            <a:r>
              <a:rPr lang="nb-NO" dirty="0"/>
              <a:t> </a:t>
            </a:r>
            <a:r>
              <a:rPr lang="nb-NO" dirty="0" err="1"/>
              <a:t>diskreminering</a:t>
            </a:r>
            <a:r>
              <a:rPr lang="nb-NO" dirty="0"/>
              <a:t>, trakassering og seksuell trakassering kommer inn under de markerte punktene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95D95-4098-402E-ADA7-5620C6041303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4791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Hver enkelt sak vurderes og behandles</a:t>
            </a:r>
            <a:r>
              <a:rPr lang="nb-NO" baseline="0" dirty="0"/>
              <a:t> individuelt</a:t>
            </a:r>
            <a:r>
              <a:rPr lang="nb-NO" dirty="0"/>
              <a:t>. </a:t>
            </a:r>
          </a:p>
          <a:p>
            <a:endParaRPr lang="nb-NO" dirty="0"/>
          </a:p>
          <a:p>
            <a:r>
              <a:rPr lang="en-US" dirty="0" err="1"/>
              <a:t>ForVei</a:t>
            </a:r>
            <a:r>
              <a:rPr lang="en-US" dirty="0"/>
              <a:t>: </a:t>
            </a:r>
            <a:r>
              <a:rPr lang="nb-NO" dirty="0" err="1">
                <a:hlinkClick r:id="rId3"/>
              </a:rPr>
              <a:t>ForVei</a:t>
            </a:r>
            <a:r>
              <a:rPr lang="nb-NO" dirty="0">
                <a:hlinkClick r:id="rId3"/>
              </a:rPr>
              <a:t> - Det matematisk-naturvitenskapelige fakultet</a:t>
            </a:r>
            <a:endParaRPr lang="nb-NO" dirty="0"/>
          </a:p>
          <a:p>
            <a:r>
              <a:rPr lang="nb-NO" dirty="0" err="1"/>
              <a:t>SiO</a:t>
            </a:r>
            <a:r>
              <a:rPr lang="nb-NO" dirty="0"/>
              <a:t> psykisk helse (kontaktperson for Si-fra nettverket er psykologspesialist Karin Magdalena Erichsen): </a:t>
            </a:r>
            <a:r>
              <a:rPr lang="nb-NO" dirty="0">
                <a:hlinkClick r:id="rId4"/>
              </a:rPr>
              <a:t>Psykisk helse og veiledning</a:t>
            </a:r>
            <a:endParaRPr lang="en-US" dirty="0"/>
          </a:p>
          <a:p>
            <a:r>
              <a:rPr lang="en-US" dirty="0" err="1"/>
              <a:t>Varsling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SiO</a:t>
            </a:r>
            <a:r>
              <a:rPr lang="en-US" dirty="0"/>
              <a:t> </a:t>
            </a:r>
            <a:r>
              <a:rPr lang="en-US" dirty="0" err="1"/>
              <a:t>foreninger</a:t>
            </a:r>
            <a:r>
              <a:rPr lang="en-US" dirty="0"/>
              <a:t> v/ </a:t>
            </a:r>
            <a:r>
              <a:rPr lang="en-US" dirty="0" err="1"/>
              <a:t>Annbjørg</a:t>
            </a:r>
            <a:r>
              <a:rPr lang="en-US" dirty="0"/>
              <a:t> Pasteur </a:t>
            </a:r>
            <a:r>
              <a:rPr lang="en-US" dirty="0" err="1"/>
              <a:t>Stø</a:t>
            </a:r>
            <a:r>
              <a:rPr lang="en-US" dirty="0"/>
              <a:t>: </a:t>
            </a:r>
            <a:r>
              <a:rPr lang="nb-NO" dirty="0">
                <a:hlinkClick r:id="rId5"/>
              </a:rPr>
              <a:t>Varsling</a:t>
            </a:r>
            <a:endParaRPr lang="nb-NO" dirty="0"/>
          </a:p>
          <a:p>
            <a:r>
              <a:rPr lang="nb-NO" dirty="0"/>
              <a:t>Jurist v/ UiO sentralt, Mari Hovland</a:t>
            </a:r>
          </a:p>
          <a:p>
            <a:r>
              <a:rPr lang="nb-NO" dirty="0"/>
              <a:t>UiOs Si-fra nettverk</a:t>
            </a:r>
          </a:p>
          <a:p>
            <a:r>
              <a:rPr lang="nb-NO" dirty="0"/>
              <a:t>Studentombudet: </a:t>
            </a:r>
            <a:r>
              <a:rPr lang="nb-NO" dirty="0">
                <a:hlinkClick r:id="rId6"/>
              </a:rPr>
              <a:t>Studentombudet - Universitetet i Oslo</a:t>
            </a:r>
            <a:endParaRPr lang="nb-NO" dirty="0"/>
          </a:p>
          <a:p>
            <a:r>
              <a:rPr lang="nb-NO" dirty="0"/>
              <a:t>Livssynsåpent samtalesenter: </a:t>
            </a:r>
            <a:r>
              <a:rPr lang="nb-NO" dirty="0">
                <a:hlinkClick r:id="rId7"/>
              </a:rPr>
              <a:t>Forside - Livssynsåpent samtalesenter</a:t>
            </a:r>
            <a:endParaRPr lang="nb-NO" dirty="0"/>
          </a:p>
          <a:p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Vakt- og alarmsentralen er bemannet døgnet rundt, året rundt.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Vakttelefon: 22 85 50 07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Nødnummer: 22 85 66 66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n-NO" dirty="0">
                <a:hlinkClick r:id="rId8"/>
              </a:rPr>
              <a:t>Vakt- og alarmsentralen - Universitetet i Oslo</a:t>
            </a:r>
            <a:endParaRPr lang="nb-NO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95D95-4098-402E-ADA7-5620C6041303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6029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Sentralt</a:t>
            </a:r>
            <a:r>
              <a:rPr lang="en-US" dirty="0"/>
              <a:t> </a:t>
            </a:r>
            <a:r>
              <a:rPr lang="en-US" dirty="0" err="1"/>
              <a:t>læringsmiljønettverk</a:t>
            </a:r>
            <a:r>
              <a:rPr lang="en-US" dirty="0"/>
              <a:t> – der stiller Ida og Kristine</a:t>
            </a:r>
          </a:p>
          <a:p>
            <a:r>
              <a:rPr lang="en-US" dirty="0" err="1"/>
              <a:t>Læringsmiljønettverk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MN – </a:t>
            </a:r>
            <a:r>
              <a:rPr lang="en-US" dirty="0" err="1"/>
              <a:t>ledes</a:t>
            </a:r>
            <a:r>
              <a:rPr lang="en-US" dirty="0"/>
              <a:t> av Ida og Kristine.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795D95-4098-402E-ADA7-5620C6041303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4766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 </a:t>
            </a:r>
            <a:r>
              <a:rPr lang="en-US" dirty="0" err="1"/>
              <a:t>prøver</a:t>
            </a:r>
            <a:r>
              <a:rPr lang="en-US" dirty="0"/>
              <a:t> å </a:t>
            </a:r>
            <a:r>
              <a:rPr lang="en-US" dirty="0" err="1"/>
              <a:t>danne</a:t>
            </a:r>
            <a:r>
              <a:rPr lang="en-US" dirty="0"/>
              <a:t> </a:t>
            </a:r>
            <a:r>
              <a:rPr lang="en-US" dirty="0" err="1"/>
              <a:t>oss</a:t>
            </a:r>
            <a:r>
              <a:rPr lang="en-US" dirty="0"/>
              <a:t> et </a:t>
            </a:r>
            <a:r>
              <a:rPr lang="en-US" dirty="0" err="1"/>
              <a:t>bilde</a:t>
            </a:r>
            <a:r>
              <a:rPr lang="en-US" dirty="0"/>
              <a:t> av </a:t>
            </a:r>
            <a:r>
              <a:rPr lang="en-US" dirty="0" err="1"/>
              <a:t>problemstillingen</a:t>
            </a:r>
            <a:r>
              <a:rPr lang="en-US" dirty="0"/>
              <a:t> – med </a:t>
            </a:r>
            <a:r>
              <a:rPr lang="en-US" dirty="0" err="1"/>
              <a:t>så</a:t>
            </a:r>
            <a:r>
              <a:rPr lang="en-US" dirty="0"/>
              <a:t> </a:t>
            </a:r>
            <a:r>
              <a:rPr lang="en-US" dirty="0" err="1"/>
              <a:t>mye</a:t>
            </a:r>
            <a:r>
              <a:rPr lang="en-US" dirty="0"/>
              <a:t> </a:t>
            </a:r>
            <a:r>
              <a:rPr lang="en-US" dirty="0" err="1"/>
              <a:t>informasjon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mulig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nb-NO" dirty="0"/>
              <a:t>Prinsipper for saksbehandling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altLang="en-US" dirty="0"/>
              <a:t>Sikker innmelding og arkivføring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altLang="en-US" dirty="0"/>
              <a:t>Undersøkelsesplikt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altLang="en-US" dirty="0"/>
              <a:t>Konfidensialitet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altLang="en-US" dirty="0"/>
              <a:t>Ivaretakelse og støtte til alle involverte parter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altLang="en-US" dirty="0"/>
              <a:t>Kontradiksjon- rett til å tilbakevise anklager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altLang="en-US" dirty="0"/>
              <a:t>Etterprøvbarhet og dokumentasjon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altLang="en-US" dirty="0"/>
              <a:t>Offentlig journal, innsyn og skjerming av sensitive opplysninger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altLang="en-US" dirty="0"/>
              <a:t>Transparens - Enhet for internrevisjon</a:t>
            </a:r>
            <a:endParaRPr lang="en-US" altLang="en-US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95D95-4098-402E-ADA7-5620C6041303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6413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/>
              <a:t>En sak har alltid to sider og det er viktig å få alle parters opplevelse av hendelsen/saken før det fattes beslutninger.  Kontradiksjon – den som er beskylt for noe har rett til å vite hva den er beskylt for og i de fleste saker av hvem.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/>
              <a:t>Begge parter i en sak får tilbud om støtte/samtaler hos Forvei ved behov.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Vi har også kontakt med </a:t>
            </a:r>
            <a:r>
              <a:rPr lang="nb-NO" dirty="0" err="1"/>
              <a:t>SiO</a:t>
            </a:r>
            <a:r>
              <a:rPr lang="nb-NO" dirty="0"/>
              <a:t> helse som brukes ved akutt behov når vi mistenker fare for liv og helse eller hjelper studenter med å ta kontakt.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95D95-4098-402E-ADA7-5620C6041303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4418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/>
              <a:t>Tilgang på juridisk bistand ved UiO sentralt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Dialogen med partene i saken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Viktig å høre alle parter i saken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Viktig med tilbud om støtte i samtale med UiO (for eksempel studentombudet, tillitsvalgt)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Tilbud om støtte/samtaler ved behov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 err="1"/>
              <a:t>ForVei</a:t>
            </a:r>
            <a:endParaRPr lang="nb-NO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Hjelp til å ta kontakt med </a:t>
            </a:r>
            <a:r>
              <a:rPr lang="nb-NO" dirty="0" err="1"/>
              <a:t>SiO</a:t>
            </a:r>
            <a:r>
              <a:rPr lang="nb-NO" dirty="0"/>
              <a:t>, fastlege ol.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Studentombudet, studentprestene/studenthumanisten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Tilrettelegging i studiehverdagen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95D95-4098-402E-ADA7-5620C6041303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6403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Retningslinjene utrykker forventning om at ansatte og studenter har et bevisst forhold til hvordan egen adferd kan påvirke arbeids- og læringsmiljøet. Dette gjelder også egen adferd på sosiale medier. </a:t>
            </a:r>
          </a:p>
          <a:p>
            <a:endParaRPr lang="nb-NO" altLang="en-US" sz="1200" dirty="0">
              <a:latin typeface="Arial" panose="020B0604020202020204" pitchFamily="34" charset="0"/>
              <a:ea typeface="ヒラギノ角ゴ Pro W3" charset="-128"/>
            </a:endParaRPr>
          </a:p>
          <a:p>
            <a:r>
              <a:rPr lang="nb-NO" altLang="en-US" sz="1200" dirty="0">
                <a:latin typeface="Arial" panose="020B0604020202020204" pitchFamily="34" charset="0"/>
                <a:ea typeface="ヒラギノ角ゴ Pro W3" charset="-128"/>
              </a:rPr>
              <a:t>Retningslinjene utrykker forventninger til alle ansatte, studenter og </a:t>
            </a:r>
            <a:r>
              <a:rPr lang="nb-NO" altLang="en-US" sz="1200" dirty="0" err="1">
                <a:latin typeface="Arial" panose="020B0604020202020204" pitchFamily="34" charset="0"/>
                <a:ea typeface="ヒラギノ角ゴ Pro W3" charset="-128"/>
              </a:rPr>
              <a:t>ph.d</a:t>
            </a:r>
            <a:r>
              <a:rPr lang="nb-NO" altLang="en-US" sz="1200" dirty="0">
                <a:latin typeface="Arial" panose="020B0604020202020204" pitchFamily="34" charset="0"/>
                <a:ea typeface="ヒラギノ角ゴ Pro W3" charset="-128"/>
              </a:rPr>
              <a:t>.-kandidater ved UiO i alle faglige og sosiale situasjoner både på og utenfor UiO, også i studentforeninger. </a:t>
            </a:r>
          </a:p>
          <a:p>
            <a:r>
              <a:rPr lang="nb-NO" altLang="en-US" sz="1200" dirty="0">
                <a:latin typeface="Arial" panose="020B0604020202020204" pitchFamily="34" charset="0"/>
                <a:ea typeface="ヒラギノ角ゴ Pro W3" charset="-128"/>
              </a:rPr>
              <a:t>Ni kjøreregler som tydeliggjør hva vi sammen kan gjøre!</a:t>
            </a:r>
          </a:p>
          <a:p>
            <a:endParaRPr lang="nb-NO" altLang="en-US" sz="1200" dirty="0">
              <a:latin typeface="Arial" panose="020B0604020202020204" pitchFamily="34" charset="0"/>
              <a:ea typeface="ヒラギノ角ゴ Pro W3" charset="-128"/>
            </a:endParaRPr>
          </a:p>
          <a:p>
            <a:r>
              <a:rPr lang="nb-NO" altLang="en-US" sz="1200" dirty="0">
                <a:latin typeface="Arial" panose="020B0604020202020204" pitchFamily="34" charset="0"/>
                <a:ea typeface="ヒラギノ角ゴ Pro W3" charset="-128"/>
              </a:rPr>
              <a:t>Vi skal møte hverandre med respekt, være åpen for tilbakemelding, ledere har et særlig ansvar, </a:t>
            </a:r>
            <a:r>
              <a:rPr lang="nb-NO" altLang="en-US" b="1" dirty="0"/>
              <a:t>Berøringer</a:t>
            </a:r>
            <a:r>
              <a:rPr lang="nb-NO" altLang="en-US" dirty="0"/>
              <a:t>, </a:t>
            </a:r>
            <a:r>
              <a:rPr lang="nb-NO" altLang="en-US" b="1" dirty="0"/>
              <a:t>oppførsel</a:t>
            </a:r>
            <a:r>
              <a:rPr lang="nb-NO" altLang="en-US" dirty="0"/>
              <a:t> og </a:t>
            </a:r>
            <a:r>
              <a:rPr lang="nb-NO" altLang="en-US" b="1" dirty="0"/>
              <a:t>intim språkbruk </a:t>
            </a:r>
            <a:r>
              <a:rPr lang="nb-NO" altLang="en-US" dirty="0"/>
              <a:t>som kan oppleves som </a:t>
            </a:r>
            <a:r>
              <a:rPr lang="nb-NO" altLang="en-US" b="1" dirty="0"/>
              <a:t>seksuelt krenkende </a:t>
            </a:r>
            <a:r>
              <a:rPr lang="nb-NO" altLang="en-US" dirty="0"/>
              <a:t>skal ikke forekomme. Det er </a:t>
            </a:r>
            <a:r>
              <a:rPr lang="nb-NO" altLang="en-US" b="1" dirty="0"/>
              <a:t>ikke lov </a:t>
            </a:r>
            <a:r>
              <a:rPr lang="nb-NO" altLang="en-US" dirty="0"/>
              <a:t>å sende eller videresende </a:t>
            </a:r>
            <a:r>
              <a:rPr lang="nb-NO" altLang="en-US" b="1" dirty="0"/>
              <a:t>seksuelt ladede tekster </a:t>
            </a:r>
            <a:r>
              <a:rPr lang="nb-NO" altLang="en-US" dirty="0"/>
              <a:t>eller </a:t>
            </a:r>
            <a:r>
              <a:rPr lang="nb-NO" altLang="en-US" b="1" dirty="0"/>
              <a:t>bilder</a:t>
            </a:r>
            <a:r>
              <a:rPr lang="nb-NO" altLang="en-US" dirty="0"/>
              <a:t> uten eksplisitt samtykke. </a:t>
            </a:r>
            <a:r>
              <a:rPr lang="nb-NO" altLang="en-US" b="1" dirty="0"/>
              <a:t>Seksuelle overgrep </a:t>
            </a:r>
            <a:r>
              <a:rPr lang="nb-NO" altLang="en-US" dirty="0"/>
              <a:t>skal meldes til </a:t>
            </a:r>
            <a:r>
              <a:rPr lang="nb-NO" altLang="en-US" b="1" dirty="0"/>
              <a:t>politiet</a:t>
            </a:r>
            <a:r>
              <a:rPr lang="nb-NO" altLang="en-US" dirty="0"/>
              <a:t>. Så må det være en bevissthet om at alkohol kan øke risikoen for trakassering.</a:t>
            </a:r>
            <a:endParaRPr lang="nb-NO" altLang="en-US" sz="1200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95D95-4098-402E-ADA7-5620C6041303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3053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 sies i tillegg litt om uheldige* og kritikkverdige forhold (jf. UiOs varslingsdefinisjon**) som er avdekket, hvordan sakene har blitt fulgt opp og eventuelle hvilke læringsmiljøtiltak som er iverksatt</a:t>
            </a:r>
          </a:p>
          <a:p>
            <a:endParaRPr lang="nb-NO" dirty="0"/>
          </a:p>
          <a:p>
            <a:r>
              <a:rPr lang="nb-NO" dirty="0"/>
              <a:t>* Med uheldige forhold menes tilfeller hvor det er funnet grunnlag for å iverksette læringsmiljøtiltak og/ eller beklage overfor en eller flere utsatte studenter eller ansatte</a:t>
            </a:r>
          </a:p>
          <a:p>
            <a:r>
              <a:rPr lang="nb-NO" dirty="0"/>
              <a:t>**Varsling er informasjon om kritikkverdige forhold ved UiO, det vil si forhold som er i strid med regler eller etiske retningslinjer, samt etiske normer med bred tilslutning i samfunnet.</a:t>
            </a:r>
          </a:p>
          <a:p>
            <a:r>
              <a:rPr lang="nb-NO" dirty="0"/>
              <a:t>Dette kan for eksempel være:</a:t>
            </a:r>
          </a:p>
          <a:p>
            <a:r>
              <a:rPr lang="nb-NO" dirty="0"/>
              <a:t>•	fare for liv eller helse</a:t>
            </a:r>
          </a:p>
          <a:p>
            <a:r>
              <a:rPr lang="nb-NO" dirty="0"/>
              <a:t>•	fare for klima eller miljø</a:t>
            </a:r>
          </a:p>
          <a:p>
            <a:r>
              <a:rPr lang="nb-NO" dirty="0"/>
              <a:t>•	korrupsjon eller annen økonomisk kriminalitet</a:t>
            </a:r>
          </a:p>
          <a:p>
            <a:r>
              <a:rPr lang="nb-NO" dirty="0"/>
              <a:t>•	misbruk av myndighet</a:t>
            </a:r>
          </a:p>
          <a:p>
            <a:r>
              <a:rPr lang="nb-NO" dirty="0"/>
              <a:t>•	uforsvarlig lærings- eller arbeidsmiljø</a:t>
            </a:r>
          </a:p>
          <a:p>
            <a:r>
              <a:rPr lang="nb-NO" dirty="0"/>
              <a:t>•	mobbing, diskriminering, trusler, vold, overgrep eller andre former for trakassering</a:t>
            </a:r>
          </a:p>
          <a:p>
            <a:r>
              <a:rPr lang="nb-NO" dirty="0"/>
              <a:t>•	brudd på personopplysningssikkerheten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795D95-4098-402E-ADA7-5620C6041303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91010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/>
              <a:t>Forhold studentene selv har plassert i Forstyrrende/uakseptabel adferd har økt i både i 2023 og videre i 2024 i forhold til tidligere år.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/>
              <a:t>8 av fakultetets Si fra saker i 2024 er knyttet opp mot en student.  Om-meldte student har selv meldt inn 191 innmeldinger i Si fra systemet i 2024.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795D95-4098-402E-ADA7-5620C6041303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812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/>
              <a:t>Eksempler på tiltak 2024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aseline="0" dirty="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800" baseline="0" dirty="0"/>
              <a:t>Unnskyldninger formidlet studentene i møte</a:t>
            </a:r>
            <a:endParaRPr lang="nb-NO" sz="18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Tilbakemeldinger tas med på generelt grunnlag i opplæring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Generelle tiltak i forhold til grensesetting og holdninger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Tilrettelegging i studiehverdagen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E-poster med informasjon om rutiner eller regelverk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Skriftlig advarsel om bortvisning etter Lov om universiteter og høyskoler (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uhl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.) § 12-5 (2).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Skriftlig advarsel og deretter anmodning om bortvisning etter Lov om universiteter og høyskoler (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uhl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.) § 12-5 (2).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Skriftlig advarsel deretter anmodning om utestengelse etter Lov om universiteter og høyskoler (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uhl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.) § 4-8 (1) tredje punktum.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Politianmeldelse og besøksforbud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Oppfølging/samtaler med nærmeste leder</a:t>
            </a:r>
            <a:endParaRPr lang="nb-NO" sz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5D95-4098-402E-ADA7-5620C6041303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47321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Frem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midten</a:t>
            </a:r>
            <a:r>
              <a:rPr lang="en-US" dirty="0"/>
              <a:t> av 2022 var Si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systemet</a:t>
            </a:r>
            <a:r>
              <a:rPr lang="en-US" dirty="0"/>
              <a:t> delt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trafikklys</a:t>
            </a:r>
            <a:r>
              <a:rPr lang="en-US" dirty="0"/>
              <a:t> – </a:t>
            </a:r>
            <a:r>
              <a:rPr lang="en-US" dirty="0" err="1"/>
              <a:t>Grønt</a:t>
            </a:r>
            <a:r>
              <a:rPr lang="en-US" dirty="0"/>
              <a:t>, </a:t>
            </a:r>
            <a:r>
              <a:rPr lang="en-US" dirty="0" err="1"/>
              <a:t>gult</a:t>
            </a:r>
            <a:r>
              <a:rPr lang="en-US" dirty="0"/>
              <a:t> og </a:t>
            </a:r>
            <a:r>
              <a:rPr lang="en-US" dirty="0" err="1"/>
              <a:t>rødt</a:t>
            </a:r>
            <a:r>
              <a:rPr lang="en-US" dirty="0"/>
              <a:t>. Det er </a:t>
            </a:r>
            <a:r>
              <a:rPr lang="en-US" dirty="0" err="1"/>
              <a:t>derfor</a:t>
            </a:r>
            <a:r>
              <a:rPr lang="en-US" dirty="0"/>
              <a:t> </a:t>
            </a:r>
            <a:r>
              <a:rPr lang="en-US" dirty="0" err="1"/>
              <a:t>vanskelig</a:t>
            </a:r>
            <a:r>
              <a:rPr lang="en-US" dirty="0"/>
              <a:t> å </a:t>
            </a:r>
            <a:r>
              <a:rPr lang="en-US" dirty="0" err="1"/>
              <a:t>sammenlikne</a:t>
            </a:r>
            <a:r>
              <a:rPr lang="en-US" dirty="0"/>
              <a:t> tall </a:t>
            </a:r>
            <a:r>
              <a:rPr lang="en-US" dirty="0" err="1"/>
              <a:t>fra</a:t>
            </a:r>
            <a:r>
              <a:rPr lang="en-US" dirty="0"/>
              <a:t> 2022 og </a:t>
            </a:r>
            <a:r>
              <a:rPr lang="en-US" dirty="0" err="1"/>
              <a:t>tidligere</a:t>
            </a:r>
            <a:r>
              <a:rPr lang="en-US" dirty="0"/>
              <a:t>, men det var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svak</a:t>
            </a:r>
            <a:r>
              <a:rPr lang="en-US" dirty="0"/>
              <a:t> </a:t>
            </a:r>
            <a:r>
              <a:rPr lang="en-US" dirty="0" err="1"/>
              <a:t>økning</a:t>
            </a:r>
            <a:r>
              <a:rPr lang="en-US" dirty="0"/>
              <a:t> I </a:t>
            </a:r>
            <a:r>
              <a:rPr lang="en-US" dirty="0" err="1"/>
              <a:t>antall</a:t>
            </a:r>
            <a:r>
              <a:rPr lang="en-US" dirty="0"/>
              <a:t> saker </a:t>
            </a:r>
            <a:r>
              <a:rPr lang="en-US" dirty="0" err="1"/>
              <a:t>fra</a:t>
            </a:r>
            <a:r>
              <a:rPr lang="en-US" dirty="0"/>
              <a:t> 2022 </a:t>
            </a:r>
            <a:r>
              <a:rPr lang="en-US" dirty="0" err="1"/>
              <a:t>til</a:t>
            </a:r>
            <a:r>
              <a:rPr lang="en-US" dirty="0"/>
              <a:t> 2023, og </a:t>
            </a:r>
            <a:r>
              <a:rPr lang="en-US" dirty="0" err="1"/>
              <a:t>også</a:t>
            </a:r>
            <a:r>
              <a:rPr lang="en-US" dirty="0"/>
              <a:t> her </a:t>
            </a:r>
            <a:r>
              <a:rPr lang="en-US" dirty="0" err="1"/>
              <a:t>så</a:t>
            </a:r>
            <a:r>
              <a:rPr lang="en-US" dirty="0"/>
              <a:t> vi at </a:t>
            </a:r>
            <a:r>
              <a:rPr lang="en-US" dirty="0" err="1"/>
              <a:t>kategorien</a:t>
            </a:r>
            <a:r>
              <a:rPr lang="en-US" dirty="0"/>
              <a:t> “</a:t>
            </a:r>
            <a:r>
              <a:rPr lang="en-US" dirty="0" err="1"/>
              <a:t>Uakseptabel</a:t>
            </a:r>
            <a:r>
              <a:rPr lang="en-US" dirty="0"/>
              <a:t> </a:t>
            </a:r>
            <a:r>
              <a:rPr lang="en-US" dirty="0" err="1"/>
              <a:t>adferd</a:t>
            </a:r>
            <a:r>
              <a:rPr lang="en-US" dirty="0"/>
              <a:t>” </a:t>
            </a:r>
            <a:r>
              <a:rPr lang="en-US" dirty="0" err="1"/>
              <a:t>økte</a:t>
            </a:r>
            <a:r>
              <a:rPr lang="en-US" dirty="0"/>
              <a:t>.   </a:t>
            </a:r>
          </a:p>
          <a:p>
            <a:endParaRPr lang="en-US" dirty="0"/>
          </a:p>
          <a:p>
            <a:r>
              <a:rPr lang="en-US" dirty="0" err="1"/>
              <a:t>Totalt</a:t>
            </a:r>
            <a:r>
              <a:rPr lang="en-US" dirty="0"/>
              <a:t> </a:t>
            </a:r>
            <a:r>
              <a:rPr lang="en-US" dirty="0" err="1"/>
              <a:t>antall</a:t>
            </a:r>
            <a:r>
              <a:rPr lang="en-US" dirty="0"/>
              <a:t> saker I 2023 var 36, </a:t>
            </a:r>
            <a:r>
              <a:rPr lang="en-US" dirty="0" err="1"/>
              <a:t>totalt</a:t>
            </a:r>
            <a:r>
              <a:rPr lang="en-US" dirty="0"/>
              <a:t> I 2024 var 48 (men 8 var </a:t>
            </a:r>
            <a:r>
              <a:rPr lang="en-US" dirty="0" err="1"/>
              <a:t>knyttet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samme</a:t>
            </a:r>
            <a:r>
              <a:rPr lang="en-US" dirty="0"/>
              <a:t> student)  -&gt; 41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5D95-4098-402E-ADA7-5620C6041303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21492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På slutten av 2018 gikk UiO fra trafikklys til innmelding i forskjellige kategorier.</a:t>
            </a:r>
          </a:p>
          <a:p>
            <a:r>
              <a:rPr lang="nb-NO" dirty="0"/>
              <a:t>I 2022 ble det forandringer i kategorier og en annen inndeling ved rapportering. </a:t>
            </a:r>
          </a:p>
          <a:p>
            <a:r>
              <a:rPr lang="nb-NO" dirty="0"/>
              <a:t> </a:t>
            </a:r>
          </a:p>
          <a:p>
            <a:r>
              <a:rPr lang="nb-NO" dirty="0"/>
              <a:t>Opplever en økning i henvendelser 18 – 11 – 32 – 34 – 29 – 32 – 34 – 34 - 29 - 36- 48(41)</a:t>
            </a:r>
          </a:p>
          <a:p>
            <a:endParaRPr lang="nb-NO" dirty="0"/>
          </a:p>
          <a:p>
            <a:r>
              <a:rPr lang="nb-NO" dirty="0"/>
              <a:t>Til nå i 2025 - 15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5D95-4098-402E-ADA7-5620C6041303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61959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2024 </a:t>
            </a:r>
            <a:r>
              <a:rPr lang="en-US" dirty="0" err="1"/>
              <a:t>ble</a:t>
            </a:r>
            <a:r>
              <a:rPr lang="en-US" dirty="0"/>
              <a:t> det </a:t>
            </a:r>
            <a:r>
              <a:rPr lang="en-US" dirty="0" err="1"/>
              <a:t>vedtatt</a:t>
            </a:r>
            <a:r>
              <a:rPr lang="en-US" dirty="0"/>
              <a:t> </a:t>
            </a:r>
            <a:r>
              <a:rPr lang="en-US" dirty="0" err="1"/>
              <a:t>tre</a:t>
            </a:r>
            <a:r>
              <a:rPr lang="en-US" dirty="0"/>
              <a:t> </a:t>
            </a:r>
            <a:r>
              <a:rPr lang="en-US" dirty="0" err="1"/>
              <a:t>bortvisninger</a:t>
            </a:r>
            <a:r>
              <a:rPr lang="en-US" dirty="0"/>
              <a:t>, to av de </a:t>
            </a:r>
            <a:r>
              <a:rPr lang="en-US" dirty="0" err="1"/>
              <a:t>bortviste</a:t>
            </a:r>
            <a:r>
              <a:rPr lang="en-US" dirty="0"/>
              <a:t> </a:t>
            </a:r>
            <a:r>
              <a:rPr lang="en-US" dirty="0" err="1"/>
              <a:t>studentene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deretter</a:t>
            </a:r>
            <a:r>
              <a:rPr lang="en-US" dirty="0"/>
              <a:t> </a:t>
            </a:r>
            <a:r>
              <a:rPr lang="en-US" dirty="0" err="1"/>
              <a:t>fått</a:t>
            </a:r>
            <a:r>
              <a:rPr lang="en-US" dirty="0"/>
              <a:t> </a:t>
            </a:r>
            <a:r>
              <a:rPr lang="en-US" dirty="0" err="1"/>
              <a:t>vedtak</a:t>
            </a:r>
            <a:r>
              <a:rPr lang="en-US" dirty="0"/>
              <a:t> om </a:t>
            </a:r>
            <a:r>
              <a:rPr lang="en-US" dirty="0" err="1"/>
              <a:t>utestengelse</a:t>
            </a:r>
            <a:r>
              <a:rPr lang="en-US" dirty="0"/>
              <a:t>.  </a:t>
            </a:r>
          </a:p>
          <a:p>
            <a:endParaRPr lang="en-US" dirty="0"/>
          </a:p>
          <a:p>
            <a:r>
              <a:rPr lang="en-US" dirty="0"/>
              <a:t>Eksempel er e-post </a:t>
            </a:r>
            <a:r>
              <a:rPr lang="en-US" dirty="0" err="1"/>
              <a:t>sendt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instituttene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/>
              <a:t>kontorsjef </a:t>
            </a:r>
            <a:r>
              <a:rPr lang="en-US" dirty="0"/>
              <a:t>14.05.2025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795D95-4098-402E-ADA7-5620C6041303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8953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2300554"/>
            <a:ext cx="7543800" cy="11430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36854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FC2C7-E4A1-344E-A6E7-C10DA645C030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8601B-DFDF-B044-B450-3B98242EA36D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2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6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8111C-C572-3E42-B70B-57C2AA184FD8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D8EE7-2163-7E4F-B6FD-5628BE966BC7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84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D0DEC-2D04-274C-8A42-A2DC390FB7FB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3D44F-061F-5243-B80B-36CEBA858018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08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5"/>
            <a:ext cx="4040188" cy="63976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6"/>
            <a:ext cx="4040188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535115"/>
            <a:ext cx="4041775" cy="63976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2174876"/>
            <a:ext cx="4041775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BB29B-A092-4B47-BFC2-191F84126DD2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4874D-4C61-2046-B779-8F466C0E8B4F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389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E9456-A393-5140-B146-312850904394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D800C-CCD4-B341-B08D-C134E02028A7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650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DBFBB-9ED5-264E-B60F-1EA4DD9F16AE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388CA-E4C7-6149-A893-E035E1C41CA8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665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7" y="273052"/>
            <a:ext cx="3008313" cy="116205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313" cy="46910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70F1F-1E49-5743-BC73-503D098F3EE2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4BE90-BC86-804B-875F-9FCE54FB5A8A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994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4"/>
            <a:ext cx="5486400" cy="566737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41"/>
            <a:ext cx="5486400" cy="8048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90948-6400-F54D-9DEA-86F64347343F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16A88-A97B-4846-B968-5B258F8D07DE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719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2EB98-D8E3-A744-B203-413FB4F99252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27352-1949-1D4C-B78D-50F582F5C1B5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68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1D986-38B6-D34B-AC8F-FAB34D6CD12A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66421-6C81-5648-A1DB-FCEC7B823619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996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2300554"/>
            <a:ext cx="7543800" cy="11430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76327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FC2C7-E4A1-344E-A6E7-C10DA645C030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8601B-DFDF-B044-B450-3B98242EA36D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999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6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8111C-C572-3E42-B70B-57C2AA184FD8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D8EE7-2163-7E4F-B6FD-5628BE966BC7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0568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D0DEC-2D04-274C-8A42-A2DC390FB7FB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3D44F-061F-5243-B80B-36CEBA858018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786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6"/>
            <a:ext cx="4040188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6"/>
            <a:ext cx="4041775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BB29B-A092-4B47-BFC2-191F84126DD2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4874D-4C61-2046-B779-8F466C0E8B4F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3431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E9456-A393-5140-B146-312850904394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D800C-CCD4-B341-B08D-C134E02028A7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5082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DBFBB-9ED5-264E-B60F-1EA4DD9F16AE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388CA-E4C7-6149-A893-E035E1C41CA8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887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1"/>
            <a:ext cx="3008313" cy="46910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70F1F-1E49-5743-BC73-503D098F3EE2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4BE90-BC86-804B-875F-9FCE54FB5A8A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8916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2"/>
            <a:ext cx="5486400" cy="566737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9"/>
            <a:ext cx="5486400" cy="8048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90948-6400-F54D-9DEA-86F64347343F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16A88-A97B-4846-B968-5B258F8D07DE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5322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2EB98-D8E3-A744-B203-413FB4F99252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27352-1949-1D4C-B78D-50F582F5C1B5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3522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1D986-38B6-D34B-AC8F-FAB34D6CD12A}" type="datetime1">
              <a:rPr lang="nb-NO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66421-6C81-5648-A1DB-FCEC7B823619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945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5" y="849630"/>
            <a:ext cx="7921625" cy="1144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81200"/>
            <a:ext cx="792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2D5BF00-D5D8-BF41-8403-281C22D7D281}" type="datetime1">
              <a:rPr lang="nb-NO">
                <a:solidFill>
                  <a:srgbClr val="80808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64008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8C662D-9485-8E45-AADC-A1089849A395}" type="slidenum">
              <a:rPr lang="en-US">
                <a:solidFill>
                  <a:srgbClr val="80808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pic>
        <p:nvPicPr>
          <p:cNvPr id="1030" name="Picture 6" descr="UiO_MatNat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5" y="228600"/>
            <a:ext cx="4835525" cy="236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26836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1" y="849630"/>
            <a:ext cx="7921625" cy="1144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81200"/>
            <a:ext cx="792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2D5BF00-D5D8-BF41-8403-281C22D7D281}" type="datetime1">
              <a:rPr lang="nb-NO">
                <a:solidFill>
                  <a:srgbClr val="80808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64008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8C662D-9485-8E45-AADC-A1089849A395}" type="slidenum">
              <a:rPr lang="en-US">
                <a:solidFill>
                  <a:srgbClr val="80808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pic>
        <p:nvPicPr>
          <p:cNvPr id="1030" name="Picture 6" descr="UiO_MatNat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1" y="228600"/>
            <a:ext cx="4835525" cy="236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144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kontakt/si-fr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2100512"/>
            <a:ext cx="7560840" cy="770679"/>
          </a:xfrm>
        </p:spPr>
        <p:txBody>
          <a:bodyPr/>
          <a:lstStyle/>
          <a:p>
            <a:r>
              <a:rPr lang="nb-NO" sz="4000" dirty="0"/>
              <a:t>Si-fra systemet</a:t>
            </a:r>
            <a:endParaRPr lang="nb-NO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B42B87-02BC-3726-1672-CDD0DF801EEE}"/>
              </a:ext>
            </a:extLst>
          </p:cNvPr>
          <p:cNvSpPr txBox="1"/>
          <p:nvPr/>
        </p:nvSpPr>
        <p:spPr>
          <a:xfrm>
            <a:off x="1403648" y="6237312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b-NO" b="0" i="1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Ida Marie Gillerstedt og Kristine Jøssang		</a:t>
            </a: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 21</a:t>
            </a:r>
            <a:r>
              <a:rPr lang="nb-NO" i="1" dirty="0">
                <a:solidFill>
                  <a:srgbClr val="000000"/>
                </a:solidFill>
                <a:latin typeface="Arial"/>
              </a:rPr>
              <a:t>.05</a:t>
            </a: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.202</a:t>
            </a:r>
            <a:r>
              <a:rPr lang="nb-NO" i="1" dirty="0">
                <a:solidFill>
                  <a:srgbClr val="000000"/>
                </a:solidFill>
                <a:latin typeface="Arial"/>
              </a:rPr>
              <a:t>5</a:t>
            </a:r>
            <a:endParaRPr kumimoji="0" lang="nb-NO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B50849-D47E-A1CD-C19E-C0774485F896}"/>
              </a:ext>
            </a:extLst>
          </p:cNvPr>
          <p:cNvSpPr txBox="1"/>
          <p:nvPr/>
        </p:nvSpPr>
        <p:spPr>
          <a:xfrm>
            <a:off x="1073878" y="3140968"/>
            <a:ext cx="68824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Studentenes tilbakemeldingssystem, hvor studentene kan si fra når de er fornøyd eller når noe må forbedres. De kan også varsle om alvorlige, kritikkverdige forhold.</a:t>
            </a:r>
            <a:br>
              <a:rPr lang="nb-NO" dirty="0"/>
            </a:br>
            <a:endParaRPr lang="nb-NO" dirty="0"/>
          </a:p>
          <a:p>
            <a:r>
              <a:rPr lang="en-US" dirty="0">
                <a:hlinkClick r:id="rId3"/>
              </a:rPr>
              <a:t>https://www.uio.no/om/hms/si-fra/</a:t>
            </a:r>
          </a:p>
          <a:p>
            <a:r>
              <a:rPr lang="en-US" dirty="0">
                <a:hlinkClick r:id="rId3"/>
              </a:rPr>
              <a:t>https://www.uio.no/studier/kontakt/si-fra/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18458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F63A7-70A2-DC4D-6711-B578AF400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908720"/>
            <a:ext cx="7921625" cy="1144906"/>
          </a:xfrm>
        </p:spPr>
        <p:txBody>
          <a:bodyPr/>
          <a:lstStyle/>
          <a:p>
            <a:r>
              <a:rPr lang="en-US" sz="2800" dirty="0" err="1"/>
              <a:t>Litt</a:t>
            </a:r>
            <a:r>
              <a:rPr lang="en-US" sz="2800" dirty="0"/>
              <a:t> om… </a:t>
            </a:r>
            <a:endParaRPr lang="nb-NO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2DE89-0DFB-BFC0-7CE6-EC9F744A7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068" y="2162390"/>
            <a:ext cx="6982284" cy="1539552"/>
          </a:xfrm>
        </p:spPr>
        <p:txBody>
          <a:bodyPr/>
          <a:lstStyle/>
          <a:p>
            <a:r>
              <a:rPr lang="en-US" dirty="0" err="1"/>
              <a:t>Hvordan</a:t>
            </a:r>
            <a:r>
              <a:rPr lang="en-US" dirty="0"/>
              <a:t> Si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systemet</a:t>
            </a:r>
            <a:r>
              <a:rPr lang="en-US" dirty="0"/>
              <a:t> </a:t>
            </a:r>
            <a:r>
              <a:rPr lang="en-US" dirty="0" err="1"/>
              <a:t>fungerer</a:t>
            </a:r>
            <a:r>
              <a:rPr lang="en-US" dirty="0"/>
              <a:t> og </a:t>
            </a: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instituttene</a:t>
            </a:r>
            <a:r>
              <a:rPr lang="en-US" dirty="0"/>
              <a:t> </a:t>
            </a:r>
            <a:r>
              <a:rPr lang="en-US" dirty="0" err="1"/>
              <a:t>involveres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saker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angår</a:t>
            </a:r>
            <a:r>
              <a:rPr lang="en-US" dirty="0"/>
              <a:t> </a:t>
            </a:r>
            <a:r>
              <a:rPr lang="en-US" dirty="0" err="1"/>
              <a:t>instituttet</a:t>
            </a:r>
            <a:endParaRPr lang="en-US" dirty="0"/>
          </a:p>
          <a:p>
            <a:r>
              <a:rPr lang="en-US" dirty="0"/>
              <a:t>Tall og </a:t>
            </a:r>
            <a:r>
              <a:rPr lang="en-US" dirty="0" err="1"/>
              <a:t>fakta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2024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CCA96E-7E0F-40AE-C74B-4F9BC5BA88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2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994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40768"/>
            <a:ext cx="5379421" cy="54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1182" y="4082220"/>
            <a:ext cx="19846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Si-fra mottak, cc - EIR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5711182" y="1909785"/>
            <a:ext cx="12490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Si-fra mottak </a:t>
            </a:r>
            <a:endParaRPr 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5706475" y="2638448"/>
            <a:ext cx="15694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Servicetorget EA 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671549" y="4915935"/>
            <a:ext cx="18181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Skikkethetsansvarlig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5694947" y="5223712"/>
            <a:ext cx="33473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Fakultetet - Sentralt forskningsetikk-råd 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697608" y="5563095"/>
            <a:ext cx="2537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CERT – info til Si fra mottaket</a:t>
            </a:r>
            <a:endParaRPr lang="en-US" sz="1400" dirty="0"/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5292080" y="1909785"/>
            <a:ext cx="19484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5292079" y="2214585"/>
            <a:ext cx="19484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5292077" y="3131830"/>
            <a:ext cx="19484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5292076" y="3585019"/>
            <a:ext cx="19484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5292075" y="3898391"/>
            <a:ext cx="19484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5292075" y="4420633"/>
            <a:ext cx="19484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>
            <a:off x="5292074" y="5788785"/>
            <a:ext cx="19484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5295439" y="6076817"/>
            <a:ext cx="19484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5292073" y="6436857"/>
            <a:ext cx="19484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5482351" y="3131830"/>
            <a:ext cx="2286" cy="329992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 flipV="1">
            <a:off x="5486918" y="4242212"/>
            <a:ext cx="224264" cy="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 flipH="1">
            <a:off x="5486918" y="1909785"/>
            <a:ext cx="3366" cy="304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5482351" y="2073255"/>
            <a:ext cx="224264" cy="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9" name="Straight Arrow Connector 48"/>
          <p:cNvCxnSpPr/>
          <p:nvPr/>
        </p:nvCxnSpPr>
        <p:spPr bwMode="auto">
          <a:xfrm>
            <a:off x="5247593" y="4744574"/>
            <a:ext cx="458882" cy="3213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5255123" y="2790939"/>
            <a:ext cx="463589" cy="27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>
            <a:off x="5236065" y="5402410"/>
            <a:ext cx="458882" cy="3213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5239023" y="5049374"/>
            <a:ext cx="458882" cy="32137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Title 1"/>
          <p:cNvSpPr>
            <a:spLocks noGrp="1"/>
          </p:cNvSpPr>
          <p:nvPr>
            <p:ph type="title"/>
          </p:nvPr>
        </p:nvSpPr>
        <p:spPr>
          <a:xfrm>
            <a:off x="288577" y="493366"/>
            <a:ext cx="7921625" cy="818480"/>
          </a:xfrm>
        </p:spPr>
        <p:txBody>
          <a:bodyPr/>
          <a:lstStyle/>
          <a:p>
            <a:r>
              <a:rPr lang="nb-NO" dirty="0"/>
              <a:t>Når en student sier fra</a:t>
            </a:r>
          </a:p>
        </p:txBody>
      </p:sp>
    </p:spTree>
    <p:extLst>
      <p:ext uri="{BB962C8B-B14F-4D97-AF65-F5344CB8AC3E}">
        <p14:creationId xmlns:p14="http://schemas.microsoft.com/office/powerpoint/2010/main" val="2717926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832" y="1508592"/>
            <a:ext cx="8712968" cy="2084206"/>
          </a:xfrm>
          <a:ln w="31750">
            <a:noFill/>
          </a:ln>
        </p:spPr>
        <p:txBody>
          <a:bodyPr/>
          <a:lstStyle/>
          <a:p>
            <a:pPr marL="0" indent="0">
              <a:buNone/>
            </a:pPr>
            <a:r>
              <a:rPr lang="nb-NO" sz="1900" dirty="0"/>
              <a:t>Si-fra mottaket ved MN består av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Eva Helene Mjelde (fakultetsdirektør)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Hanne Sølna (seksjonssjef, studieseksjonen),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Kristine Jøssang (læringsmiljøkontakt)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dirty="0"/>
              <a:t>Ida Marie Gillerstedt (vara)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4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3528" y="430436"/>
            <a:ext cx="8360097" cy="1144906"/>
          </a:xfrm>
        </p:spPr>
        <p:txBody>
          <a:bodyPr/>
          <a:lstStyle/>
          <a:p>
            <a:r>
              <a:rPr lang="nb-NO" sz="3200" dirty="0"/>
              <a:t>Hva skjer med innmeldingene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6C11FB6-14EF-F0E4-DFDE-27132C0F68F2}"/>
              </a:ext>
            </a:extLst>
          </p:cNvPr>
          <p:cNvSpPr/>
          <p:nvPr/>
        </p:nvSpPr>
        <p:spPr bwMode="auto">
          <a:xfrm>
            <a:off x="6227342" y="2245843"/>
            <a:ext cx="2556284" cy="136815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1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Vurderer videre behandling av saken og hvem andre som involveres</a:t>
            </a:r>
          </a:p>
        </p:txBody>
      </p: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7AEED660-45DA-AE93-3021-8E471CE2C46D}"/>
              </a:ext>
            </a:extLst>
          </p:cNvPr>
          <p:cNvCxnSpPr>
            <a:cxnSpLocks/>
          </p:cNvCxnSpPr>
          <p:nvPr/>
        </p:nvCxnSpPr>
        <p:spPr bwMode="auto">
          <a:xfrm>
            <a:off x="5076056" y="2766120"/>
            <a:ext cx="1008112" cy="138446"/>
          </a:xfrm>
          <a:prstGeom prst="curvedConnector3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417CFDFF-85F8-F0B5-8A54-09B507B3905F}"/>
              </a:ext>
            </a:extLst>
          </p:cNvPr>
          <p:cNvCxnSpPr>
            <a:cxnSpLocks/>
          </p:cNvCxnSpPr>
          <p:nvPr/>
        </p:nvCxnSpPr>
        <p:spPr bwMode="auto">
          <a:xfrm flipV="1">
            <a:off x="3832421" y="2918457"/>
            <a:ext cx="2251747" cy="230724"/>
          </a:xfrm>
          <a:prstGeom prst="curvedConnector3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1648EFDD-49A3-70BF-6CD2-C82E3223C06A}"/>
              </a:ext>
            </a:extLst>
          </p:cNvPr>
          <p:cNvSpPr txBox="1">
            <a:spLocks/>
          </p:cNvSpPr>
          <p:nvPr/>
        </p:nvSpPr>
        <p:spPr bwMode="auto">
          <a:xfrm>
            <a:off x="213832" y="3653800"/>
            <a:ext cx="8246600" cy="268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marL="271463" indent="-2714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6463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000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195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6089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59015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1940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84866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nb-NO" sz="1900" kern="0" dirty="0"/>
              <a:t>De som involveres eller er en ressurs inn i en sak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kern="0" dirty="0" err="1"/>
              <a:t>ForVei</a:t>
            </a:r>
            <a:endParaRPr lang="nb-NO" kern="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nb-NO" kern="0" dirty="0"/>
              <a:t>Læringsmiljøkontaktene ved instituttene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kern="0" dirty="0"/>
              <a:t>Ledelsen ved instituttene og/eller fakultetet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kern="0" dirty="0"/>
              <a:t>HR ved fakultetet (Elin Thoresen)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kern="0" dirty="0"/>
              <a:t>UiOs Si-fra nettverk, jurister, personvernombud, Enhet for HMS og beredskap og Vakt og alarmsentralen (VAS)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kern="0" dirty="0" err="1"/>
              <a:t>SiO</a:t>
            </a:r>
            <a:r>
              <a:rPr lang="nb-NO" kern="0" dirty="0"/>
              <a:t> </a:t>
            </a:r>
            <a:r>
              <a:rPr lang="nb-NO" dirty="0"/>
              <a:t>psykisk helse, </a:t>
            </a:r>
            <a:r>
              <a:rPr lang="nb-NO" dirty="0" err="1"/>
              <a:t>SiO</a:t>
            </a:r>
            <a:r>
              <a:rPr lang="nb-NO" dirty="0"/>
              <a:t> foreninger (Annbjørg Stø), studentombudet</a:t>
            </a:r>
            <a:endParaRPr lang="nb-NO" kern="0" dirty="0"/>
          </a:p>
          <a:p>
            <a:endParaRPr lang="nb-NO" sz="1600" kern="0" dirty="0"/>
          </a:p>
          <a:p>
            <a:pPr marL="0" indent="0">
              <a:buFontTx/>
              <a:buNone/>
            </a:pPr>
            <a:endParaRPr lang="nb-NO" kern="0" dirty="0"/>
          </a:p>
          <a:p>
            <a:pPr marL="0" indent="0">
              <a:buFontTx/>
              <a:buNone/>
            </a:pPr>
            <a:endParaRPr lang="nb-NO" kern="0" dirty="0"/>
          </a:p>
        </p:txBody>
      </p:sp>
    </p:spTree>
    <p:extLst>
      <p:ext uri="{BB962C8B-B14F-4D97-AF65-F5344CB8AC3E}">
        <p14:creationId xmlns:p14="http://schemas.microsoft.com/office/powerpoint/2010/main" val="397926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32" y="1844824"/>
            <a:ext cx="8424936" cy="4129728"/>
          </a:xfrm>
        </p:spPr>
        <p:txBody>
          <a:bodyPr/>
          <a:lstStyle/>
          <a:p>
            <a:pPr marL="0" indent="0">
              <a:buNone/>
            </a:pPr>
            <a:endParaRPr lang="nb-NO" sz="19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nb-NO" kern="1200" dirty="0">
                <a:solidFill>
                  <a:srgbClr val="000000"/>
                </a:solidFill>
              </a:rPr>
              <a:t>Farmasøytisk institutt		Martin Dahl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kern="1200" dirty="0">
                <a:solidFill>
                  <a:srgbClr val="000000"/>
                </a:solidFill>
              </a:rPr>
              <a:t>Fysisk institutt			Grete Stavik-Døvle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kern="1200" dirty="0">
                <a:solidFill>
                  <a:srgbClr val="000000"/>
                </a:solidFill>
              </a:rPr>
              <a:t>Institutt for geofag			Kristian Bjelbøle Bakken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kern="1200" dirty="0">
                <a:solidFill>
                  <a:srgbClr val="000000"/>
                </a:solidFill>
              </a:rPr>
              <a:t>Institutt for informatikk		Kristin Bråthen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kern="1200" dirty="0">
                <a:solidFill>
                  <a:srgbClr val="000000"/>
                </a:solidFill>
              </a:rPr>
              <a:t>Institutt for biovitenskap		Linn-Susan Rotås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kern="1200" dirty="0">
                <a:solidFill>
                  <a:srgbClr val="000000"/>
                </a:solidFill>
              </a:rPr>
              <a:t>Institutt for teoretisk astrofysikk	Morsal Saba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kern="1200" dirty="0">
                <a:solidFill>
                  <a:srgbClr val="000000"/>
                </a:solidFill>
              </a:rPr>
              <a:t>Kjemisk institutt			</a:t>
            </a:r>
            <a:r>
              <a:rPr lang="nb-NO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Liva Nathalie </a:t>
            </a:r>
            <a:r>
              <a:rPr lang="nb-NO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Vågsnes</a:t>
            </a:r>
            <a:endParaRPr lang="nb-NO" kern="1200" dirty="0">
              <a:solidFill>
                <a:srgbClr val="00000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nb-NO" kern="1200" dirty="0">
                <a:solidFill>
                  <a:srgbClr val="000000"/>
                </a:solidFill>
              </a:rPr>
              <a:t>Matematisk institutt			Annika Rigenholt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kern="1200" dirty="0">
                <a:solidFill>
                  <a:srgbClr val="000000"/>
                </a:solidFill>
              </a:rPr>
              <a:t>Institutt for teknologisystemer	Kaja </a:t>
            </a:r>
            <a:r>
              <a:rPr lang="nb-NO" kern="1200" dirty="0" err="1">
                <a:solidFill>
                  <a:srgbClr val="000000"/>
                </a:solidFill>
              </a:rPr>
              <a:t>Mosserud</a:t>
            </a:r>
            <a:r>
              <a:rPr lang="nb-NO" kern="1200" dirty="0">
                <a:solidFill>
                  <a:srgbClr val="000000"/>
                </a:solidFill>
              </a:rPr>
              <a:t>-Haavardsholm</a:t>
            </a:r>
          </a:p>
          <a:p>
            <a:endParaRPr lang="nb-NO" sz="1600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48601B-DFDF-B044-B450-3B98242EA36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 W3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ヒラギノ角ゴ Pro W3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CC72C48-F8D7-9A07-D0BA-5E88BFD78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2" y="705100"/>
            <a:ext cx="8173280" cy="1144906"/>
          </a:xfrm>
        </p:spPr>
        <p:txBody>
          <a:bodyPr/>
          <a:lstStyle/>
          <a:p>
            <a:pPr marL="0" indent="0">
              <a:buNone/>
            </a:pPr>
            <a:r>
              <a:rPr lang="nb-NO" sz="3200" dirty="0"/>
              <a:t>Læringsmiljøkontaktene ved instituttene</a:t>
            </a:r>
          </a:p>
        </p:txBody>
      </p:sp>
    </p:spTree>
    <p:extLst>
      <p:ext uri="{BB962C8B-B14F-4D97-AF65-F5344CB8AC3E}">
        <p14:creationId xmlns:p14="http://schemas.microsoft.com/office/powerpoint/2010/main" val="4157566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F0C8C3-6A3B-3BB0-4065-DF3E681DD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107" y="1196556"/>
            <a:ext cx="6439893" cy="566144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6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272E7A3-BF15-616A-D109-D578B4680A89}"/>
              </a:ext>
            </a:extLst>
          </p:cNvPr>
          <p:cNvSpPr txBox="1">
            <a:spLocks/>
          </p:cNvSpPr>
          <p:nvPr/>
        </p:nvSpPr>
        <p:spPr bwMode="auto">
          <a:xfrm>
            <a:off x="323528" y="1052736"/>
            <a:ext cx="2736304" cy="513012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marL="271463" indent="-2714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6463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000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195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6089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59015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1940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84866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nb-NO" kern="0" dirty="0"/>
              <a:t>Kartleggingsmøte med innmelder for å finne ut mer om saken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kern="0" dirty="0"/>
              <a:t>Gjennomgang av fremlagt dokumentasjon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kern="0" dirty="0"/>
              <a:t>Kan vi fremskaffe mer dokumentasjon?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kern="0" dirty="0"/>
              <a:t>Samtaler med eventuelle vitner eller andre som kan belyse saken.  </a:t>
            </a:r>
          </a:p>
        </p:txBody>
      </p:sp>
    </p:spTree>
    <p:extLst>
      <p:ext uri="{BB962C8B-B14F-4D97-AF65-F5344CB8AC3E}">
        <p14:creationId xmlns:p14="http://schemas.microsoft.com/office/powerpoint/2010/main" val="234358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7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272E7A3-BF15-616A-D109-D578B4680A89}"/>
              </a:ext>
            </a:extLst>
          </p:cNvPr>
          <p:cNvSpPr txBox="1">
            <a:spLocks/>
          </p:cNvSpPr>
          <p:nvPr/>
        </p:nvSpPr>
        <p:spPr bwMode="auto">
          <a:xfrm>
            <a:off x="5796136" y="1216732"/>
            <a:ext cx="3268167" cy="4424536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marL="271463" indent="-2714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6463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000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195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6089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59015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1940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84866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nb-NO" kern="0" dirty="0"/>
              <a:t>Samtale med om-meldt student/ansatt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kern="0" dirty="0"/>
              <a:t>Nye opplysninger kan føre til at helhetsbilde i en sak forandres. </a:t>
            </a:r>
          </a:p>
          <a:p>
            <a:endParaRPr lang="nb-NO" kern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7E1BFB-9BCC-0A3A-47E8-314BEC272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43" y="1077247"/>
            <a:ext cx="5035252" cy="504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55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AB4117-1CC6-E586-38DF-59034CF23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9" y="1"/>
            <a:ext cx="10291020" cy="6858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8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272E7A3-BF15-616A-D109-D578B4680A89}"/>
              </a:ext>
            </a:extLst>
          </p:cNvPr>
          <p:cNvSpPr txBox="1">
            <a:spLocks/>
          </p:cNvSpPr>
          <p:nvPr/>
        </p:nvSpPr>
        <p:spPr bwMode="auto">
          <a:xfrm>
            <a:off x="611560" y="5621797"/>
            <a:ext cx="8280920" cy="824136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marL="271463" indent="-271463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8963" indent="-22542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6463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000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195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96089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59015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21940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84866" indent="-18146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nb-NO" b="1" kern="0" dirty="0">
                <a:solidFill>
                  <a:schemeClr val="bg1"/>
                </a:solidFill>
              </a:rPr>
              <a:t>Vurdere all informasjon som har kommet frem i saken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b-NO" b="1" kern="0" dirty="0">
                <a:solidFill>
                  <a:schemeClr val="bg1"/>
                </a:solidFill>
              </a:rPr>
              <a:t>Vurdere tiltak  </a:t>
            </a:r>
          </a:p>
          <a:p>
            <a:endParaRPr lang="nb-NO" b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992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Retningslinjer og paragrafer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335" y="1994536"/>
            <a:ext cx="8568952" cy="4406264"/>
          </a:xfrm>
        </p:spPr>
        <p:txBody>
          <a:bodyPr/>
          <a:lstStyle/>
          <a:p>
            <a:r>
              <a:rPr lang="nb-NO" dirty="0"/>
              <a:t>Etiske retningslinjer </a:t>
            </a:r>
            <a:r>
              <a:rPr lang="nb-NO" sz="1800" dirty="0"/>
              <a:t>(https://www.uio.no/om/regelverk/etiske-retningslinjer/)</a:t>
            </a:r>
          </a:p>
          <a:p>
            <a:r>
              <a:rPr lang="nb-NO" dirty="0"/>
              <a:t>UiOs retningslinjer mot trakassering </a:t>
            </a:r>
            <a:r>
              <a:rPr lang="nb-NO" sz="1800" dirty="0"/>
              <a:t>(https://www.uio.no/om/regelverk/etiske-retningslinjer/trakassering-bm.html)</a:t>
            </a:r>
          </a:p>
          <a:p>
            <a:r>
              <a:rPr lang="nb-NO" dirty="0"/>
              <a:t>Advarsel, bortvisning og utestenging etter Universitets- og høyskoleloven§12-5</a:t>
            </a:r>
          </a:p>
          <a:p>
            <a:pPr lvl="1"/>
            <a:r>
              <a:rPr lang="nb-NO" dirty="0"/>
              <a:t>Grovt forstyrrende adferd</a:t>
            </a:r>
          </a:p>
          <a:p>
            <a:pPr lvl="1"/>
            <a:r>
              <a:rPr lang="nb-NO" dirty="0"/>
              <a:t>Lang saksbehandling med forhåndsvarsel, skriftlig advarsel, bortvisning…</a:t>
            </a:r>
          </a:p>
          <a:p>
            <a:r>
              <a:rPr lang="nb-NO" dirty="0"/>
              <a:t>I noen tilfeller der det er mistanke om straffbare forhold vil UiO politianmelde forholdet.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9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73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CC358-CDEC-2197-5BEB-7BE808EFE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Offisielle</a:t>
            </a:r>
            <a:r>
              <a:rPr lang="en-US" dirty="0"/>
              <a:t> MN/UiO </a:t>
            </a:r>
            <a:r>
              <a:rPr lang="en-US" dirty="0" err="1"/>
              <a:t>rapporter</a:t>
            </a:r>
            <a:r>
              <a:rPr lang="en-US" dirty="0"/>
              <a:t> der det </a:t>
            </a:r>
            <a:r>
              <a:rPr lang="en-US" dirty="0" err="1"/>
              <a:t>inngår</a:t>
            </a:r>
            <a:r>
              <a:rPr lang="en-US" dirty="0"/>
              <a:t> </a:t>
            </a:r>
            <a:r>
              <a:rPr lang="en-US" dirty="0" err="1"/>
              <a:t>årlig</a:t>
            </a:r>
            <a:r>
              <a:rPr lang="en-US" dirty="0"/>
              <a:t> informasjon </a:t>
            </a:r>
            <a:r>
              <a:rPr lang="en-US" dirty="0" err="1"/>
              <a:t>fra</a:t>
            </a:r>
            <a:r>
              <a:rPr lang="en-US" dirty="0"/>
              <a:t> Si-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systemet</a:t>
            </a:r>
            <a:r>
              <a:rPr lang="en-US" dirty="0"/>
              <a:t> 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59897-7E2F-BCA5-C2B5-92DFC9196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04864"/>
            <a:ext cx="7924800" cy="3785849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Fakultetet rapporterer til UiO i Årsrapporten på Si-fra systemet. Det rapporteres på antall innkomne saker og på tematikk i saker der det er avdekket uheldige* og kritikkverdige forhold (jf. UiOs varslingsdefinisjon**).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Virksomhetsrapport for 3. tertial  </a:t>
            </a:r>
          </a:p>
          <a:p>
            <a:r>
              <a:rPr lang="nb-NO" dirty="0"/>
              <a:t>Årsrapport </a:t>
            </a:r>
          </a:p>
          <a:p>
            <a:r>
              <a:rPr lang="nb-NO" dirty="0"/>
              <a:t>Utdanningsmeldingen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E2950-08A2-168B-B8D9-16318C90A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5FC2C7-E4A1-344E-A6E7-C10DA645C030}" type="datetime1">
              <a:rPr kumimoji="0" lang="nb-NO" sz="7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 W3"/>
              </a:rPr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19.05.2025</a:t>
            </a:fld>
            <a:endParaRPr kumimoji="0" lang="nb-NO" sz="7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ヒラギノ角ゴ Pro W3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8872A-70D4-3593-6A6C-7AAE914749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48601B-DFDF-B044-B450-3B98242EA36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 W3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ヒラギノ角ゴ Pro W3"/>
            </a:endParaRP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050A1DFF-F672-29D7-32C1-5E462710009A}"/>
              </a:ext>
            </a:extLst>
          </p:cNvPr>
          <p:cNvSpPr/>
          <p:nvPr/>
        </p:nvSpPr>
        <p:spPr bwMode="auto">
          <a:xfrm>
            <a:off x="5292080" y="4524133"/>
            <a:ext cx="229102" cy="579254"/>
          </a:xfrm>
          <a:prstGeom prst="rightBrace">
            <a:avLst/>
          </a:prstGeom>
          <a:ln w="19050"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65A903-9318-93E8-13A7-76FBEC0F6391}"/>
              </a:ext>
            </a:extLst>
          </p:cNvPr>
          <p:cNvSpPr txBox="1"/>
          <p:nvPr/>
        </p:nvSpPr>
        <p:spPr>
          <a:xfrm>
            <a:off x="5839659" y="4457643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Informasjonen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fra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 Si-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fra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systemet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 er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lik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 for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</a:rPr>
              <a:t>disse</a:t>
            </a:r>
            <a:r>
              <a:rPr lang="en-US" dirty="0">
                <a:solidFill>
                  <a:srgbClr val="000000"/>
                </a:solidFill>
                <a:latin typeface="Arial"/>
                <a:ea typeface="ヒラギノ角ゴ Pro W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Arial"/>
                <a:ea typeface="ヒラギノ角ゴ Pro W3"/>
              </a:rPr>
              <a:t>rapportene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2572462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99918"/>
            <a:ext cx="7921625" cy="1144906"/>
          </a:xfrm>
        </p:spPr>
        <p:txBody>
          <a:bodyPr/>
          <a:lstStyle/>
          <a:p>
            <a:r>
              <a:rPr lang="nb-NO" dirty="0"/>
              <a:t>Hvor mange saker har MN?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48601B-DFDF-B044-B450-3B98242EA36D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/>
                <a:ea typeface="ヒラギノ角ゴ Pro W3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/>
              <a:ea typeface="ヒラギノ角ゴ Pro W3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11560" y="1916832"/>
          <a:ext cx="4104456" cy="4428663"/>
        </p:xfrm>
        <a:graphic>
          <a:graphicData uri="http://schemas.openxmlformats.org/drawingml/2006/table">
            <a:tbl>
              <a:tblPr firstRow="1" bandRow="1"/>
              <a:tblGrid>
                <a:gridCol w="4104456">
                  <a:extLst>
                    <a:ext uri="{9D8B030D-6E8A-4147-A177-3AD203B41FA5}">
                      <a16:colId xmlns:a16="http://schemas.microsoft.com/office/drawing/2014/main" val="1085988551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94275" lvl="0" indent="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nb-NO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Tematikk for innkomne Si-fra saker på MN-fakultetet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00" marR="67000" marT="33500" marB="3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037666"/>
                  </a:ext>
                </a:extLst>
              </a:tr>
              <a:tr h="608879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Forhold som bør forbedres i læringsmiljøet, undervisningen eller organiseringen av studiene, herunder også interiør i undervisningsrom</a:t>
                      </a:r>
                    </a:p>
                  </a:txBody>
                  <a:tcPr marL="67000" marR="67000" marT="33500" marB="3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943199"/>
                  </a:ext>
                </a:extLst>
              </a:tr>
              <a:tr h="258375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Forstyrrende/ uakseptabel adferd</a:t>
                      </a:r>
                    </a:p>
                  </a:txBody>
                  <a:tcPr marL="67000" marR="67000" marT="33500" marB="3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499005"/>
                  </a:ext>
                </a:extLst>
              </a:tr>
              <a:tr h="433629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Seksuell trakassering eller annen uønsket seksuell oppmerksomhet</a:t>
                      </a:r>
                    </a:p>
                  </a:txBody>
                  <a:tcPr marL="67000" marR="67000" marT="33500" marB="3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821876"/>
                  </a:ext>
                </a:extLst>
              </a:tr>
              <a:tr h="433629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Skade, ulykke eller nestenulykke på UiO, i praksis, feltarbeid eller på utveksling</a:t>
                      </a:r>
                    </a:p>
                  </a:txBody>
                  <a:tcPr marL="67000" marR="67000" marT="33500" marB="3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616714"/>
                  </a:ext>
                </a:extLst>
              </a:tr>
              <a:tr h="258375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Potensiell fare for helse, miljø og sikkerhet på UiO</a:t>
                      </a:r>
                    </a:p>
                  </a:txBody>
                  <a:tcPr marL="67000" marR="67000" marT="33500" marB="3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111009"/>
                  </a:ext>
                </a:extLst>
              </a:tr>
              <a:tr h="433629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Korrupsjon, tyveri eller annen økonomisk kriminalitet</a:t>
                      </a:r>
                    </a:p>
                  </a:txBody>
                  <a:tcPr marL="67000" marR="67000" marT="33500" marB="3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297305"/>
                  </a:ext>
                </a:extLst>
              </a:tr>
              <a:tr h="453715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Andre kritikkverdige forhold</a:t>
                      </a:r>
                    </a:p>
                  </a:txBody>
                  <a:tcPr marL="67000" marR="67000" marT="33500" marB="3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13213"/>
                  </a:ext>
                </a:extLst>
              </a:tr>
              <a:tr h="291509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Andre forhold som bør forbedres ved UiO</a:t>
                      </a:r>
                    </a:p>
                  </a:txBody>
                  <a:tcPr marL="67000" marR="67000" marT="33500" marB="3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861201"/>
                  </a:ext>
                </a:extLst>
              </a:tr>
              <a:tr h="291509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</a:pPr>
                      <a:r>
                        <a:rPr lang="nb-NO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Positive tilbakemeldinger og ros</a:t>
                      </a:r>
                    </a:p>
                  </a:txBody>
                  <a:tcPr marL="67000" marR="67000" marT="33500" marB="335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023032"/>
                  </a:ext>
                </a:extLst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 bwMode="auto">
          <a:xfrm>
            <a:off x="5222823" y="1918982"/>
            <a:ext cx="3382370" cy="287816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For 2024 er innmeldingene i Si-fra systemet for MN fakultetet som følger: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2000" dirty="0">
                <a:solidFill>
                  <a:srgbClr val="000000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249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 meldinger inn i </a:t>
            </a:r>
            <a:r>
              <a:rPr kumimoji="0" lang="nb-NO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MN’s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 Si-fra system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Fordelt på </a:t>
            </a:r>
            <a:r>
              <a:rPr lang="nb-NO" sz="2000" dirty="0">
                <a:solidFill>
                  <a:srgbClr val="000000"/>
                </a:solidFill>
                <a:latin typeface="Arial" charset="0"/>
                <a:ea typeface="ヒラギノ角ゴ Pro W3" charset="-128"/>
                <a:cs typeface="ヒラギノ角ゴ Pro W3" charset="-128"/>
              </a:rPr>
              <a:t>48</a:t>
            </a:r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charset="-128"/>
                <a:cs typeface="ヒラギノ角ゴ Pro W3" charset="-128"/>
              </a:rPr>
              <a:t> saker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83435" y="3212976"/>
            <a:ext cx="4488565" cy="576064"/>
          </a:xfrm>
          <a:prstGeom prst="ellipse">
            <a:avLst/>
          </a:prstGeom>
          <a:noFill/>
          <a:ln w="508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406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B0071-2B5B-50DB-E1FB-CC444AF12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56F33A-337F-E8A9-A9C4-6514DBFB2C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12</a:t>
            </a:fld>
            <a:endParaRPr lang="en-US" dirty="0">
              <a:solidFill>
                <a:srgbClr val="808080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05BD447-A3DA-9F61-A73B-750BE61EE6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7692"/>
              </p:ext>
            </p:extLst>
          </p:nvPr>
        </p:nvGraphicFramePr>
        <p:xfrm>
          <a:off x="611560" y="1484784"/>
          <a:ext cx="7406903" cy="3826855"/>
        </p:xfrm>
        <a:graphic>
          <a:graphicData uri="http://schemas.openxmlformats.org/drawingml/2006/table">
            <a:tbl>
              <a:tblPr firstRow="1" bandRow="1"/>
              <a:tblGrid>
                <a:gridCol w="5976664">
                  <a:extLst>
                    <a:ext uri="{9D8B030D-6E8A-4147-A177-3AD203B41FA5}">
                      <a16:colId xmlns:a16="http://schemas.microsoft.com/office/drawing/2014/main" val="1085988551"/>
                    </a:ext>
                  </a:extLst>
                </a:gridCol>
                <a:gridCol w="1430239">
                  <a:extLst>
                    <a:ext uri="{9D8B030D-6E8A-4147-A177-3AD203B41FA5}">
                      <a16:colId xmlns:a16="http://schemas.microsoft.com/office/drawing/2014/main" val="1663215917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Tematikk for innkomne Si-fra saker ved MN fakultetet 2024</a:t>
                      </a:r>
                      <a:endParaRPr lang="nb-NO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Antall</a:t>
                      </a:r>
                      <a:endParaRPr lang="nb-NO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D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03766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Positiv tilbakemelding om studie- og læringsmiljøet ditt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943199"/>
                  </a:ext>
                </a:extLst>
              </a:tr>
              <a:tr h="4947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Forhold som bør forbedres i læringsmiljøet, undervisningen eller organiseringen av studiene, herunder også interiør i undervisningsrom</a:t>
                      </a:r>
                      <a:endParaRPr lang="nb-NO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9499005"/>
                  </a:ext>
                </a:extLst>
              </a:tr>
              <a:tr h="29732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Uakseptabel adferd du har opplevd på UiO</a:t>
                      </a:r>
                      <a:endParaRPr lang="nb-NO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82187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Seksuell trakassering eller annen uønsket seksuell oppmerksomhet</a:t>
                      </a:r>
                      <a:endParaRPr lang="nb-NO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61671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Skade, ulykke eller nestenulykke du har opplevd på UiO, i praksis, feltarbeid eller på utveksling</a:t>
                      </a:r>
                      <a:endParaRPr lang="nb-NO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111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Potensiell fare for helse, miljø og sikkerhet på UiO</a:t>
                      </a:r>
                      <a:endParaRPr lang="nb-NO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2973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Korrupsjon, tyveri eller annen økonomisk kriminalitet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13213"/>
                  </a:ext>
                </a:extLst>
              </a:tr>
              <a:tr h="2915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Andre kritikkverdige forhold ved UiO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861201"/>
                  </a:ext>
                </a:extLst>
              </a:tr>
              <a:tr h="2915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Andre forhold som bør forbedres ved UiO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023032"/>
                  </a:ext>
                </a:extLst>
              </a:tr>
              <a:tr h="2915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Antall saker totalt</a:t>
                      </a:r>
                      <a:endParaRPr lang="nb-NO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nb-NO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545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593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7AE6A432-A470-9B82-698B-5425841106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1308801"/>
              </p:ext>
            </p:extLst>
          </p:nvPr>
        </p:nvGraphicFramePr>
        <p:xfrm>
          <a:off x="550955" y="839994"/>
          <a:ext cx="8147248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76585E-56BE-1059-1043-502463226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68958D-E602-52D6-A1EA-495830DD1D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13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689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9DD6DFA-DC40-595D-973F-CBBC4E3A6F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3170110"/>
              </p:ext>
            </p:extLst>
          </p:nvPr>
        </p:nvGraphicFramePr>
        <p:xfrm>
          <a:off x="395536" y="1124744"/>
          <a:ext cx="8291264" cy="4971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DD084-4E4D-B75A-815C-64102BA2B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DFA406-925A-A36D-CB7B-346CA89A5C8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14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795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9E3A1-AFEC-7126-3D46-3DE808271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Studenter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blitt</a:t>
            </a:r>
            <a:r>
              <a:rPr lang="en-US" dirty="0"/>
              <a:t> </a:t>
            </a:r>
            <a:r>
              <a:rPr lang="en-US" dirty="0" err="1"/>
              <a:t>bortvist</a:t>
            </a:r>
            <a:r>
              <a:rPr lang="en-US" dirty="0"/>
              <a:t>/</a:t>
            </a:r>
            <a:r>
              <a:rPr lang="en-US" dirty="0" err="1"/>
              <a:t>utestengt</a:t>
            </a:r>
            <a:r>
              <a:rPr lang="en-US" dirty="0"/>
              <a:t>. 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1161E-1F46-AD55-9FBD-309EA42C9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 siste årene har vi hatt flere studenter som har blitt bortvist/utestengt.</a:t>
            </a:r>
          </a:p>
          <a:p>
            <a:r>
              <a:rPr lang="nb-NO" dirty="0"/>
              <a:t>Det er UiOs nemnd for studentsaker som vedtar bortvisning/utestengelse på anmodning fra fakultetet</a:t>
            </a:r>
          </a:p>
          <a:p>
            <a:r>
              <a:rPr lang="nb-NO" dirty="0"/>
              <a:t>En bortvisning/utestengelse varer som oftest 1 år (det er det lengste nemnda kan vedta)</a:t>
            </a:r>
          </a:p>
          <a:p>
            <a:endParaRPr lang="nb-NO" dirty="0"/>
          </a:p>
          <a:p>
            <a:r>
              <a:rPr lang="nb-NO" dirty="0"/>
              <a:t>Hva med når studenten kommer tilbake?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5A0BC-214E-02C9-9311-A1A41CBDB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>
                <a:solidFill>
                  <a:srgbClr val="808080"/>
                </a:solidFill>
              </a:rPr>
              <a:pPr>
                <a:defRPr/>
              </a:pPr>
              <a:t>19.05.2025</a:t>
            </a:fld>
            <a:endParaRPr lang="nb-NO" dirty="0">
              <a:solidFill>
                <a:srgbClr val="80808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79FC6-4117-EB82-E1C8-2778683DA4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>
                <a:solidFill>
                  <a:srgbClr val="808080"/>
                </a:solidFill>
              </a:rPr>
              <a:pPr>
                <a:defRPr/>
              </a:pPr>
              <a:t>15</a:t>
            </a:fld>
            <a:endParaRPr lang="en-US" dirty="0">
              <a:solidFill>
                <a:srgbClr val="8080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491137"/>
      </p:ext>
    </p:extLst>
  </p:cSld>
  <p:clrMapOvr>
    <a:masterClrMapping/>
  </p:clrMapOvr>
</p:sld>
</file>

<file path=ppt/theme/theme1.xml><?xml version="1.0" encoding="utf-8"?>
<a:theme xmlns:a="http://schemas.openxmlformats.org/drawingml/2006/main" name="mn-2--bokm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n-2--bokm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40217</TotalTime>
  <Words>1828</Words>
  <Application>Microsoft Office PowerPoint</Application>
  <PresentationFormat>On-screen Show (4:3)</PresentationFormat>
  <Paragraphs>245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Helvetica</vt:lpstr>
      <vt:lpstr>Wingdings</vt:lpstr>
      <vt:lpstr>mn-2--bokm</vt:lpstr>
      <vt:lpstr>1_mn-2--bokm</vt:lpstr>
      <vt:lpstr>Si-fra systemet</vt:lpstr>
      <vt:lpstr>Litt om… </vt:lpstr>
      <vt:lpstr>Når en student sier fra</vt:lpstr>
      <vt:lpstr>Hva skjer med innmeldingene</vt:lpstr>
      <vt:lpstr>Læringsmiljøkontaktene ved instituttene</vt:lpstr>
      <vt:lpstr>PowerPoint Presentation</vt:lpstr>
      <vt:lpstr>PowerPoint Presentation</vt:lpstr>
      <vt:lpstr>PowerPoint Presentation</vt:lpstr>
      <vt:lpstr>Retningslinjer og paragrafer</vt:lpstr>
      <vt:lpstr>Offisielle MN/UiO rapporter der det inngår årlig informasjon fra Si-fra systemet </vt:lpstr>
      <vt:lpstr>Hvor mange saker har MN?</vt:lpstr>
      <vt:lpstr>PowerPoint Presentation</vt:lpstr>
      <vt:lpstr>PowerPoint Presentation</vt:lpstr>
      <vt:lpstr>PowerPoint Presentation</vt:lpstr>
      <vt:lpstr>Studenter som har blitt bortvist/utestengt.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Litt om  Si fra systemet</dc:title>
  <dc:creator>Kristine Jøssang</dc:creator>
  <cp:lastModifiedBy>Kristine Jøssang</cp:lastModifiedBy>
  <cp:revision>185</cp:revision>
  <dcterms:created xsi:type="dcterms:W3CDTF">2019-10-21T12:37:06Z</dcterms:created>
  <dcterms:modified xsi:type="dcterms:W3CDTF">2025-05-20T05:59:43Z</dcterms:modified>
</cp:coreProperties>
</file>