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1"/>
  </p:notesMasterIdLst>
  <p:handoutMasterIdLst>
    <p:handoutMasterId r:id="rId22"/>
  </p:handoutMasterIdLst>
  <p:sldIdLst>
    <p:sldId id="257" r:id="rId6"/>
    <p:sldId id="265" r:id="rId7"/>
    <p:sldId id="258" r:id="rId8"/>
    <p:sldId id="259" r:id="rId9"/>
    <p:sldId id="260" r:id="rId10"/>
    <p:sldId id="274" r:id="rId11"/>
    <p:sldId id="262" r:id="rId12"/>
    <p:sldId id="273" r:id="rId13"/>
    <p:sldId id="267" r:id="rId14"/>
    <p:sldId id="268" r:id="rId15"/>
    <p:sldId id="269" r:id="rId16"/>
    <p:sldId id="270" r:id="rId17"/>
    <p:sldId id="263" r:id="rId18"/>
    <p:sldId id="264" r:id="rId19"/>
    <p:sldId id="272" r:id="rId20"/>
  </p:sldIdLst>
  <p:sldSz cx="12192000" cy="6858000"/>
  <p:notesSz cx="6794500" cy="9906000"/>
  <p:custDataLst>
    <p:tags r:id="rId23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000"/>
    <a:srgbClr val="020000"/>
    <a:srgbClr val="010000"/>
    <a:srgbClr val="CEFFDF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ddels stil 2 – uthevin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70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67262"/>
            <a:ext cx="5435600" cy="3900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701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59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55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71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087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765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766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641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107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21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6715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834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675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28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829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9.png"/><Relationship Id="rId7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8.svg"/><Relationship Id="rId4" Type="http://schemas.openxmlformats.org/officeDocument/2006/relationships/image" Target="../media/image10.sv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7" Type="http://schemas.openxmlformats.org/officeDocument/2006/relationships/image" Target="../media/image16.sv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halv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EFBE860A-1A40-435A-88FE-0EADB0DB8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7" name="Text Placeholder 3">
            <a:extLst>
              <a:ext uri="{FF2B5EF4-FFF2-40B4-BE49-F238E27FC236}">
                <a16:creationId xmlns:a16="http://schemas.microsoft.com/office/drawing/2014/main" id="{05F523C6-A45B-4665-9FA1-E4FAB65FE5E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ullbred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44" name="Picture Placeholder 2">
            <a:extLst>
              <a:ext uri="{FF2B5EF4-FFF2-40B4-BE49-F238E27FC236}">
                <a16:creationId xmlns:a16="http://schemas.microsoft.com/office/drawing/2014/main" id="{3C950E19-2396-52AE-F5D7-281EEFFE2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09EEDD50-63E6-41B4-83C0-DB199267B4E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ullbredde UiO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ullbredde UiO Innhold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9469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9469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2" name="Title 6">
            <a:extLst>
              <a:ext uri="{FF2B5EF4-FFF2-40B4-BE49-F238E27FC236}">
                <a16:creationId xmlns:a16="http://schemas.microsoft.com/office/drawing/2014/main" id="{C84774D4-5C7C-4730-82A6-82F5EF820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4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2E575EDC-3ABC-432B-9C97-25626161EF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63594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1097540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02493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">
            <a:extLst>
              <a:ext uri="{FF2B5EF4-FFF2-40B4-BE49-F238E27FC236}">
                <a16:creationId xmlns:a16="http://schemas.microsoft.com/office/drawing/2014/main" id="{8F36C119-AFC3-655F-C788-84AAE9762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DE277A-D1D4-46F7-9ED8-7C20DEB74C5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06249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39" imgH="343" progId="TCLayout.ActiveDocument.1">
                  <p:embed/>
                </p:oleObj>
              </mc:Choice>
              <mc:Fallback>
                <p:oleObj name="think-cell Slide" r:id="rId4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4/3/2025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55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oleObject" Target="../embeddings/oleObject1.bin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ags" Target="../tags/tag2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0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1" imgW="339" imgH="343" progId="TCLayout.ActiveDocument.1">
                  <p:embed/>
                </p:oleObj>
              </mc:Choice>
              <mc:Fallback>
                <p:oleObj name="think-cell Slide" r:id="rId31" imgW="339" imgH="343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9" r:id="rId5"/>
    <p:sldLayoutId id="2147483726" r:id="rId6"/>
    <p:sldLayoutId id="2147483727" r:id="rId7"/>
    <p:sldLayoutId id="2147483728" r:id="rId8"/>
    <p:sldLayoutId id="2147483721" r:id="rId9"/>
    <p:sldLayoutId id="2147483720" r:id="rId10"/>
    <p:sldLayoutId id="2147483719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0BADC5C8-A0E1-80DC-EBA7-E305C507DE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F31A28CE-8919-C8E4-CECC-04FAC528C2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sz="4500">
                <a:solidFill>
                  <a:srgbClr val="000000"/>
                </a:solidFill>
              </a:rPr>
              <a:t>Det matematisk-naturvitenskapelige fakultet</a:t>
            </a:r>
            <a:endParaRPr lang="nb-NO" sz="4500" dirty="0">
              <a:solidFill>
                <a:srgbClr val="000000"/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6D13EC-E662-62A6-348A-64A76AEA487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Ina Hodnebrug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0556426-DC17-9819-4B67-CD3E9651A4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Studiebarometeret 2024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BB3690B8-E628-A2DE-9A18-75B1176750E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Resultater MN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33F25DB-FAF4-BA58-FDC3-5EBDD8C4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STUT 02.04.25</a:t>
            </a:r>
          </a:p>
        </p:txBody>
      </p:sp>
      <p:pic>
        <p:nvPicPr>
          <p:cNvPr id="8" name="Picture 2" descr="Studiebarometeret - Studentundersøkelsen">
            <a:extLst>
              <a:ext uri="{FF2B5EF4-FFF2-40B4-BE49-F238E27FC236}">
                <a16:creationId xmlns:a16="http://schemas.microsoft.com/office/drawing/2014/main" id="{ED826059-8BFB-5EBF-74D5-EA4561BA1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38" y="2726574"/>
            <a:ext cx="2947636" cy="85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20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10EE23A4-7F08-B4E0-64D9-ADECEFBBCF25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C5B6071-F086-A461-6ED7-6E493C264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Generelt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6805209C-532D-9E4A-1847-BD5344CF29E3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Nytt i studiebarometerundersøkelsen 2024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2D248B9-D88D-D60C-C587-A741327CB939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solidFill>
            <a:srgbClr val="E6ECFF"/>
          </a:solidFill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To nye spørsmål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Undervisningsform på studieprogrammet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Opplæring i kunstig intelligens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To «nye» indekser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Forventninger fra faglig ansatte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Fysisk læringsmiljø og infrastruktur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5014324-DBE3-83DD-6A50-729DAD9986C0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Svarprosent &amp; rapporter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53713E0B-BD24-B05F-5331-8FE5EF845061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solidFill>
            <a:srgbClr val="E6ECFF"/>
          </a:solidFill>
        </p:spPr>
        <p:txBody>
          <a:bodyPr/>
          <a:lstStyle/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Svarprosent ved UiO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2020: 38 %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2021: 32 %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2022: 25 %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2023: 33 %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2024: 28 %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Svarprosent ved </a:t>
            </a:r>
            <a:r>
              <a:rPr lang="nb-NO" b="1" dirty="0">
                <a:solidFill>
                  <a:srgbClr val="000000"/>
                </a:solidFill>
              </a:rPr>
              <a:t>MN</a:t>
            </a:r>
            <a:r>
              <a:rPr lang="nb-NO" dirty="0">
                <a:solidFill>
                  <a:srgbClr val="000000"/>
                </a:solidFill>
              </a:rPr>
              <a:t> i 2024: </a:t>
            </a:r>
            <a:r>
              <a:rPr lang="nb-NO" b="1" dirty="0">
                <a:solidFill>
                  <a:srgbClr val="000000"/>
                </a:solidFill>
              </a:rPr>
              <a:t>28 %</a:t>
            </a:r>
          </a:p>
          <a:p>
            <a:pPr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85 av 137 studieprogrammer ved UiO fikk Rambøll-rapport i 2024</a:t>
            </a:r>
          </a:p>
          <a:p>
            <a:pPr lvl="1">
              <a:buClr>
                <a:srgbClr val="000000"/>
              </a:buClr>
            </a:pPr>
            <a:r>
              <a:rPr lang="nb-NO" dirty="0">
                <a:solidFill>
                  <a:srgbClr val="000000"/>
                </a:solidFill>
              </a:rPr>
              <a:t>14 av 41 studieprogrammer ved MN fikk ikke rapport</a:t>
            </a:r>
          </a:p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6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2E0BD50-98BB-33BC-61D0-EFF2A37569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94852D3-144F-7A9F-841F-949C3CA14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Alt i alt tilfredshet</a:t>
            </a:r>
          </a:p>
        </p:txBody>
      </p:sp>
      <p:pic>
        <p:nvPicPr>
          <p:cNvPr id="5" name="slide2" descr="Oversikt fakultet totaltall">
            <a:extLst>
              <a:ext uri="{FF2B5EF4-FFF2-40B4-BE49-F238E27FC236}">
                <a16:creationId xmlns:a16="http://schemas.microsoft.com/office/drawing/2014/main" id="{8853E336-48EB-F662-F37D-98E234094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" r="793" b="53451"/>
          <a:stretch/>
        </p:blipFill>
        <p:spPr>
          <a:xfrm>
            <a:off x="360044" y="1765269"/>
            <a:ext cx="11471910" cy="3466689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92EE637B-B8D3-2212-E70D-E30710436B4C}"/>
              </a:ext>
            </a:extLst>
          </p:cNvPr>
          <p:cNvSpPr/>
          <p:nvPr/>
        </p:nvSpPr>
        <p:spPr>
          <a:xfrm>
            <a:off x="270344" y="3371353"/>
            <a:ext cx="11656613" cy="18288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543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Oversikt fakultet totaltall">
            <a:extLst>
              <a:ext uri="{FF2B5EF4-FFF2-40B4-BE49-F238E27FC236}">
                <a16:creationId xmlns:a16="http://schemas.microsoft.com/office/drawing/2014/main" id="{6A4CB42E-2188-431B-8871-1403BCD01F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0"/>
            <a:ext cx="1066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e 7">
            <a:extLst>
              <a:ext uri="{FF2B5EF4-FFF2-40B4-BE49-F238E27FC236}">
                <a16:creationId xmlns:a16="http://schemas.microsoft.com/office/drawing/2014/main" id="{C9FD2AC7-35C6-CD03-DFC4-575BE248967F}"/>
              </a:ext>
            </a:extLst>
          </p:cNvPr>
          <p:cNvGrpSpPr/>
          <p:nvPr/>
        </p:nvGrpSpPr>
        <p:grpSpPr>
          <a:xfrm>
            <a:off x="762000" y="0"/>
            <a:ext cx="10668000" cy="6858000"/>
            <a:chOff x="1524000" y="0"/>
            <a:chExt cx="10668000" cy="6858000"/>
          </a:xfrm>
        </p:grpSpPr>
        <p:pic>
          <p:nvPicPr>
            <p:cNvPr id="2" name="slide2" descr="Oversikt fakultet totaltall">
              <a:extLst>
                <a:ext uri="{FF2B5EF4-FFF2-40B4-BE49-F238E27FC236}">
                  <a16:creationId xmlns:a16="http://schemas.microsoft.com/office/drawing/2014/main" id="{6A4CB42E-2188-431B-8871-1403BCD01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0" y="0"/>
              <a:ext cx="10668000" cy="6858000"/>
            </a:xfrm>
            <a:prstGeom prst="rect">
              <a:avLst/>
            </a:prstGeom>
          </p:spPr>
        </p:pic>
        <p:pic>
          <p:nvPicPr>
            <p:cNvPr id="3" name="slide2" descr="Oversikt fakultet totaltall">
              <a:extLst>
                <a:ext uri="{FF2B5EF4-FFF2-40B4-BE49-F238E27FC236}">
                  <a16:creationId xmlns:a16="http://schemas.microsoft.com/office/drawing/2014/main" id="{B75A1A9F-EF51-7435-B8D8-4FBE9839D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08" b="82377"/>
            <a:stretch/>
          </p:blipFill>
          <p:spPr>
            <a:xfrm>
              <a:off x="1524000" y="1338606"/>
              <a:ext cx="10668000" cy="199930"/>
            </a:xfrm>
            <a:prstGeom prst="rect">
              <a:avLst/>
            </a:prstGeom>
          </p:spPr>
        </p:pic>
        <p:sp>
          <p:nvSpPr>
            <p:cNvPr id="4" name="TekstSylinder 3">
              <a:extLst>
                <a:ext uri="{FF2B5EF4-FFF2-40B4-BE49-F238E27FC236}">
                  <a16:creationId xmlns:a16="http://schemas.microsoft.com/office/drawing/2014/main" id="{7C96B8FF-DB7A-97DD-A401-7306BD519870}"/>
                </a:ext>
              </a:extLst>
            </p:cNvPr>
            <p:cNvSpPr txBox="1"/>
            <p:nvPr/>
          </p:nvSpPr>
          <p:spPr>
            <a:xfrm>
              <a:off x="2031241" y="1323155"/>
              <a:ext cx="6783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/>
                <a:t>Bachelor</a:t>
              </a:r>
            </a:p>
          </p:txBody>
        </p:sp>
        <p:pic>
          <p:nvPicPr>
            <p:cNvPr id="5" name="slide2" descr="Oversikt fakultet totaltall">
              <a:extLst>
                <a:ext uri="{FF2B5EF4-FFF2-40B4-BE49-F238E27FC236}">
                  <a16:creationId xmlns:a16="http://schemas.microsoft.com/office/drawing/2014/main" id="{33AA0FB9-7916-0D0D-1F77-40338F2CD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724" b="82261"/>
            <a:stretch/>
          </p:blipFill>
          <p:spPr>
            <a:xfrm>
              <a:off x="1524000" y="1664909"/>
              <a:ext cx="10668000" cy="206734"/>
            </a:xfrm>
            <a:prstGeom prst="rect">
              <a:avLst/>
            </a:prstGeom>
          </p:spPr>
        </p:pic>
        <p:sp>
          <p:nvSpPr>
            <p:cNvPr id="6" name="TekstSylinder 5">
              <a:extLst>
                <a:ext uri="{FF2B5EF4-FFF2-40B4-BE49-F238E27FC236}">
                  <a16:creationId xmlns:a16="http://schemas.microsoft.com/office/drawing/2014/main" id="{474BDC6E-118D-8DCD-8DD0-2FB40EE488A2}"/>
                </a:ext>
              </a:extLst>
            </p:cNvPr>
            <p:cNvSpPr txBox="1"/>
            <p:nvPr/>
          </p:nvSpPr>
          <p:spPr>
            <a:xfrm>
              <a:off x="2031241" y="1652860"/>
              <a:ext cx="86113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/>
                <a:t>Master (2+5)</a:t>
              </a:r>
            </a:p>
          </p:txBody>
        </p:sp>
      </p:grpSp>
      <p:sp>
        <p:nvSpPr>
          <p:cNvPr id="9" name="Rektangel 8">
            <a:extLst>
              <a:ext uri="{FF2B5EF4-FFF2-40B4-BE49-F238E27FC236}">
                <a16:creationId xmlns:a16="http://schemas.microsoft.com/office/drawing/2014/main" id="{D2F41F4B-D182-10F6-A21C-5DC07883FE5A}"/>
              </a:ext>
            </a:extLst>
          </p:cNvPr>
          <p:cNvSpPr/>
          <p:nvPr/>
        </p:nvSpPr>
        <p:spPr>
          <a:xfrm>
            <a:off x="6835877" y="221226"/>
            <a:ext cx="250723" cy="1401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6140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86583FF-DA04-A412-87BF-87A808DBD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Spørsmålene om tilknytning til arbeidslivet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53F068D-D876-D05C-BF3A-9D070470F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505" y="1331095"/>
            <a:ext cx="10288989" cy="419581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EA6CA999-2EDD-198E-39F0-426B94E808DE}"/>
              </a:ext>
            </a:extLst>
          </p:cNvPr>
          <p:cNvSpPr txBox="1"/>
          <p:nvPr/>
        </p:nvSpPr>
        <p:spPr>
          <a:xfrm>
            <a:off x="5693134" y="1494845"/>
            <a:ext cx="4635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/>
              <a:t>MN</a:t>
            </a:r>
          </a:p>
        </p:txBody>
      </p:sp>
    </p:spTree>
    <p:extLst>
      <p:ext uri="{BB962C8B-B14F-4D97-AF65-F5344CB8AC3E}">
        <p14:creationId xmlns:p14="http://schemas.microsoft.com/office/powerpoint/2010/main" val="826070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554D4D76-8F62-CEE5-465D-0C74A4175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3B31311-4D61-30BD-05B1-C7233EB34D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61" y="363939"/>
            <a:ext cx="11246268" cy="614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331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A2FBD84-8204-2082-4809-266E91E5D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MN og resten av UiO</a:t>
            </a:r>
          </a:p>
        </p:txBody>
      </p:sp>
      <p:grpSp>
        <p:nvGrpSpPr>
          <p:cNvPr id="6" name="Group 1">
            <a:extLst>
              <a:ext uri="{FF2B5EF4-FFF2-40B4-BE49-F238E27FC236}">
                <a16:creationId xmlns:a16="http://schemas.microsoft.com/office/drawing/2014/main" id="{7781E43F-09DF-AF7D-6B32-1951F1700629}"/>
              </a:ext>
            </a:extLst>
          </p:cNvPr>
          <p:cNvGrpSpPr/>
          <p:nvPr/>
        </p:nvGrpSpPr>
        <p:grpSpPr>
          <a:xfrm>
            <a:off x="1698126" y="1853534"/>
            <a:ext cx="8795748" cy="3728659"/>
            <a:chOff x="0" y="0"/>
            <a:chExt cx="4796311" cy="2028208"/>
          </a:xfrm>
        </p:grpSpPr>
        <p:pic>
          <p:nvPicPr>
            <p:cNvPr id="7" name="Picture 1">
              <a:extLst>
                <a:ext uri="{FF2B5EF4-FFF2-40B4-BE49-F238E27FC236}">
                  <a16:creationId xmlns:a16="http://schemas.microsoft.com/office/drawing/2014/main" id="{33B0925C-C198-66BD-4D7F-CCB771C709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698" t="1585" r="1887" b="11240"/>
            <a:stretch/>
          </p:blipFill>
          <p:spPr bwMode="auto">
            <a:xfrm>
              <a:off x="3615846" y="171189"/>
              <a:ext cx="1180465" cy="159321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1">
              <a:extLst>
                <a:ext uri="{FF2B5EF4-FFF2-40B4-BE49-F238E27FC236}">
                  <a16:creationId xmlns:a16="http://schemas.microsoft.com/office/drawing/2014/main" id="{3939E171-094E-D5EF-FAB5-E6B8EF923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483" t="2164" r="566" b="8381"/>
            <a:stretch/>
          </p:blipFill>
          <p:spPr bwMode="auto">
            <a:xfrm>
              <a:off x="1290180" y="0"/>
              <a:ext cx="2330450" cy="176720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Picture 1">
              <a:extLst>
                <a:ext uri="{FF2B5EF4-FFF2-40B4-BE49-F238E27FC236}">
                  <a16:creationId xmlns:a16="http://schemas.microsoft.com/office/drawing/2014/main" id="{00E2338E-5106-58C8-0A66-6A3C62CFB1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86" r="78688" b="6933"/>
            <a:stretch/>
          </p:blipFill>
          <p:spPr bwMode="auto">
            <a:xfrm>
              <a:off x="0" y="0"/>
              <a:ext cx="1286510" cy="179705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Picture 1">
              <a:extLst>
                <a:ext uri="{FF2B5EF4-FFF2-40B4-BE49-F238E27FC236}">
                  <a16:creationId xmlns:a16="http://schemas.microsoft.com/office/drawing/2014/main" id="{DFC5DE37-998D-C7FE-7B67-EA300F6EE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71386" y="1858028"/>
              <a:ext cx="1294130" cy="170180"/>
            </a:xfrm>
            <a:prstGeom prst="rect">
              <a:avLst/>
            </a:prstGeom>
          </p:spPr>
        </p:pic>
      </p:grpSp>
      <p:sp>
        <p:nvSpPr>
          <p:cNvPr id="11" name="Rektangel 10">
            <a:extLst>
              <a:ext uri="{FF2B5EF4-FFF2-40B4-BE49-F238E27FC236}">
                <a16:creationId xmlns:a16="http://schemas.microsoft.com/office/drawing/2014/main" id="{22984090-8F3C-984D-2407-1322E537CB49}"/>
              </a:ext>
            </a:extLst>
          </p:cNvPr>
          <p:cNvSpPr/>
          <p:nvPr/>
        </p:nvSpPr>
        <p:spPr>
          <a:xfrm>
            <a:off x="5512527" y="1698170"/>
            <a:ext cx="677930" cy="35711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746490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8D6AE96-3DBF-1894-A65B-BCE5C4383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Tidsbruk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8A0B5D1-75C4-F31D-99E3-049280FD5DB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Gjennomsnittlig tidsbruk (egentid + læringsaktiviteter) på studier: </a:t>
            </a:r>
            <a:br>
              <a:rPr lang="nb-NO" dirty="0"/>
            </a:br>
            <a:r>
              <a:rPr lang="nb-NO" dirty="0"/>
              <a:t>MN er på «2. plass» ved UiO, men samtidig laveste tall de siste årene: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2021: 37,9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2022: 38,1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2023: 35,7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2024: </a:t>
            </a:r>
            <a:r>
              <a:rPr lang="nb-NO" b="1" dirty="0"/>
              <a:t>34,4 timer/uke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E330657-22CD-2C2D-DAFC-6EAAC1AE5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404" y="3557479"/>
            <a:ext cx="8657191" cy="2522582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521407A2-4785-F804-108E-F8DC2716486B}"/>
              </a:ext>
            </a:extLst>
          </p:cNvPr>
          <p:cNvSpPr txBox="1"/>
          <p:nvPr/>
        </p:nvSpPr>
        <p:spPr>
          <a:xfrm>
            <a:off x="7827704" y="3491382"/>
            <a:ext cx="543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b="1" dirty="0"/>
              <a:t>MN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E67EF16B-DEC6-ED71-AF97-E7B58568536A}"/>
              </a:ext>
            </a:extLst>
          </p:cNvPr>
          <p:cNvSpPr/>
          <p:nvPr/>
        </p:nvSpPr>
        <p:spPr>
          <a:xfrm>
            <a:off x="1541417" y="4206236"/>
            <a:ext cx="9004663" cy="67926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6980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E5FEE880-AA46-1F40-0283-71DF560C7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6C621DE7-87BC-661A-0DC4-3DFCA53D5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spørsmål: Undervisningsform på programmet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BB7A242C-F76D-D962-AEFB-05B67B41B01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60 % svarer fysisk undervisning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/>
              <a:t>Ikke helt overraskende; MN = campus-fakultet</a:t>
            </a:r>
          </a:p>
          <a:p>
            <a:endParaRPr lang="nb-NO" dirty="0"/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A9E8465B-1C78-28DC-1EA3-142686A9B9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416028"/>
              </p:ext>
            </p:extLst>
          </p:nvPr>
        </p:nvGraphicFramePr>
        <p:xfrm>
          <a:off x="2240016" y="2562390"/>
          <a:ext cx="7711968" cy="255187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570086">
                  <a:extLst>
                    <a:ext uri="{9D8B030D-6E8A-4147-A177-3AD203B41FA5}">
                      <a16:colId xmlns:a16="http://schemas.microsoft.com/office/drawing/2014/main" val="2191218315"/>
                    </a:ext>
                  </a:extLst>
                </a:gridCol>
                <a:gridCol w="2570941">
                  <a:extLst>
                    <a:ext uri="{9D8B030D-6E8A-4147-A177-3AD203B41FA5}">
                      <a16:colId xmlns:a16="http://schemas.microsoft.com/office/drawing/2014/main" val="3736209282"/>
                    </a:ext>
                  </a:extLst>
                </a:gridCol>
                <a:gridCol w="2570941">
                  <a:extLst>
                    <a:ext uri="{9D8B030D-6E8A-4147-A177-3AD203B41FA5}">
                      <a16:colId xmlns:a16="http://schemas.microsoft.com/office/drawing/2014/main" val="140759732"/>
                    </a:ext>
                  </a:extLst>
                </a:gridCol>
              </a:tblGrid>
              <a:tr h="3622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Spørsmålstekst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Undervisningsform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2024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extLst>
                  <a:ext uri="{0D108BD9-81ED-4DB2-BD59-A6C34878D82A}">
                    <a16:rowId xmlns:a16="http://schemas.microsoft.com/office/drawing/2014/main" val="2591850877"/>
                  </a:ext>
                </a:extLst>
              </a:tr>
              <a:tr h="362237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 dirty="0">
                          <a:effectLst/>
                        </a:rPr>
                        <a:t>Kryss av for den formen for undervisning som passer best med undervisningen som gis på studieprogrammet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Fysisk undervisning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60 % (237)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extLst>
                  <a:ext uri="{0D108BD9-81ED-4DB2-BD59-A6C34878D82A}">
                    <a16:rowId xmlns:a16="http://schemas.microsoft.com/office/drawing/2014/main" val="2710597281"/>
                  </a:ext>
                </a:extLst>
              </a:tr>
              <a:tr h="36223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Ikke svart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22,5 % (89)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extLst>
                  <a:ext uri="{0D108BD9-81ED-4DB2-BD59-A6C34878D82A}">
                    <a16:rowId xmlns:a16="http://schemas.microsoft.com/office/drawing/2014/main" val="2832954888"/>
                  </a:ext>
                </a:extLst>
              </a:tr>
              <a:tr h="740686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Samlingsbasert undervisning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 dirty="0">
                          <a:effectLst/>
                        </a:rPr>
                        <a:t>12,4 % (49)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extLst>
                  <a:ext uri="{0D108BD9-81ED-4DB2-BD59-A6C34878D82A}">
                    <a16:rowId xmlns:a16="http://schemas.microsoft.com/office/drawing/2014/main" val="927326887"/>
                  </a:ext>
                </a:extLst>
              </a:tr>
              <a:tr h="36223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Ingen av kategoriene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3,3 % (13)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extLst>
                  <a:ext uri="{0D108BD9-81ED-4DB2-BD59-A6C34878D82A}">
                    <a16:rowId xmlns:a16="http://schemas.microsoft.com/office/drawing/2014/main" val="822698481"/>
                  </a:ext>
                </a:extLst>
              </a:tr>
              <a:tr h="36223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>
                          <a:effectLst/>
                        </a:rPr>
                        <a:t>Kun nettundervisning</a:t>
                      </a:r>
                      <a:endParaRPr lang="nb-NO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100" kern="100" dirty="0">
                          <a:effectLst/>
                        </a:rPr>
                        <a:t>1,8 % (7)</a:t>
                      </a:r>
                      <a:endParaRPr lang="nb-NO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25" marR="66625" marT="0" marB="0"/>
                </a:tc>
                <a:extLst>
                  <a:ext uri="{0D108BD9-81ED-4DB2-BD59-A6C34878D82A}">
                    <a16:rowId xmlns:a16="http://schemas.microsoft.com/office/drawing/2014/main" val="41945055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4764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C7321149-7F20-F28A-48C3-B3565E80C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spørsmål: Opplæring i KI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4858C2E-3FBA-D208-7BD0-7C2E8A6A998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 fleste utenom </a:t>
            </a:r>
            <a:r>
              <a:rPr lang="nb-NO" dirty="0" err="1"/>
              <a:t>Honours</a:t>
            </a:r>
            <a:r>
              <a:rPr lang="nb-NO" dirty="0"/>
              <a:t>-programmet har ganske lav score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>
                <a:sym typeface="Wingdings" panose="05000000000000000000" pitchFamily="2" charset="2"/>
              </a:rPr>
              <a:t>Gjør at MN totalt sett får ganske lav score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nb-NO" dirty="0">
                <a:sym typeface="Wingdings" panose="05000000000000000000" pitchFamily="2" charset="2"/>
              </a:rPr>
              <a:t>Men, 0,5 over nasjonalt snitt og 0,6 over UiO</a:t>
            </a:r>
          </a:p>
          <a:p>
            <a:pPr marL="0" indent="0"/>
            <a:endParaRPr 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A87450B3-6841-8D5D-5B13-F7475DB95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28" y="2390036"/>
            <a:ext cx="9869740" cy="1356717"/>
          </a:xfrm>
          <a:prstGeom prst="rect">
            <a:avLst/>
          </a:prstGeom>
        </p:spPr>
      </p:pic>
      <p:pic>
        <p:nvPicPr>
          <p:cNvPr id="8" name="slide2" descr="2024: Kunstig intelligens (KI), opplæring (programliste)">
            <a:extLst>
              <a:ext uri="{FF2B5EF4-FFF2-40B4-BE49-F238E27FC236}">
                <a16:creationId xmlns:a16="http://schemas.microsoft.com/office/drawing/2014/main" id="{B60242A9-EDD8-4FE4-AB70-E8F1532DE0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40" r="13583"/>
          <a:stretch/>
        </p:blipFill>
        <p:spPr bwMode="auto">
          <a:xfrm>
            <a:off x="229870" y="4346033"/>
            <a:ext cx="5873750" cy="21532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90A9DBF2-FA0F-028A-9318-CC33686014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52" r="13605"/>
          <a:stretch/>
        </p:blipFill>
        <p:spPr bwMode="auto">
          <a:xfrm>
            <a:off x="6103620" y="4346033"/>
            <a:ext cx="5866130" cy="16192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31210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455C04B8-63B0-7C29-1CF3-9FA3833D86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BEA4C1F-BCDD-721C-C120-B7DA797B0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Ikke nytt spørsmål: Bruk av KI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AFFB406-F255-0F94-8400-10B8C6714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365" y="1074017"/>
            <a:ext cx="11135270" cy="558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11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922BF27-B9F0-4A8A-FCB5-81D561C2F1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3FC04EA-CAA8-85A5-DB9A-D1B66BD9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NOKUT </a:t>
            </a:r>
            <a:r>
              <a:rPr lang="nb-NO" dirty="0">
                <a:solidFill>
                  <a:srgbClr val="000000"/>
                </a:solidFill>
                <a:sym typeface="Wingdings" panose="05000000000000000000" pitchFamily="2" charset="2"/>
              </a:rPr>
              <a:t> HK-</a:t>
            </a:r>
            <a:r>
              <a:rPr lang="nb-NO" dirty="0" err="1">
                <a:solidFill>
                  <a:srgbClr val="000000"/>
                </a:solidFill>
                <a:sym typeface="Wingdings" panose="05000000000000000000" pitchFamily="2" charset="2"/>
              </a:rPr>
              <a:t>Dir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46D491C-A2B5-B2A5-6049-60BA2F427AF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CEFFDF"/>
          </a:solidFill>
        </p:spPr>
        <p:txBody>
          <a:bodyPr/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Frem til nå har studiebarometerundersøkelsen blitt utført av NOKUT på oppdrag fra KD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Gjennomført for 12. gang høsten 2024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Fra 2025 er HK-</a:t>
            </a:r>
            <a:r>
              <a:rPr lang="nb-NO" dirty="0" err="1"/>
              <a:t>Dir</a:t>
            </a:r>
            <a:r>
              <a:rPr lang="nb-NO" dirty="0"/>
              <a:t> som har ansvar for undersøkelsen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HK-</a:t>
            </a:r>
            <a:r>
              <a:rPr lang="nb-NO" dirty="0" err="1"/>
              <a:t>Dir</a:t>
            </a:r>
            <a:r>
              <a:rPr lang="nb-NO" dirty="0"/>
              <a:t> sendte ut høring vedrørende SBs framtid i november/desember 2024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Institusjonene ble bedt om å komme med innspill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UiOs svar (kort fortalt):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Markant fallende svarprosent er utfordrende – fakulteter/programmer vegrer seg med å bruke resultatene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Positive til frekvens på hvert annet år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Ønsker slankere felles batteri og mer rom for egne spørsmål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Ønsker å koble data fra SB med aktuelle data fra FS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20702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unntekst 1">
            <a:extLst>
              <a:ext uri="{FF2B5EF4-FFF2-40B4-BE49-F238E27FC236}">
                <a16:creationId xmlns:a16="http://schemas.microsoft.com/office/drawing/2014/main" id="{6922BF27-B9F0-4A8A-FCB5-81D561C2F1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buClr>
                <a:srgbClr val="000000"/>
              </a:buClr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43FC04EA-CAA8-85A5-DB9A-D1B66BD9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NOKUT </a:t>
            </a:r>
            <a:r>
              <a:rPr lang="nb-NO" dirty="0">
                <a:solidFill>
                  <a:srgbClr val="000000"/>
                </a:solidFill>
                <a:sym typeface="Wingdings" panose="05000000000000000000" pitchFamily="2" charset="2"/>
              </a:rPr>
              <a:t> HK-</a:t>
            </a:r>
            <a:r>
              <a:rPr lang="nb-NO" dirty="0" err="1">
                <a:solidFill>
                  <a:srgbClr val="000000"/>
                </a:solidFill>
                <a:sym typeface="Wingdings" panose="05000000000000000000" pitchFamily="2" charset="2"/>
              </a:rPr>
              <a:t>Dir</a:t>
            </a: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46D491C-A2B5-B2A5-6049-60BA2F427AF9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solidFill>
            <a:srgbClr val="CEFFDF"/>
          </a:solidFill>
        </p:spPr>
        <p:txBody>
          <a:bodyPr/>
          <a:lstStyle/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/>
              <a:t>UiOs svar (kort fortalt) fortsetter: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Foretrekker at utvalget er studenter på 3. og 5. studieår</a:t>
            </a: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nb-NO" dirty="0">
                <a:solidFill>
                  <a:srgbClr val="000000"/>
                </a:solidFill>
              </a:rPr>
              <a:t>Kan SB avstemmes med tilsvarende internasjonale undersøkelser? Mulig å få europeisk sammenligningsgrunnlag på opplevd </a:t>
            </a:r>
            <a:r>
              <a:rPr lang="nb-NO" dirty="0" err="1">
                <a:solidFill>
                  <a:srgbClr val="000000"/>
                </a:solidFill>
              </a:rPr>
              <a:t>stud.kval</a:t>
            </a:r>
            <a:r>
              <a:rPr lang="nb-NO" dirty="0">
                <a:solidFill>
                  <a:srgbClr val="000000"/>
                </a:solidFill>
              </a:rPr>
              <a:t>. ved UiO og i Norge (Eurostudent) (?)</a:t>
            </a: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nb-NO" dirty="0"/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nb-NO" dirty="0">
              <a:solidFill>
                <a:srgbClr val="000000"/>
              </a:solidFill>
            </a:endParaRPr>
          </a:p>
          <a:p>
            <a:pPr marL="903296" lvl="1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nb-NO" dirty="0">
              <a:solidFill>
                <a:srgbClr val="000000"/>
              </a:solidFill>
            </a:endParaRPr>
          </a:p>
          <a:p>
            <a:pPr marL="342900" indent="-3429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nb-NO" dirty="0"/>
          </a:p>
        </p:txBody>
      </p:sp>
      <p:pic>
        <p:nvPicPr>
          <p:cNvPr id="6" name="Picture 2" descr="Studiebarometeret - Studentundersøkelsen">
            <a:extLst>
              <a:ext uri="{FF2B5EF4-FFF2-40B4-BE49-F238E27FC236}">
                <a16:creationId xmlns:a16="http://schemas.microsoft.com/office/drawing/2014/main" id="{73DF1E8F-3BB8-D4FE-3621-573CDE080D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901" y="3938447"/>
            <a:ext cx="3664008" cy="10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Presse | Nokut">
            <a:extLst>
              <a:ext uri="{FF2B5EF4-FFF2-40B4-BE49-F238E27FC236}">
                <a16:creationId xmlns:a16="http://schemas.microsoft.com/office/drawing/2014/main" id="{B35A4AA2-2CA5-4B8F-5881-955CA675A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79" y="3572484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Pressemeldinger | Direktoratet for høyere utdanning og kompetanse (HK-dir)">
            <a:extLst>
              <a:ext uri="{FF2B5EF4-FFF2-40B4-BE49-F238E27FC236}">
                <a16:creationId xmlns:a16="http://schemas.microsoft.com/office/drawing/2014/main" id="{1276928B-002F-23F5-EDD9-E4839C61F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7824" y="3702502"/>
            <a:ext cx="296227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557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D868AB1-6E0C-567F-D61C-50A3885AC9F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3E91D858-3256-3EC2-B8A7-A8E022837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Egne refleksjoner?</a:t>
            </a:r>
          </a:p>
        </p:txBody>
      </p:sp>
      <p:pic>
        <p:nvPicPr>
          <p:cNvPr id="2050" name="Picture 2" descr="Studiebarometeret - Studentundersøkelsen">
            <a:extLst>
              <a:ext uri="{FF2B5EF4-FFF2-40B4-BE49-F238E27FC236}">
                <a16:creationId xmlns:a16="http://schemas.microsoft.com/office/drawing/2014/main" id="{B5E2880A-1155-A56C-DAF8-AE4247CB2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561" y="2610212"/>
            <a:ext cx="3952875" cy="115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69681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3" ma:contentTypeDescription="Opprett et nytt dokument." ma:contentTypeScope="" ma:versionID="5455942cb6f0bea4a5be7aed3bead13f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5fb6ac5289525f1f15273a3106bcccc3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JAJEJYK5CVUX-448798232-25</_dlc_DocId>
    <_dlc_DocIdUrl xmlns="e5e35b8c-bb2a-40e7-acd7-beed1d1f14b8">
      <Url>https://uio.sharepoint.com/sites/GrafiskUttrykk/_layouts/15/DocIdRedir.aspx?ID=JAJEJYK5CVUX-448798232-25</Url>
      <Description>JAJEJYK5CVUX-448798232-25</Description>
    </_dlc_DocIdUrl>
  </documentManagement>
</p:properties>
</file>

<file path=customXml/itemProps1.xml><?xml version="1.0" encoding="utf-8"?>
<ds:datastoreItem xmlns:ds="http://schemas.openxmlformats.org/officeDocument/2006/customXml" ds:itemID="{C72580FF-7F01-4AAE-8F7B-56E7B47502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1821DCD-2816-4F67-91A6-4B2280A844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elements/1.1/"/>
    <ds:schemaRef ds:uri="e5e35b8c-bb2a-40e7-acd7-beed1d1f14b8"/>
    <ds:schemaRef ds:uri="http://schemas.microsoft.com/office/infopath/2007/PartnerControls"/>
    <ds:schemaRef ds:uri="45a9c032-1c21-4297-bc4a-1b0e359a6c1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Norsk</Template>
  <TotalTime>3578</TotalTime>
  <Words>441</Words>
  <Application>Microsoft Office PowerPoint</Application>
  <PresentationFormat>Widescreen</PresentationFormat>
  <Paragraphs>90</Paragraphs>
  <Slides>15</Slides>
  <Notes>14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2" baseType="lpstr">
      <vt:lpstr>Aptos</vt:lpstr>
      <vt:lpstr>Arial</vt:lpstr>
      <vt:lpstr>Arial, sans-serif</vt:lpstr>
      <vt:lpstr>Calibri</vt:lpstr>
      <vt:lpstr>Wingdings</vt:lpstr>
      <vt:lpstr>Office-tema</vt:lpstr>
      <vt:lpstr>think-cell Slide</vt:lpstr>
      <vt:lpstr>Det matematisk-naturvitenskapelige fakultet</vt:lpstr>
      <vt:lpstr>Generelt</vt:lpstr>
      <vt:lpstr>Alt i alt tilfredshet</vt:lpstr>
      <vt:lpstr>PowerPoint-presentasjon</vt:lpstr>
      <vt:lpstr>PowerPoint-presentasjon</vt:lpstr>
      <vt:lpstr>Spørsmålene om tilknytning til arbeidslivet</vt:lpstr>
      <vt:lpstr>PowerPoint-presentasjon</vt:lpstr>
      <vt:lpstr>MN og resten av UiO</vt:lpstr>
      <vt:lpstr>Tidsbruk</vt:lpstr>
      <vt:lpstr>Nytt spørsmål: Undervisningsform på programmet</vt:lpstr>
      <vt:lpstr>Nytt spørsmål: Opplæring i KI</vt:lpstr>
      <vt:lpstr>Ikke nytt spørsmål: Bruk av KI</vt:lpstr>
      <vt:lpstr>NOKUT  HK-Dir</vt:lpstr>
      <vt:lpstr>NOKUT  HK-Dir</vt:lpstr>
      <vt:lpstr>Egne refleksjoner?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Ina Hodnebrug</dc:creator>
  <cp:lastModifiedBy>Ina Hodnebrug</cp:lastModifiedBy>
  <cp:revision>5</cp:revision>
  <cp:lastPrinted>2025-03-26T10:03:33Z</cp:lastPrinted>
  <dcterms:created xsi:type="dcterms:W3CDTF">2025-03-24T10:15:50Z</dcterms:created>
  <dcterms:modified xsi:type="dcterms:W3CDTF">2025-04-03T07:53:43Z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e1ba8df5-1c55-4d83-8486-5b6b738896d5</vt:lpwstr>
  </property>
</Properties>
</file>