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2"/>
  </p:notesMasterIdLst>
  <p:handoutMasterIdLst>
    <p:handoutMasterId r:id="rId13"/>
  </p:handoutMasterIdLst>
  <p:sldIdLst>
    <p:sldId id="256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523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for-ansatte/arbeidsstotte/sta/kvalitetssystem/mn/studiekvalitetsmidler/2025-prosjekter.html" TargetMode="Externa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500" dirty="0"/>
              <a:t>Det matematisk-naturvitenskapelige fakultet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nb-NO" dirty="0"/>
              <a:t>Yvonne Halle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Studiekvalitetsmidler 2025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STUT 26.02.2025</a:t>
            </a:r>
          </a:p>
        </p:txBody>
      </p:sp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1">
            <a:extLst>
              <a:ext uri="{FF2B5EF4-FFF2-40B4-BE49-F238E27FC236}">
                <a16:creationId xmlns:a16="http://schemas.microsoft.com/office/drawing/2014/main" id="{82CD4901-2234-4BF1-59CD-E27F6E5D6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23" name="Slide Number Placeholder 2">
            <a:extLst>
              <a:ext uri="{FF2B5EF4-FFF2-40B4-BE49-F238E27FC236}">
                <a16:creationId xmlns:a16="http://schemas.microsoft.com/office/drawing/2014/main" id="{4F698B37-BA5B-42B0-1FB2-B399E48E12E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266367" y="6263528"/>
            <a:ext cx="599469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Søknader og tildelinger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D960C-DCD9-5DC5-9E73-E3C9F7A32D8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130356"/>
            <a:ext cx="10348768" cy="542657"/>
          </a:xfrm>
        </p:spPr>
        <p:txBody>
          <a:bodyPr vert="horz" lIns="0" tIns="0" rIns="0" bIns="0" rtlCol="0" anchor="t">
            <a:normAutofit fontScale="40000" lnSpcReduction="20000"/>
          </a:bodyPr>
          <a:lstStyle/>
          <a:p>
            <a:endParaRPr lang="en-US" kern="1200" dirty="0">
              <a:latin typeface="+mn-lt"/>
              <a:ea typeface="+mn-ea"/>
              <a:cs typeface="+mn-cs"/>
            </a:endParaRPr>
          </a:p>
          <a:p>
            <a:r>
              <a:rPr lang="nb-NO" sz="6000" kern="1200" dirty="0">
                <a:latin typeface="+mn-lt"/>
                <a:ea typeface="+mn-ea"/>
                <a:cs typeface="+mn-cs"/>
              </a:rPr>
              <a:t>Søknader per institutt</a:t>
            </a:r>
            <a:r>
              <a:rPr lang="nb-NO" sz="6000" dirty="0"/>
              <a:t>:			</a:t>
            </a:r>
            <a:r>
              <a:rPr lang="nb-NO" sz="6000" kern="1200" dirty="0">
                <a:latin typeface="+mn-lt"/>
                <a:ea typeface="+mn-ea"/>
                <a:cs typeface="+mn-cs"/>
              </a:rPr>
              <a:t>Tildelinger per institutt: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8D23C52D-91C2-7F43-65FE-AB537E1E4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389125"/>
              </p:ext>
            </p:extLst>
          </p:nvPr>
        </p:nvGraphicFramePr>
        <p:xfrm>
          <a:off x="360044" y="1673013"/>
          <a:ext cx="4054794" cy="34026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6128">
                  <a:extLst>
                    <a:ext uri="{9D8B030D-6E8A-4147-A177-3AD203B41FA5}">
                      <a16:colId xmlns:a16="http://schemas.microsoft.com/office/drawing/2014/main" val="4180420178"/>
                    </a:ext>
                  </a:extLst>
                </a:gridCol>
                <a:gridCol w="1502538">
                  <a:extLst>
                    <a:ext uri="{9D8B030D-6E8A-4147-A177-3AD203B41FA5}">
                      <a16:colId xmlns:a16="http://schemas.microsoft.com/office/drawing/2014/main" val="969830618"/>
                    </a:ext>
                  </a:extLst>
                </a:gridCol>
                <a:gridCol w="1276128">
                  <a:extLst>
                    <a:ext uri="{9D8B030D-6E8A-4147-A177-3AD203B41FA5}">
                      <a16:colId xmlns:a16="http://schemas.microsoft.com/office/drawing/2014/main" val="2607491782"/>
                    </a:ext>
                  </a:extLst>
                </a:gridCol>
              </a:tblGrid>
              <a:tr h="261746"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Postene  1,2,3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Post 4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842324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FAI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27 090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180 800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583102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FI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1 518 604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7364537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FI uten </a:t>
                      </a:r>
                      <a:r>
                        <a:rPr lang="nb-NO" sz="1400" u="none" strike="noStrike" dirty="0" err="1">
                          <a:effectLst/>
                          <a:latin typeface="+mn-lt"/>
                        </a:rPr>
                        <a:t>stud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643 956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030298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IBV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681 003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226 000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568475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IFI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894 414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902078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IG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132 932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41318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ITA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67 800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158 200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905036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ITS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567 160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5253824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KI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126 818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105418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MI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184 020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181 618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536805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Totalt: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4 199 841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746 618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862481"/>
                  </a:ext>
                </a:extLst>
              </a:tr>
              <a:tr h="261746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uten </a:t>
                      </a:r>
                      <a:r>
                        <a:rPr lang="nb-NO" sz="1400" u="none" strike="noStrike" dirty="0" err="1">
                          <a:effectLst/>
                          <a:latin typeface="+mn-lt"/>
                        </a:rPr>
                        <a:t>stud</a:t>
                      </a:r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: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3 325 193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520253"/>
                  </a:ext>
                </a:extLst>
              </a:tr>
            </a:tbl>
          </a:graphicData>
        </a:graphic>
      </p:graphicFrame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A324AEC0-D31C-FF1D-3FEA-D65B8D96BD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281311"/>
              </p:ext>
            </p:extLst>
          </p:nvPr>
        </p:nvGraphicFramePr>
        <p:xfrm>
          <a:off x="5818292" y="1673013"/>
          <a:ext cx="3628405" cy="29746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1935">
                  <a:extLst>
                    <a:ext uri="{9D8B030D-6E8A-4147-A177-3AD203B41FA5}">
                      <a16:colId xmlns:a16="http://schemas.microsoft.com/office/drawing/2014/main" val="93249614"/>
                    </a:ext>
                  </a:extLst>
                </a:gridCol>
                <a:gridCol w="1344535">
                  <a:extLst>
                    <a:ext uri="{9D8B030D-6E8A-4147-A177-3AD203B41FA5}">
                      <a16:colId xmlns:a16="http://schemas.microsoft.com/office/drawing/2014/main" val="134958486"/>
                    </a:ext>
                  </a:extLst>
                </a:gridCol>
                <a:gridCol w="1141935">
                  <a:extLst>
                    <a:ext uri="{9D8B030D-6E8A-4147-A177-3AD203B41FA5}">
                      <a16:colId xmlns:a16="http://schemas.microsoft.com/office/drawing/2014/main" val="2325128153"/>
                    </a:ext>
                  </a:extLst>
                </a:gridCol>
              </a:tblGrid>
              <a:tr h="264727"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Postene 1, 2, 3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Post 4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5703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>
                          <a:effectLst/>
                          <a:latin typeface="+mn-lt"/>
                        </a:rPr>
                        <a:t>FAI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27 090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90 400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022261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FI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451 456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213959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>
                          <a:effectLst/>
                          <a:latin typeface="+mn-lt"/>
                        </a:rPr>
                        <a:t>IBV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235 150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380 430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63362112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IFI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571 482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506108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>
                          <a:effectLst/>
                          <a:latin typeface="+mn-lt"/>
                        </a:rPr>
                        <a:t>IG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>
                          <a:effectLst/>
                          <a:latin typeface="+mn-lt"/>
                        </a:rPr>
                        <a:t>132 932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957223190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ITA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67 800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90 400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294616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>
                          <a:effectLst/>
                          <a:latin typeface="+mn-lt"/>
                        </a:rPr>
                        <a:t>ITS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>
                          <a:effectLst/>
                          <a:latin typeface="+mn-lt"/>
                        </a:rPr>
                        <a:t>258 060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288085864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KI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126 818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527794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>
                          <a:effectLst/>
                          <a:latin typeface="+mn-lt"/>
                        </a:rPr>
                        <a:t>MI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>
                          <a:effectLst/>
                          <a:latin typeface="+mn-lt"/>
                        </a:rPr>
                        <a:t>154 000</a:t>
                      </a:r>
                      <a:endParaRPr lang="nb-NO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90 400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80564997"/>
                  </a:ext>
                </a:extLst>
              </a:tr>
              <a:tr h="270993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Totalt: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2 024 788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u="none" strike="noStrike" dirty="0">
                          <a:effectLst/>
                          <a:latin typeface="+mn-lt"/>
                        </a:rPr>
                        <a:t>651 630</a:t>
                      </a:r>
                      <a:endParaRPr lang="nb-NO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677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6129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F7F1BF0A-53E1-3C16-8D14-DDB384C5CDB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>
          <a:xfrm>
            <a:off x="1837732" y="6243181"/>
            <a:ext cx="1501215" cy="259232"/>
          </a:xfrm>
        </p:spPr>
        <p:txBody>
          <a:bodyPr/>
          <a:lstStyle/>
          <a:p>
            <a:endParaRPr lang="nb-NO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33"/>
          </p:nvPr>
        </p:nvSpPr>
        <p:spPr>
          <a:xfrm>
            <a:off x="11266367" y="6263528"/>
            <a:ext cx="599469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nb-NO" dirty="0"/>
              <a:t>Antall prosjekter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44" y="1082726"/>
            <a:ext cx="11471910" cy="49474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defTabSz="914446">
              <a:lnSpc>
                <a:spcPct val="90000"/>
              </a:lnSpc>
              <a:spcBef>
                <a:spcPts val="1150"/>
              </a:spcBef>
            </a:pPr>
            <a:r>
              <a:rPr lang="en-US" sz="1100" kern="1200" dirty="0" err="1">
                <a:latin typeface="+mn-lt"/>
                <a:ea typeface="+mn-ea"/>
                <a:cs typeface="+mn-cs"/>
              </a:rPr>
              <a:t>Totalt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latin typeface="+mn-lt"/>
                <a:ea typeface="+mn-ea"/>
                <a:cs typeface="+mn-cs"/>
              </a:rPr>
              <a:t>antall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latin typeface="+mn-lt"/>
                <a:ea typeface="+mn-ea"/>
                <a:cs typeface="+mn-cs"/>
              </a:rPr>
              <a:t>prosjekter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latin typeface="+mn-lt"/>
                <a:ea typeface="+mn-ea"/>
                <a:cs typeface="+mn-cs"/>
              </a:rPr>
              <a:t>søkt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: 43 (</a:t>
            </a:r>
            <a:r>
              <a:rPr lang="en-US" sz="1100" dirty="0"/>
              <a:t>39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 SKM + 4 CCSE)</a:t>
            </a:r>
          </a:p>
          <a:p>
            <a:pPr defTabSz="914446">
              <a:lnSpc>
                <a:spcPct val="90000"/>
              </a:lnSpc>
              <a:spcBef>
                <a:spcPts val="1150"/>
              </a:spcBef>
            </a:pPr>
            <a:r>
              <a:rPr lang="en-US" sz="1100" kern="1200" dirty="0" err="1">
                <a:latin typeface="+mn-lt"/>
                <a:ea typeface="+mn-ea"/>
                <a:cs typeface="+mn-cs"/>
              </a:rPr>
              <a:t>Totalt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latin typeface="+mn-lt"/>
                <a:ea typeface="+mn-ea"/>
                <a:cs typeface="+mn-cs"/>
              </a:rPr>
              <a:t>antall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latin typeface="+mn-lt"/>
                <a:ea typeface="+mn-ea"/>
                <a:cs typeface="+mn-cs"/>
              </a:rPr>
              <a:t>prosjekter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 </a:t>
            </a:r>
            <a:r>
              <a:rPr lang="en-US" sz="1100" kern="1200" dirty="0" err="1">
                <a:latin typeface="+mn-lt"/>
                <a:ea typeface="+mn-ea"/>
                <a:cs typeface="+mn-cs"/>
              </a:rPr>
              <a:t>tildelt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: 28 (23 SKM + </a:t>
            </a:r>
            <a:r>
              <a:rPr lang="en-US" sz="1100" dirty="0"/>
              <a:t>5</a:t>
            </a:r>
            <a:r>
              <a:rPr lang="en-US" sz="1100" kern="1200" dirty="0">
                <a:latin typeface="+mn-lt"/>
                <a:ea typeface="+mn-ea"/>
                <a:cs typeface="+mn-cs"/>
              </a:rPr>
              <a:t> CCSE) 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57F0377-ACDC-FF68-6FDA-8C5D3CDD7740}"/>
              </a:ext>
            </a:extLst>
          </p:cNvPr>
          <p:cNvGraphicFramePr>
            <a:graphicFrameLocks noGrp="1"/>
          </p:cNvGraphicFramePr>
          <p:nvPr>
            <p:ph sz="half" idx="30"/>
            <p:extLst>
              <p:ext uri="{D42A27DB-BD31-4B8C-83A1-F6EECF244321}">
                <p14:modId xmlns:p14="http://schemas.microsoft.com/office/powerpoint/2010/main" val="1658819930"/>
              </p:ext>
            </p:extLst>
          </p:nvPr>
        </p:nvGraphicFramePr>
        <p:xfrm>
          <a:off x="360043" y="1757498"/>
          <a:ext cx="10704198" cy="28768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52105">
                  <a:extLst>
                    <a:ext uri="{9D8B030D-6E8A-4147-A177-3AD203B41FA5}">
                      <a16:colId xmlns:a16="http://schemas.microsoft.com/office/drawing/2014/main" val="2930304378"/>
                    </a:ext>
                  </a:extLst>
                </a:gridCol>
                <a:gridCol w="1274779">
                  <a:extLst>
                    <a:ext uri="{9D8B030D-6E8A-4147-A177-3AD203B41FA5}">
                      <a16:colId xmlns:a16="http://schemas.microsoft.com/office/drawing/2014/main" val="3594329889"/>
                    </a:ext>
                  </a:extLst>
                </a:gridCol>
                <a:gridCol w="1477314">
                  <a:extLst>
                    <a:ext uri="{9D8B030D-6E8A-4147-A177-3AD203B41FA5}">
                      <a16:colId xmlns:a16="http://schemas.microsoft.com/office/drawing/2014/main" val="2631020259"/>
                    </a:ext>
                  </a:extLst>
                </a:gridCol>
              </a:tblGrid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 dirty="0">
                          <a:effectLst/>
                        </a:rPr>
                        <a:t>Post: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Søkt: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Tildelt: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69137715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 dirty="0">
                          <a:effectLst/>
                        </a:rPr>
                        <a:t>1: Utvikling av programmer, emner og undervisning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1585971983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2: Læringsmiljø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 dirty="0">
                          <a:effectLst/>
                        </a:rPr>
                        <a:t>5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3416843486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3: Arbeidsmiljø/undervinsingsmiljø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 dirty="0">
                          <a:effectLst/>
                        </a:rPr>
                        <a:t>0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 dirty="0">
                          <a:effectLst/>
                        </a:rPr>
                        <a:t>0</a:t>
                      </a: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36724257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>
                          <a:effectLst/>
                        </a:rPr>
                        <a:t>4: CCSE-midler</a:t>
                      </a:r>
                      <a:endParaRPr lang="nb-NO" sz="2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4205052848"/>
                  </a:ext>
                </a:extLst>
              </a:tr>
              <a:tr h="479481">
                <a:tc>
                  <a:txBody>
                    <a:bodyPr/>
                    <a:lstStyle/>
                    <a:p>
                      <a:pPr algn="l" fontAlgn="b"/>
                      <a:r>
                        <a:rPr lang="nb-NO" sz="2700" u="none" strike="noStrike" dirty="0">
                          <a:effectLst/>
                        </a:rPr>
                        <a:t>Totalt: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 dirty="0">
                          <a:effectLst/>
                        </a:rPr>
                        <a:t>43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2700" u="none" strike="noStrike" dirty="0">
                          <a:effectLst/>
                        </a:rPr>
                        <a:t> 28</a:t>
                      </a:r>
                      <a:endParaRPr lang="nb-NO" sz="2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843" marR="18843" marT="18843" marB="0" anchor="b"/>
                </a:tc>
                <a:extLst>
                  <a:ext uri="{0D108BD9-81ED-4DB2-BD59-A6C34878D82A}">
                    <a16:rowId xmlns:a16="http://schemas.microsoft.com/office/drawing/2014/main" val="40390801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9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Vurderinger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Strukket oss langt for å kunne støtte mange prosjekter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Innenfor «kriteriene»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Gir ikke penger til tilbud vi mener institutt/fakultet/UiO vanligvis dekker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CCSE gir kun lønnsmidler (til studenter som ansettes på CCSE)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Vi dekker (normalt) ikke lønnsmidler til </a:t>
            </a:r>
            <a:r>
              <a:rPr lang="nb-NO" dirty="0" err="1"/>
              <a:t>ph.d</a:t>
            </a:r>
            <a:r>
              <a:rPr lang="nb-NO" dirty="0"/>
              <a:t>. og post.doc</a:t>
            </a:r>
          </a:p>
          <a:p>
            <a:pPr marL="0" indent="0"/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Mye penger, tar kontakt ved spørsmål, lite tid å bruke på uklare søknader </a:t>
            </a:r>
          </a:p>
        </p:txBody>
      </p:sp>
    </p:spTree>
    <p:extLst>
      <p:ext uri="{BB962C8B-B14F-4D97-AF65-F5344CB8AC3E}">
        <p14:creationId xmlns:p14="http://schemas.microsoft.com/office/powerpoint/2010/main" val="131073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Rutiner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Tildelinger for 2025: Rapportering og overføring av brukte midler i desember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Mulig å søke om videreføring </a:t>
            </a:r>
            <a:r>
              <a:rPr lang="nb-NO" u="sng" dirty="0"/>
              <a:t>et år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Status tildelinger i 2024: 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15 prosjekter gjennomført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14 prosjekter søkt og innvilget videreføring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1 prosjekt gjennomføres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Januar 2025: </a:t>
            </a:r>
            <a:r>
              <a:rPr lang="nb-NO" dirty="0" err="1"/>
              <a:t>Ca</a:t>
            </a:r>
            <a:r>
              <a:rPr lang="nb-NO" dirty="0"/>
              <a:t> 50% av midlene for 2024 brukt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>
                <a:hlinkClick r:id="rId2"/>
              </a:rPr>
              <a:t>Oversikt over prosjekter på nett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0678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Refleksjoner: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Vellykket?</a:t>
            </a:r>
          </a:p>
          <a:p>
            <a:pPr marL="0" indent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229063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45a9c032-1c21-4297-bc4a-1b0e359a6c15"/>
    <ds:schemaRef ds:uri="http://purl.org/dc/elements/1.1/"/>
    <ds:schemaRef ds:uri="http://schemas.openxmlformats.org/package/2006/metadata/core-properties"/>
    <ds:schemaRef ds:uri="e5e35b8c-bb2a-40e7-acd7-beed1d1f14b8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514616-B19B-45FB-8999-E0E2ED54B5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714</TotalTime>
  <Words>337</Words>
  <Application>Microsoft Office PowerPoint</Application>
  <PresentationFormat>Widescreen</PresentationFormat>
  <Paragraphs>111</Paragraphs>
  <Slides>6</Slides>
  <Notes>0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2" baseType="lpstr">
      <vt:lpstr>Arial</vt:lpstr>
      <vt:lpstr>Arial, sans-serif</vt:lpstr>
      <vt:lpstr>Calibri</vt:lpstr>
      <vt:lpstr>Wingdings</vt:lpstr>
      <vt:lpstr>Office Theme</vt:lpstr>
      <vt:lpstr>think-cell Slide</vt:lpstr>
      <vt:lpstr>Det matematisk-naturvitenskapelige fakultet</vt:lpstr>
      <vt:lpstr>Søknader og tildelinger 2025</vt:lpstr>
      <vt:lpstr>Antall prosjekter</vt:lpstr>
      <vt:lpstr>Vurderinger</vt:lpstr>
      <vt:lpstr>Rutiner</vt:lpstr>
      <vt:lpstr>Refleksjoner: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 matematisk-naturvitenskapelige fakultet</dc:title>
  <dc:creator>Yvonne Halle</dc:creator>
  <cp:lastModifiedBy>Yvonne Halle</cp:lastModifiedBy>
  <cp:revision>23</cp:revision>
  <dcterms:created xsi:type="dcterms:W3CDTF">2023-04-21T09:03:28Z</dcterms:created>
  <dcterms:modified xsi:type="dcterms:W3CDTF">2025-02-26T07:46:59Z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