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4" autoAdjust="0"/>
    <p:restoredTop sz="94660"/>
  </p:normalViewPr>
  <p:slideViewPr>
    <p:cSldViewPr snapToGrid="0">
      <p:cViewPr varScale="1">
        <p:scale>
          <a:sx n="159" d="100"/>
          <a:sy n="159" d="100"/>
        </p:scale>
        <p:origin x="30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AED73-E93A-47AC-8053-4C234777B3E1}" type="datetimeFigureOut">
              <a:rPr lang="nb-NO" smtClean="0"/>
              <a:t>08.10.2025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3BB16-65D9-4072-B01B-0646A80E49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74544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AED73-E93A-47AC-8053-4C234777B3E1}" type="datetimeFigureOut">
              <a:rPr lang="nb-NO" smtClean="0"/>
              <a:t>08.10.2025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3BB16-65D9-4072-B01B-0646A80E49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0892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AED73-E93A-47AC-8053-4C234777B3E1}" type="datetimeFigureOut">
              <a:rPr lang="nb-NO" smtClean="0"/>
              <a:t>08.10.2025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3BB16-65D9-4072-B01B-0646A80E49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75250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AED73-E93A-47AC-8053-4C234777B3E1}" type="datetimeFigureOut">
              <a:rPr lang="nb-NO" smtClean="0"/>
              <a:t>08.10.2025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3BB16-65D9-4072-B01B-0646A80E49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46388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AED73-E93A-47AC-8053-4C234777B3E1}" type="datetimeFigureOut">
              <a:rPr lang="nb-NO" smtClean="0"/>
              <a:t>08.10.2025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3BB16-65D9-4072-B01B-0646A80E49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01132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AED73-E93A-47AC-8053-4C234777B3E1}" type="datetimeFigureOut">
              <a:rPr lang="nb-NO" smtClean="0"/>
              <a:t>08.10.2025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3BB16-65D9-4072-B01B-0646A80E49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6227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AED73-E93A-47AC-8053-4C234777B3E1}" type="datetimeFigureOut">
              <a:rPr lang="nb-NO" smtClean="0"/>
              <a:t>08.10.2025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3BB16-65D9-4072-B01B-0646A80E49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1996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AED73-E93A-47AC-8053-4C234777B3E1}" type="datetimeFigureOut">
              <a:rPr lang="nb-NO" smtClean="0"/>
              <a:t>08.10.2025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3BB16-65D9-4072-B01B-0646A80E49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5434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AED73-E93A-47AC-8053-4C234777B3E1}" type="datetimeFigureOut">
              <a:rPr lang="nb-NO" smtClean="0"/>
              <a:t>08.10.2025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3BB16-65D9-4072-B01B-0646A80E49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72528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AED73-E93A-47AC-8053-4C234777B3E1}" type="datetimeFigureOut">
              <a:rPr lang="nb-NO" smtClean="0"/>
              <a:t>08.10.2025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3BB16-65D9-4072-B01B-0646A80E49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80254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AED73-E93A-47AC-8053-4C234777B3E1}" type="datetimeFigureOut">
              <a:rPr lang="nb-NO" smtClean="0"/>
              <a:t>08.10.2025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3BB16-65D9-4072-B01B-0646A80E49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10322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FAED73-E93A-47AC-8053-4C234777B3E1}" type="datetimeFigureOut">
              <a:rPr lang="nb-NO" smtClean="0"/>
              <a:t>08.10.2025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C3BB16-65D9-4072-B01B-0646A80E49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91494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F9B13-421A-180A-C22B-4E5F11A3ED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Tilrettelegging</a:t>
            </a:r>
          </a:p>
        </p:txBody>
      </p:sp>
    </p:spTree>
    <p:extLst>
      <p:ext uri="{BB962C8B-B14F-4D97-AF65-F5344CB8AC3E}">
        <p14:creationId xmlns:p14="http://schemas.microsoft.com/office/powerpoint/2010/main" val="2826810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789B75-354C-8CB0-C7E1-AC4600A4D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161" y="553118"/>
            <a:ext cx="10515600" cy="1325563"/>
          </a:xfrm>
        </p:spPr>
        <p:txBody>
          <a:bodyPr>
            <a:normAutofit/>
          </a:bodyPr>
          <a:lstStyle/>
          <a:p>
            <a:r>
              <a:rPr lang="nb-NO" dirty="0"/>
              <a:t>Hvem kan søke om individuell tilrettelegging og hva?</a:t>
            </a:r>
          </a:p>
        </p:txBody>
      </p:sp>
      <p:sp>
        <p:nvSpPr>
          <p:cNvPr id="30" name="Arc 29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93E7C3-853B-1A04-D1A5-E4360F6C36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83222"/>
            <a:ext cx="10515600" cy="4351338"/>
          </a:xfrm>
        </p:spPr>
        <p:txBody>
          <a:bodyPr>
            <a:normAutofit/>
          </a:bodyPr>
          <a:lstStyle/>
          <a:p>
            <a:r>
              <a:rPr lang="nb-NO" dirty="0"/>
              <a:t>Studenter med: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/>
              <a:t>Funksjonsnedsettelse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/>
              <a:t>Særskilte behov</a:t>
            </a:r>
          </a:p>
          <a:p>
            <a:r>
              <a:rPr lang="nb-NO" dirty="0"/>
              <a:t>Retten gjelder tilrettelegging av lærested, undervisning, læremidler og eksamen.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91423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367172-3FAF-DE56-F020-20C1FDF46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0" y="1050595"/>
            <a:ext cx="8074815" cy="1618489"/>
          </a:xfrm>
        </p:spPr>
        <p:txBody>
          <a:bodyPr anchor="ctr">
            <a:normAutofit/>
          </a:bodyPr>
          <a:lstStyle/>
          <a:p>
            <a:r>
              <a:rPr lang="nb-NO" sz="6100" dirty="0"/>
              <a:t>Saksbehandling og frister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BA142B-063E-91AD-B865-56E6514AE7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240" y="2969469"/>
            <a:ext cx="8074815" cy="2800395"/>
          </a:xfrm>
        </p:spPr>
        <p:txBody>
          <a:bodyPr anchor="t">
            <a:normAutofit/>
          </a:bodyPr>
          <a:lstStyle/>
          <a:p>
            <a:r>
              <a:rPr lang="nb-NO" sz="2000" dirty="0"/>
              <a:t>Søknader om tilrettelegging vurderes individuelt på grunnlag av:</a:t>
            </a:r>
          </a:p>
          <a:p>
            <a:pPr lvl="1"/>
            <a:r>
              <a:rPr lang="nb-NO" sz="2000" dirty="0"/>
              <a:t>Dokumentasjon</a:t>
            </a:r>
          </a:p>
          <a:p>
            <a:pPr lvl="1"/>
            <a:r>
              <a:rPr lang="nb-NO" sz="2000" dirty="0"/>
              <a:t>Studentens behov og ønsker</a:t>
            </a:r>
          </a:p>
          <a:p>
            <a:pPr lvl="1"/>
            <a:r>
              <a:rPr lang="nb-NO" sz="2000" dirty="0"/>
              <a:t>Om det går på bekostning av faglige krav i studiet.</a:t>
            </a:r>
          </a:p>
          <a:p>
            <a:pPr lvl="1"/>
            <a:endParaRPr lang="nb-NO" sz="2000" dirty="0"/>
          </a:p>
          <a:p>
            <a:r>
              <a:rPr lang="nb-NO" sz="2000" dirty="0"/>
              <a:t>Ved UiO opererer vi med fristene 1. september og 1. februar</a:t>
            </a:r>
          </a:p>
          <a:p>
            <a:pPr lvl="1"/>
            <a:r>
              <a:rPr lang="nb-NO" sz="2000" dirty="0"/>
              <a:t>Vi er derimot pliktige til å realitetsbehandle alle søknader selv om søknader kommer etter fristen.</a:t>
            </a:r>
          </a:p>
        </p:txBody>
      </p:sp>
    </p:spTree>
    <p:extLst>
      <p:ext uri="{BB962C8B-B14F-4D97-AF65-F5344CB8AC3E}">
        <p14:creationId xmlns:p14="http://schemas.microsoft.com/office/powerpoint/2010/main" val="40351248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89575E1-3389-451A-A5F7-27854C25C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4293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3CCC5C-D88E-40FB-B30B-23DCDBD0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"/>
            <a:ext cx="4167268" cy="68580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2D9387-350F-D725-2321-C088A30E2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591344"/>
            <a:ext cx="3200400" cy="5585619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FFFFFF"/>
                </a:solidFill>
              </a:rPr>
              <a:t>Regelverk og retningslinjer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976F89-B891-CFA0-AA4F-15BB773BCE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nb-NO" sz="1700"/>
              <a:t>Vi forholder oss til UH-loven, forvaltningsloven, likestilling og diskrimineringsloven:</a:t>
            </a:r>
          </a:p>
          <a:p>
            <a:pPr lvl="1"/>
            <a:r>
              <a:rPr lang="nb-NO" sz="1700"/>
              <a:t>§ 10-5. Individuell tilrettelegging for studenter</a:t>
            </a:r>
          </a:p>
          <a:p>
            <a:pPr lvl="1"/>
            <a:r>
              <a:rPr lang="nb-NO" sz="1700"/>
              <a:t>§ 10-6. Tilrettelegging for gravide studenter og rett til foreldrepermisjon</a:t>
            </a:r>
          </a:p>
          <a:p>
            <a:pPr lvl="2"/>
            <a:r>
              <a:rPr lang="nb-NO" sz="1700"/>
              <a:t>§12-1 til 12-5 og § 12-7 – arbeidsmiljøloven</a:t>
            </a:r>
          </a:p>
          <a:p>
            <a:pPr lvl="1"/>
            <a:r>
              <a:rPr lang="nb-NO" sz="1700"/>
              <a:t>§17.  Universell utforming</a:t>
            </a:r>
          </a:p>
          <a:p>
            <a:pPr lvl="1"/>
            <a:r>
              <a:rPr lang="nb-NO" sz="1700"/>
              <a:t>§21. Rett til individuell tilrettelegging for elever og studenter</a:t>
            </a:r>
          </a:p>
          <a:p>
            <a:pPr lvl="1"/>
            <a:r>
              <a:rPr lang="nb-NO" sz="1700"/>
              <a:t>§23. Rett til individuell tilrettelegging for gravide arbeidssøkere, arbeidstakere, elever og studenter</a:t>
            </a:r>
          </a:p>
          <a:p>
            <a:pPr lvl="1"/>
            <a:endParaRPr lang="nb-NO" sz="1700"/>
          </a:p>
          <a:p>
            <a:r>
              <a:rPr lang="nb-NO" sz="1700"/>
              <a:t>Egne retningslinjer:</a:t>
            </a:r>
          </a:p>
          <a:p>
            <a:pPr lvl="1"/>
            <a:r>
              <a:rPr lang="nb-NO" sz="1700"/>
              <a:t>UiOs studie- og eksamensforskrift</a:t>
            </a:r>
          </a:p>
          <a:p>
            <a:pPr lvl="1"/>
            <a:r>
              <a:rPr lang="nb-NO" sz="1700"/>
              <a:t>Regelverk for studier</a:t>
            </a:r>
          </a:p>
        </p:txBody>
      </p:sp>
    </p:spTree>
    <p:extLst>
      <p:ext uri="{BB962C8B-B14F-4D97-AF65-F5344CB8AC3E}">
        <p14:creationId xmlns:p14="http://schemas.microsoft.com/office/powerpoint/2010/main" val="2454774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167</TotalTime>
  <Words>169</Words>
  <Application>Microsoft Office PowerPoint</Application>
  <PresentationFormat>Widescreen</PresentationFormat>
  <Paragraphs>27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Courier New</vt:lpstr>
      <vt:lpstr>Office 2013 - 2022 Theme</vt:lpstr>
      <vt:lpstr>Tilrettelegging</vt:lpstr>
      <vt:lpstr>Hvem kan søke om individuell tilrettelegging og hva?</vt:lpstr>
      <vt:lpstr>Saksbehandling og frister</vt:lpstr>
      <vt:lpstr>Regelverk og retningslinjer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Caroline Lehn</dc:creator>
  <cp:lastModifiedBy>Caroline Lehn</cp:lastModifiedBy>
  <cp:revision>1</cp:revision>
  <dcterms:created xsi:type="dcterms:W3CDTF">2025-10-08T06:04:25Z</dcterms:created>
  <dcterms:modified xsi:type="dcterms:W3CDTF">2025-10-08T08:51:43Z</dcterms:modified>
</cp:coreProperties>
</file>