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0"/>
  </p:notesMasterIdLst>
  <p:handoutMasterIdLst>
    <p:handoutMasterId r:id="rId21"/>
  </p:handoutMasterIdLst>
  <p:sldIdLst>
    <p:sldId id="256" r:id="rId6"/>
    <p:sldId id="258" r:id="rId7"/>
    <p:sldId id="259" r:id="rId8"/>
    <p:sldId id="260" r:id="rId9"/>
    <p:sldId id="261" r:id="rId10"/>
    <p:sldId id="267" r:id="rId11"/>
    <p:sldId id="262" r:id="rId12"/>
    <p:sldId id="263" r:id="rId13"/>
    <p:sldId id="273" r:id="rId14"/>
    <p:sldId id="275" r:id="rId15"/>
    <p:sldId id="276" r:id="rId16"/>
    <p:sldId id="278" r:id="rId17"/>
    <p:sldId id="270" r:id="rId18"/>
    <p:sldId id="271" r:id="rId19"/>
  </p:sldIdLst>
  <p:sldSz cx="12192000" cy="6858000"/>
  <p:notesSz cx="6794500" cy="9906000"/>
  <p:custDataLst>
    <p:tags r:id="rId2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40" d="100"/>
          <a:sy n="140" d="100"/>
        </p:scale>
        <p:origin x="1565" y="-2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8294F3-BC67-4A13-BB63-10340514BF3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6BBB6D-8B9E-468C-958E-D823ED8178B1}">
      <dgm:prSet/>
      <dgm:spPr/>
      <dgm:t>
        <a:bodyPr/>
        <a:lstStyle/>
        <a:p>
          <a:r>
            <a:rPr lang="nb-NO" dirty="0"/>
            <a:t>Dialog om hvordan instituttene jobber med utdanningskvaliteten, hvordan instituttene prøver å få til/får til en forskende tilnærming til undervisningen. Rekruttering og søkertall er et interessant utgangspunkt, men like viktig er hvordan studentene faktisk gjennomfører. </a:t>
          </a:r>
          <a:endParaRPr lang="en-US" dirty="0"/>
        </a:p>
      </dgm:t>
    </dgm:pt>
    <dgm:pt modelId="{374B6858-2B72-4AB1-88F2-599D2807592C}" type="parTrans" cxnId="{E3AF5D11-1C0D-49EA-A59F-18FF29359AC5}">
      <dgm:prSet/>
      <dgm:spPr/>
      <dgm:t>
        <a:bodyPr/>
        <a:lstStyle/>
        <a:p>
          <a:endParaRPr lang="en-US"/>
        </a:p>
      </dgm:t>
    </dgm:pt>
    <dgm:pt modelId="{4810A9C8-DFBA-4713-86F6-D60B857FF7A2}" type="sibTrans" cxnId="{E3AF5D11-1C0D-49EA-A59F-18FF29359AC5}">
      <dgm:prSet/>
      <dgm:spPr/>
      <dgm:t>
        <a:bodyPr/>
        <a:lstStyle/>
        <a:p>
          <a:endParaRPr lang="en-US"/>
        </a:p>
      </dgm:t>
    </dgm:pt>
    <dgm:pt modelId="{29E55F4C-4DCB-4085-9A53-A4BBA4E18CE1}">
      <dgm:prSet/>
      <dgm:spPr/>
      <dgm:t>
        <a:bodyPr/>
        <a:lstStyle/>
        <a:p>
          <a:r>
            <a:rPr lang="nb-NO"/>
            <a:t>En arena for å diskutere utfordringer og «seire» med fakultetet og gjennom delingen etterpå ha mulighet til å lære og bli inspirert av hverandre. Gjøre dialogmøtet til en anledning der utvikling faktisk diskuteres, ikke bare et møte som er lovpålagt og «kjedelig». </a:t>
          </a:r>
          <a:endParaRPr lang="en-US"/>
        </a:p>
      </dgm:t>
    </dgm:pt>
    <dgm:pt modelId="{6579CDB0-4BE7-4EBF-8E7F-9E2276EC4384}" type="parTrans" cxnId="{EA3A486F-BEB0-4E13-8CB3-386577ED3DFD}">
      <dgm:prSet/>
      <dgm:spPr/>
      <dgm:t>
        <a:bodyPr/>
        <a:lstStyle/>
        <a:p>
          <a:endParaRPr lang="en-US"/>
        </a:p>
      </dgm:t>
    </dgm:pt>
    <dgm:pt modelId="{C2FA23D3-1744-4823-9264-FC41728E19BF}" type="sibTrans" cxnId="{EA3A486F-BEB0-4E13-8CB3-386577ED3DFD}">
      <dgm:prSet/>
      <dgm:spPr/>
      <dgm:t>
        <a:bodyPr/>
        <a:lstStyle/>
        <a:p>
          <a:endParaRPr lang="en-US"/>
        </a:p>
      </dgm:t>
    </dgm:pt>
    <dgm:pt modelId="{D09B1A36-6B8D-4B7A-A65F-6F0E2C5F2B69}">
      <dgm:prSet/>
      <dgm:spPr/>
      <dgm:t>
        <a:bodyPr/>
        <a:lstStyle/>
        <a:p>
          <a:r>
            <a:rPr lang="nb-NO" dirty="0"/>
            <a:t>Instituttene kan velge å spisse møtet mot temaer de synes er spesielt interessante eller særlig viktig.  Overskriften er at innholdet i møtet skal preges av refleksjon over eget kulturarbeid </a:t>
          </a:r>
          <a:r>
            <a:rPr lang="nb-NO" dirty="0" err="1"/>
            <a:t>ift</a:t>
          </a:r>
          <a:r>
            <a:rPr lang="nb-NO" dirty="0"/>
            <a:t> utdanning, konsekvens av endringer og tiltak og resultater generelt. Refleksjoner bør gå utover inneværende år — det er fint å se dette langs en litt lengre tidslinje. </a:t>
          </a:r>
          <a:endParaRPr lang="en-US" dirty="0"/>
        </a:p>
      </dgm:t>
    </dgm:pt>
    <dgm:pt modelId="{BD4CC996-FD6B-4274-84B2-4B753AFDDA1F}" type="parTrans" cxnId="{06D6E68E-BA8B-4A07-8AAC-434E5FC2EAB5}">
      <dgm:prSet/>
      <dgm:spPr/>
      <dgm:t>
        <a:bodyPr/>
        <a:lstStyle/>
        <a:p>
          <a:endParaRPr lang="en-US"/>
        </a:p>
      </dgm:t>
    </dgm:pt>
    <dgm:pt modelId="{CEA37814-F4B3-4179-A71A-05212C33BF0E}" type="sibTrans" cxnId="{06D6E68E-BA8B-4A07-8AAC-434E5FC2EAB5}">
      <dgm:prSet/>
      <dgm:spPr/>
      <dgm:t>
        <a:bodyPr/>
        <a:lstStyle/>
        <a:p>
          <a:endParaRPr lang="en-US"/>
        </a:p>
      </dgm:t>
    </dgm:pt>
    <dgm:pt modelId="{E511279C-3102-45A3-9DD5-AE076EA0DB65}" type="pres">
      <dgm:prSet presAssocID="{EC8294F3-BC67-4A13-BB63-10340514BF30}" presName="vert0" presStyleCnt="0">
        <dgm:presLayoutVars>
          <dgm:dir/>
          <dgm:animOne val="branch"/>
          <dgm:animLvl val="lvl"/>
        </dgm:presLayoutVars>
      </dgm:prSet>
      <dgm:spPr/>
    </dgm:pt>
    <dgm:pt modelId="{8C2541A2-DC7F-43A2-8E5B-DF276DF50750}" type="pres">
      <dgm:prSet presAssocID="{6D6BBB6D-8B9E-468C-958E-D823ED8178B1}" presName="thickLine" presStyleLbl="alignNode1" presStyleIdx="0" presStyleCnt="3"/>
      <dgm:spPr/>
    </dgm:pt>
    <dgm:pt modelId="{9F4B413D-3374-405C-85CF-8AECDD3ECF76}" type="pres">
      <dgm:prSet presAssocID="{6D6BBB6D-8B9E-468C-958E-D823ED8178B1}" presName="horz1" presStyleCnt="0"/>
      <dgm:spPr/>
    </dgm:pt>
    <dgm:pt modelId="{3B7EAE8E-8443-4EB4-9D46-8A35E9372768}" type="pres">
      <dgm:prSet presAssocID="{6D6BBB6D-8B9E-468C-958E-D823ED8178B1}" presName="tx1" presStyleLbl="revTx" presStyleIdx="0" presStyleCnt="3"/>
      <dgm:spPr/>
    </dgm:pt>
    <dgm:pt modelId="{59B74EC3-BB9D-4297-B914-D5DE44D14439}" type="pres">
      <dgm:prSet presAssocID="{6D6BBB6D-8B9E-468C-958E-D823ED8178B1}" presName="vert1" presStyleCnt="0"/>
      <dgm:spPr/>
    </dgm:pt>
    <dgm:pt modelId="{FC31C8EB-AA03-435F-A673-94520860F837}" type="pres">
      <dgm:prSet presAssocID="{29E55F4C-4DCB-4085-9A53-A4BBA4E18CE1}" presName="thickLine" presStyleLbl="alignNode1" presStyleIdx="1" presStyleCnt="3"/>
      <dgm:spPr/>
    </dgm:pt>
    <dgm:pt modelId="{C1F83E7B-FA10-4064-8B70-759F07F9A9E2}" type="pres">
      <dgm:prSet presAssocID="{29E55F4C-4DCB-4085-9A53-A4BBA4E18CE1}" presName="horz1" presStyleCnt="0"/>
      <dgm:spPr/>
    </dgm:pt>
    <dgm:pt modelId="{BA3198BB-47C9-44EF-8623-F12F615A4586}" type="pres">
      <dgm:prSet presAssocID="{29E55F4C-4DCB-4085-9A53-A4BBA4E18CE1}" presName="tx1" presStyleLbl="revTx" presStyleIdx="1" presStyleCnt="3"/>
      <dgm:spPr/>
    </dgm:pt>
    <dgm:pt modelId="{3A5BBE68-580C-48C2-AC68-B78C93D99D09}" type="pres">
      <dgm:prSet presAssocID="{29E55F4C-4DCB-4085-9A53-A4BBA4E18CE1}" presName="vert1" presStyleCnt="0"/>
      <dgm:spPr/>
    </dgm:pt>
    <dgm:pt modelId="{6535326B-C442-4257-A7C7-A52E0FA46B1E}" type="pres">
      <dgm:prSet presAssocID="{D09B1A36-6B8D-4B7A-A65F-6F0E2C5F2B69}" presName="thickLine" presStyleLbl="alignNode1" presStyleIdx="2" presStyleCnt="3"/>
      <dgm:spPr/>
    </dgm:pt>
    <dgm:pt modelId="{40C19C41-7836-47B9-B504-1EAB3EB3B1CF}" type="pres">
      <dgm:prSet presAssocID="{D09B1A36-6B8D-4B7A-A65F-6F0E2C5F2B69}" presName="horz1" presStyleCnt="0"/>
      <dgm:spPr/>
    </dgm:pt>
    <dgm:pt modelId="{E0D4A3AC-1698-4DAB-868B-ED5AB19772A9}" type="pres">
      <dgm:prSet presAssocID="{D09B1A36-6B8D-4B7A-A65F-6F0E2C5F2B69}" presName="tx1" presStyleLbl="revTx" presStyleIdx="2" presStyleCnt="3"/>
      <dgm:spPr/>
    </dgm:pt>
    <dgm:pt modelId="{47F0892C-35DF-4474-BAA0-F567F5FD3C32}" type="pres">
      <dgm:prSet presAssocID="{D09B1A36-6B8D-4B7A-A65F-6F0E2C5F2B69}" presName="vert1" presStyleCnt="0"/>
      <dgm:spPr/>
    </dgm:pt>
  </dgm:ptLst>
  <dgm:cxnLst>
    <dgm:cxn modelId="{E3AF5D11-1C0D-49EA-A59F-18FF29359AC5}" srcId="{EC8294F3-BC67-4A13-BB63-10340514BF30}" destId="{6D6BBB6D-8B9E-468C-958E-D823ED8178B1}" srcOrd="0" destOrd="0" parTransId="{374B6858-2B72-4AB1-88F2-599D2807592C}" sibTransId="{4810A9C8-DFBA-4713-86F6-D60B857FF7A2}"/>
    <dgm:cxn modelId="{BABC5A3C-69EE-4684-B3A9-DA4606A98255}" type="presOf" srcId="{D09B1A36-6B8D-4B7A-A65F-6F0E2C5F2B69}" destId="{E0D4A3AC-1698-4DAB-868B-ED5AB19772A9}" srcOrd="0" destOrd="0" presId="urn:microsoft.com/office/officeart/2008/layout/LinedList"/>
    <dgm:cxn modelId="{FB236940-61C5-4467-A90E-41F7B0B1E714}" type="presOf" srcId="{6D6BBB6D-8B9E-468C-958E-D823ED8178B1}" destId="{3B7EAE8E-8443-4EB4-9D46-8A35E9372768}" srcOrd="0" destOrd="0" presId="urn:microsoft.com/office/officeart/2008/layout/LinedList"/>
    <dgm:cxn modelId="{EA3A486F-BEB0-4E13-8CB3-386577ED3DFD}" srcId="{EC8294F3-BC67-4A13-BB63-10340514BF30}" destId="{29E55F4C-4DCB-4085-9A53-A4BBA4E18CE1}" srcOrd="1" destOrd="0" parTransId="{6579CDB0-4BE7-4EBF-8E7F-9E2276EC4384}" sibTransId="{C2FA23D3-1744-4823-9264-FC41728E19BF}"/>
    <dgm:cxn modelId="{06D6E68E-BA8B-4A07-8AAC-434E5FC2EAB5}" srcId="{EC8294F3-BC67-4A13-BB63-10340514BF30}" destId="{D09B1A36-6B8D-4B7A-A65F-6F0E2C5F2B69}" srcOrd="2" destOrd="0" parTransId="{BD4CC996-FD6B-4274-84B2-4B753AFDDA1F}" sibTransId="{CEA37814-F4B3-4179-A71A-05212C33BF0E}"/>
    <dgm:cxn modelId="{4F2F8EAD-B014-49BE-927E-C2A8E77D6230}" type="presOf" srcId="{29E55F4C-4DCB-4085-9A53-A4BBA4E18CE1}" destId="{BA3198BB-47C9-44EF-8623-F12F615A4586}" srcOrd="0" destOrd="0" presId="urn:microsoft.com/office/officeart/2008/layout/LinedList"/>
    <dgm:cxn modelId="{7D1660B8-B02E-42CC-A809-B26DE4E68742}" type="presOf" srcId="{EC8294F3-BC67-4A13-BB63-10340514BF30}" destId="{E511279C-3102-45A3-9DD5-AE076EA0DB65}" srcOrd="0" destOrd="0" presId="urn:microsoft.com/office/officeart/2008/layout/LinedList"/>
    <dgm:cxn modelId="{36258DEA-E6EF-4539-B3F3-795F834913C9}" type="presParOf" srcId="{E511279C-3102-45A3-9DD5-AE076EA0DB65}" destId="{8C2541A2-DC7F-43A2-8E5B-DF276DF50750}" srcOrd="0" destOrd="0" presId="urn:microsoft.com/office/officeart/2008/layout/LinedList"/>
    <dgm:cxn modelId="{00D5A335-E233-4FC4-B8AD-9D19565D8993}" type="presParOf" srcId="{E511279C-3102-45A3-9DD5-AE076EA0DB65}" destId="{9F4B413D-3374-405C-85CF-8AECDD3ECF76}" srcOrd="1" destOrd="0" presId="urn:microsoft.com/office/officeart/2008/layout/LinedList"/>
    <dgm:cxn modelId="{B6759AC0-6F04-4EC1-8D6C-B7B9219AE0AC}" type="presParOf" srcId="{9F4B413D-3374-405C-85CF-8AECDD3ECF76}" destId="{3B7EAE8E-8443-4EB4-9D46-8A35E9372768}" srcOrd="0" destOrd="0" presId="urn:microsoft.com/office/officeart/2008/layout/LinedList"/>
    <dgm:cxn modelId="{115B1C62-0F1A-4BA3-AB8E-2182ED281ED9}" type="presParOf" srcId="{9F4B413D-3374-405C-85CF-8AECDD3ECF76}" destId="{59B74EC3-BB9D-4297-B914-D5DE44D14439}" srcOrd="1" destOrd="0" presId="urn:microsoft.com/office/officeart/2008/layout/LinedList"/>
    <dgm:cxn modelId="{6E87E0E5-7EE3-48E3-9590-9333BF6AE4C2}" type="presParOf" srcId="{E511279C-3102-45A3-9DD5-AE076EA0DB65}" destId="{FC31C8EB-AA03-435F-A673-94520860F837}" srcOrd="2" destOrd="0" presId="urn:microsoft.com/office/officeart/2008/layout/LinedList"/>
    <dgm:cxn modelId="{8AF45DAB-DE06-41C0-9AED-097592633F79}" type="presParOf" srcId="{E511279C-3102-45A3-9DD5-AE076EA0DB65}" destId="{C1F83E7B-FA10-4064-8B70-759F07F9A9E2}" srcOrd="3" destOrd="0" presId="urn:microsoft.com/office/officeart/2008/layout/LinedList"/>
    <dgm:cxn modelId="{0C94DAD4-5F36-4B8F-805D-12397C899247}" type="presParOf" srcId="{C1F83E7B-FA10-4064-8B70-759F07F9A9E2}" destId="{BA3198BB-47C9-44EF-8623-F12F615A4586}" srcOrd="0" destOrd="0" presId="urn:microsoft.com/office/officeart/2008/layout/LinedList"/>
    <dgm:cxn modelId="{529E1A84-BDA5-4579-9948-283E5594FB69}" type="presParOf" srcId="{C1F83E7B-FA10-4064-8B70-759F07F9A9E2}" destId="{3A5BBE68-580C-48C2-AC68-B78C93D99D09}" srcOrd="1" destOrd="0" presId="urn:microsoft.com/office/officeart/2008/layout/LinedList"/>
    <dgm:cxn modelId="{9672E678-9C80-46CA-BD90-2A8F0F74E1FA}" type="presParOf" srcId="{E511279C-3102-45A3-9DD5-AE076EA0DB65}" destId="{6535326B-C442-4257-A7C7-A52E0FA46B1E}" srcOrd="4" destOrd="0" presId="urn:microsoft.com/office/officeart/2008/layout/LinedList"/>
    <dgm:cxn modelId="{80BFF1D4-B5FD-4324-829A-44D2DC8CDF11}" type="presParOf" srcId="{E511279C-3102-45A3-9DD5-AE076EA0DB65}" destId="{40C19C41-7836-47B9-B504-1EAB3EB3B1CF}" srcOrd="5" destOrd="0" presId="urn:microsoft.com/office/officeart/2008/layout/LinedList"/>
    <dgm:cxn modelId="{72962BC8-134F-4773-94CF-738BF54FBB21}" type="presParOf" srcId="{40C19C41-7836-47B9-B504-1EAB3EB3B1CF}" destId="{E0D4A3AC-1698-4DAB-868B-ED5AB19772A9}" srcOrd="0" destOrd="0" presId="urn:microsoft.com/office/officeart/2008/layout/LinedList"/>
    <dgm:cxn modelId="{9773CFF9-D08C-4FA8-939B-FCBDAFBCD8CB}" type="presParOf" srcId="{40C19C41-7836-47B9-B504-1EAB3EB3B1CF}" destId="{47F0892C-35DF-4474-BAA0-F567F5FD3C3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541A2-DC7F-43A2-8E5B-DF276DF50750}">
      <dsp:nvSpPr>
        <dsp:cNvPr id="0" name=""/>
        <dsp:cNvSpPr/>
      </dsp:nvSpPr>
      <dsp:spPr>
        <a:xfrm>
          <a:off x="0" y="2352"/>
          <a:ext cx="114719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EAE8E-8443-4EB4-9D46-8A35E9372768}">
      <dsp:nvSpPr>
        <dsp:cNvPr id="0" name=""/>
        <dsp:cNvSpPr/>
      </dsp:nvSpPr>
      <dsp:spPr>
        <a:xfrm>
          <a:off x="0" y="2352"/>
          <a:ext cx="11471910" cy="1604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Dialog om hvordan instituttene jobber med utdanningskvaliteten, hvordan instituttene prøver å få til/får til en forskende tilnærming til undervisningen. Rekruttering og søkertall er et interessant utgangspunkt, men like viktig er hvordan studentene faktisk gjennomfører. </a:t>
          </a:r>
          <a:endParaRPr lang="en-US" sz="2100" kern="1200" dirty="0"/>
        </a:p>
      </dsp:txBody>
      <dsp:txXfrm>
        <a:off x="0" y="2352"/>
        <a:ext cx="11471910" cy="1604202"/>
      </dsp:txXfrm>
    </dsp:sp>
    <dsp:sp modelId="{FC31C8EB-AA03-435F-A673-94520860F837}">
      <dsp:nvSpPr>
        <dsp:cNvPr id="0" name=""/>
        <dsp:cNvSpPr/>
      </dsp:nvSpPr>
      <dsp:spPr>
        <a:xfrm>
          <a:off x="0" y="1606554"/>
          <a:ext cx="114719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198BB-47C9-44EF-8623-F12F615A4586}">
      <dsp:nvSpPr>
        <dsp:cNvPr id="0" name=""/>
        <dsp:cNvSpPr/>
      </dsp:nvSpPr>
      <dsp:spPr>
        <a:xfrm>
          <a:off x="0" y="1606554"/>
          <a:ext cx="11471910" cy="1604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En arena for å diskutere utfordringer og «seire» med fakultetet og gjennom delingen etterpå ha mulighet til å lære og bli inspirert av hverandre. Gjøre dialogmøtet til en anledning der utvikling faktisk diskuteres, ikke bare et møte som er lovpålagt og «kjedelig». </a:t>
          </a:r>
          <a:endParaRPr lang="en-US" sz="2100" kern="1200"/>
        </a:p>
      </dsp:txBody>
      <dsp:txXfrm>
        <a:off x="0" y="1606554"/>
        <a:ext cx="11471910" cy="1604202"/>
      </dsp:txXfrm>
    </dsp:sp>
    <dsp:sp modelId="{6535326B-C442-4257-A7C7-A52E0FA46B1E}">
      <dsp:nvSpPr>
        <dsp:cNvPr id="0" name=""/>
        <dsp:cNvSpPr/>
      </dsp:nvSpPr>
      <dsp:spPr>
        <a:xfrm>
          <a:off x="0" y="3210757"/>
          <a:ext cx="114719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D4A3AC-1698-4DAB-868B-ED5AB19772A9}">
      <dsp:nvSpPr>
        <dsp:cNvPr id="0" name=""/>
        <dsp:cNvSpPr/>
      </dsp:nvSpPr>
      <dsp:spPr>
        <a:xfrm>
          <a:off x="0" y="3210757"/>
          <a:ext cx="11471910" cy="1604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Instituttene kan velge å spisse møtet mot temaer de synes er spesielt interessante eller særlig viktig.  Overskriften er at innholdet i møtet skal preges av refleksjon over eget kulturarbeid </a:t>
          </a:r>
          <a:r>
            <a:rPr lang="nb-NO" sz="2100" kern="1200" dirty="0" err="1"/>
            <a:t>ift</a:t>
          </a:r>
          <a:r>
            <a:rPr lang="nb-NO" sz="2100" kern="1200" dirty="0"/>
            <a:t> utdanning, konsekvens av endringer og tiltak og resultater generelt. Refleksjoner bør gå utover inneværende år — det er fint å se dette langs en litt lengre tidslinje. </a:t>
          </a:r>
          <a:endParaRPr lang="en-US" sz="2100" kern="1200" dirty="0"/>
        </a:p>
      </dsp:txBody>
      <dsp:txXfrm>
        <a:off x="0" y="3210757"/>
        <a:ext cx="11471910" cy="1604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(Tableau-teamet jobber med å legge inn </a:t>
            </a:r>
            <a:r>
              <a:rPr lang="nb-NO" b="1" i="1" dirty="0"/>
              <a:t>møtt per studieplass </a:t>
            </a:r>
            <a:r>
              <a:rPr lang="nb-NO" dirty="0"/>
              <a:t>i tabellen, dette vil oppdatert i rapporten medio september, enn så lenge bruker vi </a:t>
            </a:r>
            <a:r>
              <a:rPr lang="nb-NO" b="1" i="1" dirty="0"/>
              <a:t>andel møtt av tilbud</a:t>
            </a:r>
            <a:r>
              <a:rPr lang="nb-NO" dirty="0"/>
              <a:t>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23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apport-dv.uhad.no/#/workbooks/4291/view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png"/><Relationship Id="rId5" Type="http://schemas.openxmlformats.org/officeDocument/2006/relationships/hyperlink" Target="https://rapport-dv.uhad.no/#/views/Studieprogramledere_UiO_UTKAST_NY/Tabellgjennomstrmningstall?:iid=1" TargetMode="External"/><Relationship Id="rId4" Type="http://schemas.openxmlformats.org/officeDocument/2006/relationships/hyperlink" Target="https://rapport-dv.uhad.no/#/views/Studieprogramledere_UiO_UTKAST_NY/Tabellskningogopptak?:iid=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apport-dv.uhad.no/#/views/403_studiepoengprstudentGSTHK/TabellStudiepoengprstudent?:iid=2" TargetMode="External"/><Relationship Id="rId2" Type="http://schemas.openxmlformats.org/officeDocument/2006/relationships/hyperlink" Target="https://rapport-dv.uhad.no/#/workbooks/5359/views" TargetMode="Externa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ook on a table&#10;&#10;Description automatically generated">
            <a:extLst>
              <a:ext uri="{FF2B5EF4-FFF2-40B4-BE49-F238E27FC236}">
                <a16:creationId xmlns:a16="http://schemas.microsoft.com/office/drawing/2014/main" id="{71D077C6-669D-815F-E338-10D71575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89" r="27745"/>
          <a:stretch/>
        </p:blipFill>
        <p:spPr>
          <a:xfrm>
            <a:off x="6209880" y="10"/>
            <a:ext cx="5982120" cy="6857990"/>
          </a:xfrm>
          <a:prstGeom prst="rect">
            <a:avLst/>
          </a:prstGeom>
          <a:noFill/>
        </p:spPr>
      </p:pic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AF59BAA0-C3B1-E311-FA01-D09D91FDD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765" y="5707028"/>
            <a:ext cx="1025436" cy="10254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ED5A72-6E63-5407-BB95-46D262C0E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1107859"/>
            <a:ext cx="5716962" cy="121471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</a:pPr>
            <a:r>
              <a:rPr lang="nb-NO" sz="4200" dirty="0"/>
              <a:t>Dialogmøte om studiekvalitet 2025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F34097EB-D9D4-92B3-986C-BD318CDD77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038" y="2447938"/>
            <a:ext cx="5716962" cy="474906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C87E88C-00CB-CCCC-2F97-AEC622DB88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9038" y="4395601"/>
            <a:ext cx="5716962" cy="298319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1800" dirty="0"/>
              <a:t>Institutt: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B1BA0B-7ABC-97D7-2891-565276D303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038" y="163099"/>
            <a:ext cx="5716962" cy="2262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sz="1600" dirty="0"/>
              <a:t>Det matematisk-naturvitenskapelige fakultet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4752709"/>
            <a:ext cx="5716962" cy="298319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 sz="1800" dirty="0"/>
              <a:t>Dato: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B8929BB-B9D5-7031-A589-0EF47F79C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Møtetidspunkter: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87F4D15-83CC-D896-90A2-9F63325707E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994142"/>
            <a:ext cx="11471910" cy="50338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16. sept. kl.13:00-14:30 Matematisk institutt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19. sept. kl.10:00-11:30 Institutt for teoretisk astrofysikk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07. okt. kl.12:00-13:30 Kjemisk institutt, ØU52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09. okt. kl.10:00-11:30 Institutt for geofag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09. okt. kl.13:00-14:30 Farmasøytisk institutt, 298B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10. okt. kl. 14:30-16:00 Naturfagsenteret, Ø286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16. okt. kl.13:30-15:00 Institutt for biovitenskap, KBH 1220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29. okt. kl.10:30-12:00 Fysisk institutt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29. okt. kl. 13:00-14:30 Institutt for teknologisystemer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30. okt. kl.10:00-11:30 Institutt for informatikk</a:t>
            </a:r>
          </a:p>
          <a:p>
            <a:endParaRPr lang="nb-NO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F720FD-136E-CCB1-D6E0-05DCE770F4FC}"/>
              </a:ext>
            </a:extLst>
          </p:cNvPr>
          <p:cNvSpPr txBox="1"/>
          <p:nvPr/>
        </p:nvSpPr>
        <p:spPr>
          <a:xfrm>
            <a:off x="11286905" y="6267123"/>
            <a:ext cx="54504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C2B6662-E990-9CBF-E7B1-E825344D0122}"/>
              </a:ext>
            </a:extLst>
          </p:cNvPr>
          <p:cNvSpPr/>
          <p:nvPr/>
        </p:nvSpPr>
        <p:spPr>
          <a:xfrm>
            <a:off x="195492" y="6148552"/>
            <a:ext cx="1393672" cy="435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8839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2AFC48-11A5-75BE-AE2C-A2DB34463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7FBAFE-7005-7B0A-1520-FBC5903B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Formål: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5C06BADB-C120-C3FE-BDA6-89837E8B9631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651997262"/>
              </p:ext>
            </p:extLst>
          </p:nvPr>
        </p:nvGraphicFramePr>
        <p:xfrm>
          <a:off x="360044" y="1082726"/>
          <a:ext cx="11471910" cy="481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de 1">
            <a:extLst>
              <a:ext uri="{FF2B5EF4-FFF2-40B4-BE49-F238E27FC236}">
                <a16:creationId xmlns:a16="http://schemas.microsoft.com/office/drawing/2014/main" id="{1453CB48-21A2-0AD2-E960-BADB695519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44" y="6052908"/>
            <a:ext cx="1408298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10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5BB005-C133-8ADD-AA16-4E043227771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98B870-2CFE-E9EC-FA74-937CA35AB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ctr">
            <a:normAutofit/>
          </a:bodyPr>
          <a:lstStyle/>
          <a:p>
            <a:r>
              <a:rPr lang="nb-NO" dirty="0"/>
              <a:t>Agenda 2025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266CA5-9E69-57BC-521A-C35068C653C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5640705" cy="430110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Arbeid med utdanningskvalitet ved instituttet/programmene (35 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Læringsmiljø (15 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Ansattkultur og erfaringsdeling (10 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Ph.d.-utdanningen (minimum 15 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Eventuelt (15 min)</a:t>
            </a:r>
          </a:p>
          <a:p>
            <a:endParaRPr lang="nb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9D2D6D-D246-4E59-A544-8F133ABE84A9}"/>
              </a:ext>
            </a:extLst>
          </p:cNvPr>
          <p:cNvSpPr txBox="1"/>
          <p:nvPr/>
        </p:nvSpPr>
        <p:spPr>
          <a:xfrm>
            <a:off x="6191249" y="1672496"/>
            <a:ext cx="5640705" cy="351300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kern="1200" dirty="0"/>
              <a:t>Alle de fire </a:t>
            </a:r>
            <a:r>
              <a:rPr lang="en-US" sz="1500" kern="1200" dirty="0" err="1"/>
              <a:t>hovedpunktene</a:t>
            </a:r>
            <a:r>
              <a:rPr lang="en-US" sz="1500" kern="1200" dirty="0"/>
              <a:t> (</a:t>
            </a:r>
            <a:r>
              <a:rPr lang="en-US" sz="1500" kern="1200" dirty="0" err="1"/>
              <a:t>til</a:t>
            </a:r>
            <a:r>
              <a:rPr lang="en-US" sz="1500" kern="1200" dirty="0"/>
              <a:t> </a:t>
            </a:r>
            <a:r>
              <a:rPr lang="en-US" sz="1500" kern="1200" dirty="0" err="1"/>
              <a:t>venstre</a:t>
            </a:r>
            <a:r>
              <a:rPr lang="en-US" sz="1500" dirty="0"/>
              <a:t>)</a:t>
            </a:r>
            <a:r>
              <a:rPr lang="en-US" sz="1500" kern="1200" dirty="0"/>
              <a:t> </a:t>
            </a:r>
            <a:r>
              <a:rPr lang="en-US" sz="1500" kern="1200" dirty="0" err="1"/>
              <a:t>i</a:t>
            </a:r>
            <a:r>
              <a:rPr lang="en-US" sz="1500" kern="1200" dirty="0"/>
              <a:t> </a:t>
            </a:r>
            <a:r>
              <a:rPr lang="en-US" sz="1500" kern="1200" dirty="0" err="1"/>
              <a:t>agendaen</a:t>
            </a:r>
            <a:r>
              <a:rPr lang="en-US" sz="1500" kern="1200" dirty="0"/>
              <a:t> </a:t>
            </a:r>
            <a:r>
              <a:rPr lang="en-US" sz="1500" kern="1200" dirty="0" err="1"/>
              <a:t>skal</a:t>
            </a:r>
            <a:r>
              <a:rPr lang="en-US" sz="1500" kern="1200" dirty="0"/>
              <a:t> </a:t>
            </a:r>
            <a:r>
              <a:rPr lang="en-US" sz="1500" kern="1200" dirty="0" err="1"/>
              <a:t>besvares</a:t>
            </a:r>
            <a:r>
              <a:rPr lang="en-US" sz="1500" kern="1200" dirty="0"/>
              <a:t> </a:t>
            </a:r>
            <a:r>
              <a:rPr lang="en-US" sz="1500" kern="1200" dirty="0" err="1"/>
              <a:t>så</a:t>
            </a:r>
            <a:r>
              <a:rPr lang="en-US" sz="1500" kern="1200" dirty="0"/>
              <a:t> </a:t>
            </a:r>
            <a:r>
              <a:rPr lang="en-US" sz="1500" kern="1200" dirty="0" err="1"/>
              <a:t>langt</a:t>
            </a:r>
            <a:r>
              <a:rPr lang="en-US" sz="1500" kern="1200" dirty="0"/>
              <a:t> det er </a:t>
            </a:r>
            <a:r>
              <a:rPr lang="en-US" sz="1500" kern="1200" dirty="0" err="1"/>
              <a:t>mulig</a:t>
            </a:r>
            <a:r>
              <a:rPr lang="en-US" sz="1500" kern="1200" dirty="0"/>
              <a:t> — </a:t>
            </a:r>
            <a:r>
              <a:rPr lang="en-US" sz="1500" kern="1200" dirty="0" err="1"/>
              <a:t>dette</a:t>
            </a:r>
            <a:r>
              <a:rPr lang="en-US" sz="1500" kern="1200" dirty="0"/>
              <a:t> er </a:t>
            </a:r>
            <a:r>
              <a:rPr lang="en-US" sz="1500" kern="1200" dirty="0" err="1"/>
              <a:t>en</a:t>
            </a:r>
            <a:r>
              <a:rPr lang="en-US" sz="1500" kern="1200" dirty="0"/>
              <a:t> del av </a:t>
            </a:r>
            <a:r>
              <a:rPr lang="en-US" sz="1500" kern="1200" dirty="0" err="1"/>
              <a:t>vårt</a:t>
            </a:r>
            <a:r>
              <a:rPr lang="en-US" sz="1500" kern="1200" dirty="0"/>
              <a:t> </a:t>
            </a:r>
            <a:r>
              <a:rPr lang="en-US" sz="1500" kern="1200" dirty="0" err="1"/>
              <a:t>lovpålagte</a:t>
            </a:r>
            <a:r>
              <a:rPr lang="en-US" sz="1500" kern="1200" dirty="0"/>
              <a:t> </a:t>
            </a:r>
            <a:r>
              <a:rPr lang="en-US" sz="1500" kern="1200" dirty="0" err="1"/>
              <a:t>kvalitetssystem</a:t>
            </a:r>
            <a:r>
              <a:rPr lang="en-US" sz="1500" kern="1200" dirty="0"/>
              <a:t>. I </a:t>
            </a:r>
            <a:r>
              <a:rPr lang="en-US" sz="1500" kern="1200" dirty="0" err="1"/>
              <a:t>selve</a:t>
            </a:r>
            <a:r>
              <a:rPr lang="en-US" sz="1500" kern="1200" dirty="0"/>
              <a:t> </a:t>
            </a:r>
            <a:r>
              <a:rPr lang="en-US" sz="1500" kern="1200" dirty="0" err="1"/>
              <a:t>dialogmøtet</a:t>
            </a:r>
            <a:r>
              <a:rPr lang="en-US" sz="1500" kern="1200" dirty="0"/>
              <a:t> </a:t>
            </a:r>
            <a:r>
              <a:rPr lang="en-US" sz="1500" kern="1200" dirty="0" err="1"/>
              <a:t>velger</a:t>
            </a:r>
            <a:r>
              <a:rPr lang="en-US" sz="1500" kern="1200" dirty="0"/>
              <a:t> </a:t>
            </a:r>
            <a:r>
              <a:rPr lang="en-US" sz="1500" kern="1200" dirty="0" err="1"/>
              <a:t>dere</a:t>
            </a:r>
            <a:r>
              <a:rPr lang="en-US" sz="1500" kern="1200" dirty="0"/>
              <a:t> </a:t>
            </a:r>
            <a:r>
              <a:rPr lang="en-US" sz="1500" kern="1200" dirty="0" err="1"/>
              <a:t>hva</a:t>
            </a:r>
            <a:r>
              <a:rPr lang="en-US" sz="1500" kern="1200" dirty="0"/>
              <a:t> </a:t>
            </a:r>
            <a:r>
              <a:rPr lang="en-US" sz="1500" kern="1200" dirty="0" err="1"/>
              <a:t>som</a:t>
            </a:r>
            <a:r>
              <a:rPr lang="en-US" sz="1500" kern="1200" dirty="0"/>
              <a:t> </a:t>
            </a:r>
            <a:r>
              <a:rPr lang="en-US" sz="1500" kern="1200" dirty="0" err="1"/>
              <a:t>skal</a:t>
            </a:r>
            <a:r>
              <a:rPr lang="en-US" sz="1500" kern="1200" dirty="0"/>
              <a:t> </a:t>
            </a:r>
            <a:r>
              <a:rPr lang="en-US" sz="1500" kern="1200" dirty="0" err="1"/>
              <a:t>vektlegges</a:t>
            </a:r>
            <a:r>
              <a:rPr lang="en-US" sz="1500" kern="1200" dirty="0"/>
              <a:t> </a:t>
            </a:r>
            <a:r>
              <a:rPr lang="en-US" sz="1500" kern="1200" dirty="0" err="1"/>
              <a:t>innenfor</a:t>
            </a:r>
            <a:r>
              <a:rPr lang="en-US" sz="1500" kern="1200" dirty="0"/>
              <a:t> </a:t>
            </a:r>
            <a:r>
              <a:rPr lang="en-US" sz="1500" kern="1200" dirty="0" err="1"/>
              <a:t>hvert</a:t>
            </a:r>
            <a:r>
              <a:rPr lang="en-US" sz="1500" kern="1200" dirty="0"/>
              <a:t> </a:t>
            </a:r>
            <a:r>
              <a:rPr lang="en-US" sz="1500" kern="1200" dirty="0" err="1"/>
              <a:t>punkt</a:t>
            </a:r>
            <a:r>
              <a:rPr lang="en-US" sz="1500" kern="1200" dirty="0"/>
              <a:t>, om </a:t>
            </a:r>
            <a:r>
              <a:rPr lang="en-US" sz="1500" kern="1200" dirty="0" err="1"/>
              <a:t>dere</a:t>
            </a:r>
            <a:r>
              <a:rPr lang="en-US" sz="1500" kern="1200" dirty="0"/>
              <a:t> </a:t>
            </a:r>
            <a:r>
              <a:rPr lang="en-US" sz="1500" kern="1200" dirty="0" err="1"/>
              <a:t>mener</a:t>
            </a:r>
            <a:r>
              <a:rPr lang="en-US" sz="1500" kern="1200" dirty="0"/>
              <a:t> </a:t>
            </a:r>
            <a:r>
              <a:rPr lang="en-US" sz="1500" kern="1200" dirty="0" err="1"/>
              <a:t>dere</a:t>
            </a:r>
            <a:r>
              <a:rPr lang="en-US" sz="1500" kern="1200" dirty="0"/>
              <a:t> </a:t>
            </a:r>
            <a:r>
              <a:rPr lang="en-US" sz="1500" kern="1200" dirty="0" err="1"/>
              <a:t>har</a:t>
            </a:r>
            <a:r>
              <a:rPr lang="en-US" sz="1500" kern="1200" dirty="0"/>
              <a:t> </a:t>
            </a:r>
            <a:r>
              <a:rPr lang="en-US" sz="1500" kern="1200" dirty="0" err="1"/>
              <a:t>spesielle</a:t>
            </a:r>
            <a:r>
              <a:rPr lang="en-US" sz="1500" kern="1200" dirty="0"/>
              <a:t> </a:t>
            </a:r>
            <a:r>
              <a:rPr lang="en-US" sz="1500" kern="1200" dirty="0" err="1"/>
              <a:t>utfordringer</a:t>
            </a:r>
            <a:r>
              <a:rPr lang="en-US" sz="1500" kern="1200" dirty="0"/>
              <a:t> </a:t>
            </a:r>
            <a:r>
              <a:rPr lang="en-US" sz="1500" kern="1200" dirty="0" err="1"/>
              <a:t>eller</a:t>
            </a:r>
            <a:r>
              <a:rPr lang="en-US" sz="1500" kern="1200" dirty="0"/>
              <a:t> der </a:t>
            </a:r>
            <a:r>
              <a:rPr lang="en-US" sz="1500" kern="1200" dirty="0" err="1"/>
              <a:t>dere</a:t>
            </a:r>
            <a:r>
              <a:rPr lang="en-US" sz="1500" kern="1200" dirty="0"/>
              <a:t> </a:t>
            </a:r>
            <a:r>
              <a:rPr lang="en-US" sz="1500" kern="1200" dirty="0" err="1"/>
              <a:t>selv</a:t>
            </a:r>
            <a:r>
              <a:rPr lang="en-US" sz="1500" kern="1200" dirty="0"/>
              <a:t> </a:t>
            </a:r>
            <a:r>
              <a:rPr lang="en-US" sz="1500" kern="1200" dirty="0" err="1"/>
              <a:t>mener</a:t>
            </a:r>
            <a:r>
              <a:rPr lang="en-US" sz="1500" kern="1200" dirty="0"/>
              <a:t> det er </a:t>
            </a:r>
            <a:r>
              <a:rPr lang="en-US" sz="1500" kern="1200" dirty="0" err="1"/>
              <a:t>noe</a:t>
            </a:r>
            <a:r>
              <a:rPr lang="en-US" sz="1500" kern="1200" dirty="0"/>
              <a:t> </a:t>
            </a:r>
            <a:r>
              <a:rPr lang="en-US" sz="1500" kern="1200" dirty="0" err="1"/>
              <a:t>å</a:t>
            </a:r>
            <a:r>
              <a:rPr lang="en-US" sz="1500" kern="1200" dirty="0"/>
              <a:t> </a:t>
            </a:r>
            <a:r>
              <a:rPr lang="en-US" sz="1500" kern="1200" dirty="0" err="1"/>
              <a:t>fremheve</a:t>
            </a:r>
            <a:r>
              <a:rPr lang="en-US" sz="1500" kern="1200" dirty="0"/>
              <a:t> </a:t>
            </a:r>
            <a:r>
              <a:rPr lang="en-US" sz="1500" kern="1200" dirty="0" err="1"/>
              <a:t>spesielt</a:t>
            </a:r>
            <a:r>
              <a:rPr lang="en-US" sz="1500" kern="12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kern="1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kern="1200" dirty="0" err="1"/>
              <a:t>Etter</a:t>
            </a:r>
            <a:r>
              <a:rPr lang="en-US" sz="1500" kern="1200" dirty="0"/>
              <a:t> </a:t>
            </a:r>
            <a:r>
              <a:rPr lang="en-US" sz="1500" kern="1200" dirty="0" err="1"/>
              <a:t>dialogmøtet</a:t>
            </a:r>
            <a:r>
              <a:rPr lang="en-US" sz="1500" kern="1200" dirty="0"/>
              <a:t> </a:t>
            </a:r>
            <a:r>
              <a:rPr lang="en-US" sz="1500" kern="1200" dirty="0" err="1"/>
              <a:t>skal</a:t>
            </a:r>
            <a:r>
              <a:rPr lang="en-US" sz="1500" kern="1200" dirty="0"/>
              <a:t> </a:t>
            </a:r>
            <a:r>
              <a:rPr lang="en-US" sz="1500" kern="1200" dirty="0" err="1"/>
              <a:t>fakultetet</a:t>
            </a:r>
            <a:r>
              <a:rPr lang="en-US" sz="1500" kern="1200" dirty="0"/>
              <a:t> ha </a:t>
            </a:r>
            <a:r>
              <a:rPr lang="en-US" sz="1500" kern="1200" dirty="0" err="1"/>
              <a:t>en</a:t>
            </a:r>
            <a:r>
              <a:rPr lang="en-US" sz="1500" kern="1200" dirty="0"/>
              <a:t> kopi av </a:t>
            </a:r>
            <a:r>
              <a:rPr lang="en-US" sz="1500" kern="1200" dirty="0" err="1"/>
              <a:t>presentasjonen</a:t>
            </a:r>
            <a:r>
              <a:rPr lang="en-US" sz="1500" kern="1200" dirty="0"/>
              <a:t>, </a:t>
            </a:r>
            <a:r>
              <a:rPr lang="en-US" sz="1500" kern="1200" dirty="0" err="1"/>
              <a:t>også</a:t>
            </a:r>
            <a:r>
              <a:rPr lang="en-US" sz="1500" kern="1200" dirty="0"/>
              <a:t> </a:t>
            </a:r>
            <a:r>
              <a:rPr lang="en-US" sz="1500" kern="1200" dirty="0" err="1"/>
              <a:t>som</a:t>
            </a:r>
            <a:r>
              <a:rPr lang="en-US" sz="1500" kern="1200" dirty="0"/>
              <a:t> </a:t>
            </a:r>
            <a:r>
              <a:rPr lang="en-US" sz="1500" kern="1200" dirty="0" err="1"/>
              <a:t>en</a:t>
            </a:r>
            <a:r>
              <a:rPr lang="en-US" sz="1500" kern="1200" dirty="0"/>
              <a:t> del av </a:t>
            </a:r>
            <a:r>
              <a:rPr lang="en-US" sz="1500" kern="1200" dirty="0" err="1"/>
              <a:t>våre</a:t>
            </a:r>
            <a:r>
              <a:rPr lang="en-US" sz="1500" kern="1200" dirty="0"/>
              <a:t> </a:t>
            </a:r>
            <a:r>
              <a:rPr lang="en-US" sz="1500" kern="1200" dirty="0" err="1"/>
              <a:t>studiekvalitetsrutiner</a:t>
            </a:r>
            <a:r>
              <a:rPr lang="en-US" sz="1500" kern="1200" dirty="0"/>
              <a:t>. </a:t>
            </a:r>
            <a:r>
              <a:rPr lang="en-US" sz="1500" kern="1200" dirty="0" err="1"/>
              <a:t>Oppfølgingspunkter</a:t>
            </a:r>
            <a:r>
              <a:rPr lang="en-US" sz="1500" kern="1200" dirty="0"/>
              <a:t> </a:t>
            </a:r>
            <a:r>
              <a:rPr lang="en-US" sz="1500" kern="1200" dirty="0" err="1"/>
              <a:t>som</a:t>
            </a:r>
            <a:r>
              <a:rPr lang="en-US" sz="1500" kern="1200" dirty="0"/>
              <a:t> </a:t>
            </a:r>
            <a:r>
              <a:rPr lang="en-US" sz="1500" kern="1200" dirty="0" err="1"/>
              <a:t>fremkommer</a:t>
            </a:r>
            <a:r>
              <a:rPr lang="en-US" sz="1500" kern="1200" dirty="0"/>
              <a:t> under </a:t>
            </a:r>
            <a:r>
              <a:rPr lang="en-US" sz="1500" kern="1200" dirty="0" err="1"/>
              <a:t>møtet</a:t>
            </a:r>
            <a:r>
              <a:rPr lang="en-US" sz="1500" kern="1200" dirty="0"/>
              <a:t> </a:t>
            </a:r>
            <a:r>
              <a:rPr lang="en-US" sz="1500" kern="1200" dirty="0" err="1"/>
              <a:t>oppsummeres</a:t>
            </a:r>
            <a:r>
              <a:rPr lang="en-US" sz="1500" kern="1200" dirty="0"/>
              <a:t> av </a:t>
            </a:r>
            <a:r>
              <a:rPr lang="en-US" sz="1500" kern="1200" dirty="0" err="1"/>
              <a:t>fakultetet</a:t>
            </a:r>
            <a:r>
              <a:rPr lang="en-US" sz="1500" kern="1200" dirty="0"/>
              <a:t> </a:t>
            </a:r>
            <a:r>
              <a:rPr lang="en-US" sz="1500" kern="1200" dirty="0" err="1"/>
              <a:t>i</a:t>
            </a:r>
            <a:r>
              <a:rPr lang="en-US" sz="1500" kern="1200" dirty="0"/>
              <a:t> </a:t>
            </a:r>
            <a:r>
              <a:rPr lang="en-US" sz="1500" kern="1200" dirty="0" err="1"/>
              <a:t>eget</a:t>
            </a:r>
            <a:r>
              <a:rPr lang="en-US" sz="1500" kern="1200" dirty="0"/>
              <a:t> </a:t>
            </a:r>
            <a:r>
              <a:rPr lang="en-US" sz="1500" kern="1200" dirty="0" err="1"/>
              <a:t>referat</a:t>
            </a:r>
            <a:r>
              <a:rPr lang="en-US" sz="1500" kern="1200" dirty="0"/>
              <a:t> </a:t>
            </a:r>
            <a:r>
              <a:rPr lang="en-US" sz="1500" kern="1200" dirty="0" err="1"/>
              <a:t>i</a:t>
            </a:r>
            <a:r>
              <a:rPr lang="en-US" sz="1500" kern="1200" dirty="0"/>
              <a:t> </a:t>
            </a:r>
            <a:r>
              <a:rPr lang="en-US" sz="1500" kern="1200" dirty="0" err="1"/>
              <a:t>etterkant</a:t>
            </a:r>
            <a:r>
              <a:rPr lang="en-US" sz="1500" kern="1200" dirty="0"/>
              <a:t> av </a:t>
            </a:r>
            <a:r>
              <a:rPr lang="en-US" sz="1500" kern="1200" dirty="0" err="1"/>
              <a:t>møtet</a:t>
            </a:r>
            <a:r>
              <a:rPr lang="en-US" sz="1500" kern="12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kern="1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kern="1200" dirty="0" err="1"/>
              <a:t>Fakultetet</a:t>
            </a:r>
            <a:r>
              <a:rPr lang="en-US" sz="1500" kern="1200" dirty="0"/>
              <a:t> </a:t>
            </a:r>
            <a:r>
              <a:rPr lang="en-US" sz="1500" kern="1200" dirty="0" err="1"/>
              <a:t>gir</a:t>
            </a:r>
            <a:r>
              <a:rPr lang="en-US" sz="1500" kern="1200" dirty="0"/>
              <a:t> </a:t>
            </a:r>
            <a:r>
              <a:rPr lang="en-US" sz="1500" kern="1200" dirty="0" err="1"/>
              <a:t>en</a:t>
            </a:r>
            <a:r>
              <a:rPr lang="en-US" sz="1500" kern="1200" dirty="0"/>
              <a:t> </a:t>
            </a:r>
            <a:r>
              <a:rPr lang="en-US" sz="1500" kern="1200" dirty="0" err="1"/>
              <a:t>felles</a:t>
            </a:r>
            <a:r>
              <a:rPr lang="en-US" sz="1500" kern="1200" dirty="0"/>
              <a:t> </a:t>
            </a:r>
            <a:r>
              <a:rPr lang="en-US" sz="1500" kern="1200" dirty="0" err="1"/>
              <a:t>oppsummering</a:t>
            </a:r>
            <a:r>
              <a:rPr lang="en-US" sz="1500" kern="1200" dirty="0"/>
              <a:t> av alle </a:t>
            </a:r>
            <a:r>
              <a:rPr lang="en-US" sz="1500" kern="1200" dirty="0" err="1"/>
              <a:t>dialogmøtene</a:t>
            </a:r>
            <a:r>
              <a:rPr lang="en-US" sz="1500" kern="1200" dirty="0"/>
              <a:t> </a:t>
            </a:r>
            <a:r>
              <a:rPr lang="en-US" sz="1500" kern="1200" dirty="0" err="1"/>
              <a:t>i</a:t>
            </a:r>
            <a:r>
              <a:rPr lang="en-US" sz="1500" kern="1200" dirty="0"/>
              <a:t> </a:t>
            </a:r>
            <a:r>
              <a:rPr lang="en-US" sz="1500" kern="1200" dirty="0" err="1"/>
              <a:t>studieutvalget</a:t>
            </a:r>
            <a:r>
              <a:rPr lang="en-US" sz="1500" kern="1200" dirty="0"/>
              <a:t>, </a:t>
            </a:r>
            <a:r>
              <a:rPr lang="en-US" sz="1500" kern="1200" dirty="0" err="1"/>
              <a:t>instituttledermøtet</a:t>
            </a:r>
            <a:r>
              <a:rPr lang="en-US" sz="1500" kern="1200" dirty="0"/>
              <a:t>, </a:t>
            </a:r>
            <a:r>
              <a:rPr lang="en-US" sz="1500" kern="1200" dirty="0" err="1"/>
              <a:t>studieadminstrativt</a:t>
            </a:r>
            <a:r>
              <a:rPr lang="en-US" sz="1500" kern="1200" dirty="0"/>
              <a:t> </a:t>
            </a:r>
            <a:r>
              <a:rPr lang="en-US" sz="1500" kern="1200" dirty="0" err="1"/>
              <a:t>nettverk</a:t>
            </a:r>
            <a:r>
              <a:rPr lang="en-US" sz="1500" kern="1200" dirty="0"/>
              <a:t> </a:t>
            </a:r>
            <a:r>
              <a:rPr lang="en-US" sz="1500" kern="1200" dirty="0" err="1"/>
              <a:t>og</a:t>
            </a:r>
            <a:r>
              <a:rPr lang="en-US" sz="1500" kern="1200" dirty="0"/>
              <a:t> </a:t>
            </a:r>
            <a:r>
              <a:rPr lang="en-US" sz="1500" kern="1200" dirty="0" err="1"/>
              <a:t>i</a:t>
            </a:r>
            <a:r>
              <a:rPr lang="en-US" sz="1500" kern="1200" dirty="0"/>
              <a:t> </a:t>
            </a:r>
            <a:r>
              <a:rPr lang="en-US" sz="1500" kern="1200" dirty="0" err="1"/>
              <a:t>møte</a:t>
            </a:r>
            <a:r>
              <a:rPr lang="en-US" sz="1500" kern="1200" dirty="0"/>
              <a:t> med </a:t>
            </a:r>
            <a:r>
              <a:rPr lang="en-US" sz="1500" kern="1200" dirty="0" err="1"/>
              <a:t>studentutvalget</a:t>
            </a:r>
            <a:r>
              <a:rPr lang="en-US" sz="1500" kern="1200" dirty="0"/>
              <a:t>.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A6D09591-EB5B-0246-7C63-E8E133B0A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68" y="6041004"/>
            <a:ext cx="1408298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0D8545-F6CD-E021-D558-BB22C41179B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83DC13-CABD-0EA4-7F45-7A7874039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147" y="562251"/>
            <a:ext cx="11002710" cy="1325563"/>
          </a:xfrm>
        </p:spPr>
        <p:txBody>
          <a:bodyPr/>
          <a:lstStyle/>
          <a:p>
            <a:r>
              <a:rPr lang="nb-NO" sz="3600" dirty="0"/>
              <a:t>Arbeid med utdanningskvalitet ved instituttet (35 min)</a:t>
            </a:r>
            <a:br>
              <a:rPr lang="en-US" dirty="0"/>
            </a:br>
            <a:br>
              <a:rPr lang="en-US" sz="1800" dirty="0"/>
            </a:br>
            <a:r>
              <a:rPr lang="en-US" sz="2400" dirty="0"/>
              <a:t>1. </a:t>
            </a:r>
            <a:r>
              <a:rPr lang="nb-NO" sz="2400" dirty="0"/>
              <a:t>Statistikk: søknad, opptak, gjennomføring og studiepoeng per student:</a:t>
            </a:r>
            <a:br>
              <a:rPr lang="nb-NO" sz="24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r>
              <a:rPr lang="nb-NO" sz="2400" dirty="0"/>
              <a:t>UiOs 4 indikatorer: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D41DF0-90F3-DEB4-073F-5AA4DB6BEE1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146" y="3243863"/>
            <a:ext cx="2420508" cy="1726324"/>
          </a:xfrm>
          <a:ln>
            <a:solidFill>
              <a:schemeClr val="tx1"/>
            </a:solidFill>
          </a:ln>
        </p:spPr>
        <p:txBody>
          <a:bodyPr anchor="ctr"/>
          <a:lstStyle/>
          <a:p>
            <a:pPr algn="ctr"/>
            <a:r>
              <a:rPr lang="nb-NO" sz="2400" b="0" i="0" dirty="0"/>
              <a:t>Førstevalgssøker per studieplass</a:t>
            </a:r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A03846-A477-88BD-AE64-263D5B55136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01327" y="3243862"/>
            <a:ext cx="2420509" cy="1726325"/>
          </a:xfrm>
          <a:ln>
            <a:solidFill>
              <a:schemeClr val="tx1"/>
            </a:solidFill>
          </a:ln>
        </p:spPr>
        <p:txBody>
          <a:bodyPr anchor="ctr"/>
          <a:lstStyle/>
          <a:p>
            <a:pPr algn="ctr"/>
            <a:endParaRPr lang="nb-NO" sz="2400" b="0" i="0" dirty="0"/>
          </a:p>
          <a:p>
            <a:pPr algn="ctr"/>
            <a:r>
              <a:rPr lang="nb-NO" sz="2400" b="0" i="0" dirty="0"/>
              <a:t>Utnyttelse av opptaksrammen</a:t>
            </a:r>
          </a:p>
          <a:p>
            <a:pPr algn="ctr">
              <a:buNone/>
            </a:pPr>
            <a:r>
              <a:rPr lang="nb-NO" sz="2400" dirty="0"/>
              <a:t>= møtt per studieplass</a:t>
            </a:r>
            <a:endParaRPr lang="en-US" sz="2400" dirty="0"/>
          </a:p>
          <a:p>
            <a:endParaRPr lang="nb-NO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42319A-6463-1E31-6F56-55EB24DB29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21509" y="3220128"/>
            <a:ext cx="2420510" cy="1723276"/>
          </a:xfrm>
          <a:ln>
            <a:solidFill>
              <a:schemeClr val="tx1"/>
            </a:solidFill>
          </a:ln>
        </p:spPr>
        <p:txBody>
          <a:bodyPr anchor="ctr"/>
          <a:lstStyle/>
          <a:p>
            <a:pPr algn="ctr"/>
            <a:endParaRPr lang="nb-NO" sz="2400" b="0" i="0" dirty="0"/>
          </a:p>
          <a:p>
            <a:pPr algn="ctr"/>
            <a:r>
              <a:rPr lang="nb-NO" sz="2400" b="0" i="0" dirty="0"/>
              <a:t>Gjennomførings-andel</a:t>
            </a:r>
            <a:endParaRPr lang="en-US" sz="2400" dirty="0"/>
          </a:p>
          <a:p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97CB16-FB0C-9842-E057-6FDF99E17BB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846758" y="3217081"/>
            <a:ext cx="2419609" cy="1717180"/>
          </a:xfrm>
          <a:ln>
            <a:solidFill>
              <a:schemeClr val="tx1"/>
            </a:solidFill>
          </a:ln>
        </p:spPr>
        <p:txBody>
          <a:bodyPr anchor="ctr"/>
          <a:lstStyle/>
          <a:p>
            <a:pPr algn="ctr"/>
            <a:endParaRPr lang="nb-NO" sz="2400" dirty="0"/>
          </a:p>
          <a:p>
            <a:pPr algn="ctr"/>
            <a:r>
              <a:rPr lang="nb-NO" sz="2400" dirty="0"/>
              <a:t>Studiepoeng per student per år</a:t>
            </a:r>
          </a:p>
          <a:p>
            <a:endParaRPr lang="nb-NO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21A142-289D-5DB7-5F63-8675A94168B0}"/>
              </a:ext>
            </a:extLst>
          </p:cNvPr>
          <p:cNvSpPr txBox="1"/>
          <p:nvPr/>
        </p:nvSpPr>
        <p:spPr>
          <a:xfrm>
            <a:off x="381146" y="5247820"/>
            <a:ext cx="5640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Tableau:</a:t>
            </a:r>
            <a:br>
              <a:rPr lang="en-US" sz="900" dirty="0">
                <a:solidFill>
                  <a:schemeClr val="tx2">
                    <a:lumMod val="50000"/>
                    <a:lumOff val="50000"/>
                  </a:schemeClr>
                </a:solidFill>
              </a:rPr>
            </a:br>
            <a:r>
              <a:rPr lang="en-US" sz="9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003_studieprogramledere_UiO</a:t>
            </a:r>
            <a:br>
              <a:rPr lang="en-US" sz="900" dirty="0">
                <a:solidFill>
                  <a:schemeClr val="tx2">
                    <a:lumMod val="50000"/>
                    <a:lumOff val="50000"/>
                  </a:schemeClr>
                </a:solidFill>
              </a:rPr>
            </a:br>
            <a:r>
              <a:rPr lang="en-US" sz="9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403_studiepoengpr student (GSTHK)</a:t>
            </a:r>
            <a:br>
              <a:rPr lang="en-US" sz="900" dirty="0"/>
            </a:br>
            <a:endParaRPr lang="nb-NO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6021E10-DC18-FB77-4B05-83D4DCAADA76}"/>
              </a:ext>
            </a:extLst>
          </p:cNvPr>
          <p:cNvSpPr/>
          <p:nvPr/>
        </p:nvSpPr>
        <p:spPr>
          <a:xfrm>
            <a:off x="327923" y="6217920"/>
            <a:ext cx="1128811" cy="3026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09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Søknad, opptak, gjennomføring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ts val="1200"/>
              </a:spcAft>
              <a:buNone/>
            </a:pPr>
            <a:r>
              <a:rPr lang="nb-NO" sz="1300" dirty="0"/>
              <a:t>Tall på studieprogramnivå kan hentes fra – Tableau-rapport: 003_Studieprogramledere_UiO (</a:t>
            </a:r>
            <a:r>
              <a:rPr lang="nb-NO" sz="1300" dirty="0">
                <a:hlinkClick r:id="rId3"/>
              </a:rPr>
              <a:t>https://rapport-dv.uhad.no/#/workbooks/4291/views</a:t>
            </a:r>
            <a:r>
              <a:rPr lang="nb-NO" sz="1300" dirty="0"/>
              <a:t>), ta gjerne utgangspunkt i UiOs indikatorer (markert med uthevet skrift og kursiv under):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1300" dirty="0"/>
              <a:t>Tabell søkning og opptak (</a:t>
            </a:r>
            <a:r>
              <a:rPr lang="nb-NO" sz="1300" dirty="0">
                <a:hlinkClick r:id="rId4"/>
              </a:rPr>
              <a:t>https://rapport-dv.uhad.no/#/views/Studieprogramledere_UiO_UTKAST_NY/Tabellskningogopptak?:iid=1</a:t>
            </a:r>
            <a:r>
              <a:rPr lang="nb-NO" sz="1300" dirty="0"/>
              <a:t>) </a:t>
            </a:r>
          </a:p>
          <a:p>
            <a:pPr marL="903296" lvl="1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300" dirty="0"/>
              <a:t>Velg for eksempel Årstall BA: fra 2018, MA: fra 2019, Termin HØST, </a:t>
            </a:r>
            <a:r>
              <a:rPr lang="nb-NO" sz="1300" b="1" i="1" dirty="0"/>
              <a:t>1.pri søker per </a:t>
            </a:r>
            <a:r>
              <a:rPr lang="nb-NO" sz="1300" b="1" i="1" dirty="0" err="1"/>
              <a:t>studiepl</a:t>
            </a:r>
            <a:r>
              <a:rPr lang="nb-NO" sz="1300" dirty="0"/>
              <a:t>, 1.pri, fått tilbud (NOM), Kvalifisert, Min. Poenggrense, Møtt, Studieplasser, Svart ja, Søkere, </a:t>
            </a:r>
            <a:r>
              <a:rPr lang="nb-NO" sz="1300" b="1" i="1" dirty="0"/>
              <a:t>møtt per studieplass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1300" dirty="0"/>
              <a:t>Tabell gjennomstrømningstall (</a:t>
            </a:r>
            <a:r>
              <a:rPr lang="nb-NO" sz="1300" dirty="0">
                <a:hlinkClick r:id="rId5"/>
              </a:rPr>
              <a:t>https://rapport-dv.uhad.no/#/views/Studieprogramledere_UiO_UTKAST_NY/Tabellgjennomstrmningstall?:iid=1</a:t>
            </a:r>
            <a:r>
              <a:rPr lang="nb-NO" sz="1300" dirty="0"/>
              <a:t>)</a:t>
            </a:r>
          </a:p>
          <a:p>
            <a:pPr marL="903296" lvl="1" indent="-3429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300" dirty="0"/>
              <a:t>Velg for eksempel Startår BA: fra 2018, MA: fra 2019, Semesternummer 1-10, Akkumulerte kvalifikasjoner, Aktive (=studenter som er </a:t>
            </a:r>
            <a:r>
              <a:rPr lang="nb-NO" sz="1300" dirty="0" err="1"/>
              <a:t>reg</a:t>
            </a:r>
            <a:r>
              <a:rPr lang="nb-NO" sz="1300" dirty="0"/>
              <a:t>. til emner v. UiO + studierett til </a:t>
            </a:r>
            <a:r>
              <a:rPr lang="nb-NO" sz="1300" dirty="0" err="1"/>
              <a:t>progr</a:t>
            </a:r>
            <a:r>
              <a:rPr lang="nb-NO" sz="1300" dirty="0"/>
              <a:t>.), </a:t>
            </a:r>
            <a:r>
              <a:rPr lang="nb-NO" sz="1300" b="1" i="1" dirty="0" err="1"/>
              <a:t>Andel_kvalifikasjoner</a:t>
            </a:r>
            <a:r>
              <a:rPr lang="nb-NO" sz="1300" dirty="0"/>
              <a:t>, </a:t>
            </a:r>
            <a:r>
              <a:rPr lang="nb-NO" sz="1300" dirty="0" err="1"/>
              <a:t>Andel_frafall</a:t>
            </a:r>
            <a:r>
              <a:rPr lang="nb-NO" sz="1300" dirty="0"/>
              <a:t>, Frafall (= studenter som ikke lenger aktiv på </a:t>
            </a:r>
            <a:r>
              <a:rPr lang="nb-NO" sz="1300" dirty="0" err="1"/>
              <a:t>progr</a:t>
            </a:r>
            <a:r>
              <a:rPr lang="nb-NO" sz="1300" dirty="0"/>
              <a:t>. eller har oppnådd kvalifikasjon)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300" dirty="0"/>
              <a:t>Andre sider i rapporten kan eventuelt brukes for å belyse, forklare og diskutere forskjellige aspekter, som aldersfordeling, kjønnsfordeling, utveksling, karakterfordeling og strykprosent, </a:t>
            </a:r>
            <a:r>
              <a:rPr lang="nb-NO" sz="1300" dirty="0" err="1"/>
              <a:t>studiebarometeret</a:t>
            </a:r>
            <a:r>
              <a:rPr lang="nb-NO" sz="1300" dirty="0"/>
              <a:t> og flyt av studenter mellom studieprogrammer</a:t>
            </a:r>
          </a:p>
          <a:p>
            <a:pPr marL="0" indent="0">
              <a:lnSpc>
                <a:spcPct val="90000"/>
              </a:lnSpc>
            </a:pPr>
            <a:endParaRPr lang="nb-NO" sz="1300" dirty="0"/>
          </a:p>
          <a:p>
            <a:pPr marL="560396" lvl="1" indent="0">
              <a:lnSpc>
                <a:spcPct val="90000"/>
              </a:lnSpc>
              <a:buNone/>
            </a:pPr>
            <a:br>
              <a:rPr lang="nb-NO" sz="1300" dirty="0"/>
            </a:br>
            <a:endParaRPr lang="nb-NO" sz="13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48DEF4-772F-1339-9F7F-90A630132A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64" y="6235804"/>
            <a:ext cx="1505843" cy="2621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962EAFE-ECAB-EAFF-7E37-0A8DC94E7238}"/>
              </a:ext>
            </a:extLst>
          </p:cNvPr>
          <p:cNvSpPr/>
          <p:nvPr/>
        </p:nvSpPr>
        <p:spPr>
          <a:xfrm>
            <a:off x="233328" y="6058601"/>
            <a:ext cx="1412591" cy="554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1047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9CC7BA-B8CE-9571-EA79-B262A0927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23651EE-8F7E-525B-5EC2-3403C31E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Studiepoeng per student per år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A0F2D94-D080-02B7-DFD6-F1AEE95EB5F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519310"/>
            <a:ext cx="11471910" cy="4380727"/>
          </a:xfrm>
        </p:spPr>
        <p:txBody>
          <a:bodyPr/>
          <a:lstStyle/>
          <a:p>
            <a:r>
              <a:rPr kumimoji="0" lang="nb-N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Tall på studieprogramnivå kan hentes fra – Tableau-rapport: 403_studiepoeng pr student (GSTHK): </a:t>
            </a:r>
            <a:r>
              <a:rPr kumimoji="0" lang="nb-N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https://rapport-dv.uhad.no/#/workbooks/5359/views</a:t>
            </a:r>
            <a:r>
              <a:rPr kumimoji="0" lang="nb-N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 dirty="0"/>
              <a:t>Tabell: Studiepoeng pr student: </a:t>
            </a:r>
            <a:r>
              <a:rPr lang="nb-NO" sz="1300" dirty="0">
                <a:hlinkClick r:id="rId3"/>
              </a:rPr>
              <a:t>https://rapport-dv.uhad.no/#/views/403_studiepoengprstudentGSTHK/TabellStudiepoengprstudent?:iid=2</a:t>
            </a:r>
            <a:r>
              <a:rPr lang="nb-NO" sz="1300" dirty="0"/>
              <a:t>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300" dirty="0"/>
              <a:t>Velg for eksempel År: 2019-2023 og Studieprogram (MNB-xxx, MNM2-xxx, MNM5-xxx, MN1-xxx)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300" dirty="0"/>
              <a:t>Bruk tallene i første kolonne: </a:t>
            </a:r>
            <a:r>
              <a:rPr lang="nb-NO" sz="1300" dirty="0" err="1"/>
              <a:t>egenfinasierte</a:t>
            </a:r>
            <a:r>
              <a:rPr lang="nb-NO" sz="1300" dirty="0"/>
              <a:t> </a:t>
            </a:r>
            <a:r>
              <a:rPr lang="nb-NO" sz="1300" dirty="0" err="1"/>
              <a:t>stp</a:t>
            </a:r>
            <a:r>
              <a:rPr lang="nb-NO" sz="1300" dirty="0"/>
              <a:t> pr student (DBH)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nb-NO" sz="13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 dirty="0"/>
              <a:t>Definisjoner: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300" dirty="0"/>
              <a:t>egenfinansierte studiepoeng = </a:t>
            </a:r>
            <a:r>
              <a:rPr lang="nb-NO" sz="1300" dirty="0" err="1"/>
              <a:t>studiepoengsproduksjon</a:t>
            </a:r>
            <a:r>
              <a:rPr lang="nb-NO" sz="1300" dirty="0"/>
              <a:t> på emner som er finansiert over bevilgningen fra KD (ikke eksternfinansierte EVU-emner)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300" dirty="0"/>
              <a:t>student (DBH) = (i denne tabellen og kolonnen) heltidsekvivalenter tatt høyde for deltidsprogrammer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1300" dirty="0"/>
              <a:t>heltid/deltidsprogrammer = for programmer organisert på heltid (fulltidsandel=1), blir en student også en heltidsekvivalent. For programmer organisert på deltid vil antall heltidsekvivalenter speile denne andelen. F.eks. blir en årsenhet (60sp.) organisert på deltid over 2 år lik 0,5 heltidsekvivalent (MN sine egenfinansierte BA- og MA-studier er organisert på heltid)</a:t>
            </a:r>
          </a:p>
          <a:p>
            <a:pPr marL="560396" lvl="1" indent="0">
              <a:buNone/>
            </a:pPr>
            <a:r>
              <a:rPr lang="nb-NO" sz="1300" dirty="0">
                <a:sym typeface="Wingdings" panose="05000000000000000000" pitchFamily="2" charset="2"/>
              </a:rPr>
              <a:t> </a:t>
            </a:r>
            <a:r>
              <a:rPr lang="nb-NO" sz="1300" dirty="0"/>
              <a:t>da blir regnestykket egenfinansierte studiepoeng/(antall registrerte studenter om høsten*fulltidsandel på programmet)</a:t>
            </a:r>
          </a:p>
          <a:p>
            <a:pPr marL="560396" lvl="1" indent="0">
              <a:buNone/>
            </a:pPr>
            <a:endParaRPr lang="nb-NO" sz="13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1769430-E292-21CB-36D9-606EBB7A3E77}"/>
              </a:ext>
            </a:extLst>
          </p:cNvPr>
          <p:cNvSpPr/>
          <p:nvPr/>
        </p:nvSpPr>
        <p:spPr>
          <a:xfrm>
            <a:off x="233328" y="6058601"/>
            <a:ext cx="1412591" cy="554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4138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627F4B-95ED-ADD5-B827-C51AD9EEE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EC886F-A534-B51C-E31E-BA580F7E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98748"/>
            <a:ext cx="11471910" cy="936636"/>
          </a:xfrm>
        </p:spPr>
        <p:txBody>
          <a:bodyPr/>
          <a:lstStyle/>
          <a:p>
            <a:r>
              <a:rPr lang="nb-NO" sz="3600" dirty="0"/>
              <a:t>Arbeid med utdanningskvalitet ved instituttet (35 min)</a:t>
            </a:r>
            <a:br>
              <a:rPr lang="en-US" sz="3600" dirty="0"/>
            </a:br>
            <a:r>
              <a:rPr lang="en-US" sz="2400" dirty="0"/>
              <a:t>1. </a:t>
            </a:r>
            <a:r>
              <a:rPr lang="nb-NO" sz="2400" dirty="0"/>
              <a:t>Statistikk: søknad, opptak, gjennomføring og studiepoeng per student:</a:t>
            </a:r>
            <a:br>
              <a:rPr lang="nb-NO" sz="2400" dirty="0"/>
            </a:br>
            <a:br>
              <a:rPr lang="en-US" sz="2800" dirty="0"/>
            </a:b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A5BBBA-A82C-20D2-2147-9D6385B9A73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2260440"/>
            <a:ext cx="11471910" cy="3796041"/>
          </a:xfrm>
        </p:spPr>
        <p:txBody>
          <a:bodyPr/>
          <a:lstStyle/>
          <a:p>
            <a:pPr marL="561600">
              <a:spcBef>
                <a:spcPts val="0"/>
              </a:spcBef>
            </a:pPr>
            <a:r>
              <a:rPr lang="nb-NO" sz="2400" dirty="0"/>
              <a:t>Refleksjoner:</a:t>
            </a:r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Hva sier tallene? Endringer eller trender?</a:t>
            </a:r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Frafall og gjennomføring:</a:t>
            </a:r>
          </a:p>
          <a:p>
            <a:pPr marL="1121996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200" dirty="0"/>
              <a:t>Frafall, hvem slutter og hvorfor?</a:t>
            </a:r>
          </a:p>
          <a:p>
            <a:pPr marL="1121996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200" dirty="0"/>
              <a:t>Rekruttering i 1. og 2. semester, kan vi rekruttere noen av de 25-30 % som sier de ikke planlegger å fullføre en grad (i </a:t>
            </a:r>
            <a:r>
              <a:rPr lang="nb-NO" sz="1200" dirty="0" err="1"/>
              <a:t>studiestartsundersøkelsen</a:t>
            </a:r>
            <a:r>
              <a:rPr lang="nb-NO" sz="1200" dirty="0"/>
              <a:t>)</a:t>
            </a:r>
            <a:endParaRPr lang="nb-NO" sz="1600" dirty="0"/>
          </a:p>
          <a:p>
            <a:pPr marL="1121996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200" dirty="0"/>
              <a:t>Planer for å redusere frafall? Tiltak som kan redusere frafall fra 1. til 2. år?</a:t>
            </a:r>
          </a:p>
          <a:p>
            <a:pPr marL="1121996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200" dirty="0"/>
              <a:t>Hvilke tiltak syns studentene er viktig for å hindre frafall?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FD55BD5-6947-64C6-60B1-F64953BC8BED}"/>
              </a:ext>
            </a:extLst>
          </p:cNvPr>
          <p:cNvSpPr/>
          <p:nvPr/>
        </p:nvSpPr>
        <p:spPr>
          <a:xfrm>
            <a:off x="327923" y="6217920"/>
            <a:ext cx="1128811" cy="3026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4235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627F4B-95ED-ADD5-B827-C51AD9EEE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EC886F-A534-B51C-E31E-BA580F7E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95066"/>
            <a:ext cx="11471910" cy="936636"/>
          </a:xfrm>
        </p:spPr>
        <p:txBody>
          <a:bodyPr/>
          <a:lstStyle/>
          <a:p>
            <a:r>
              <a:rPr lang="nb-NO" sz="3600" dirty="0"/>
              <a:t>Arbeid med utdanningskvalitet ved instituttet (35 min)</a:t>
            </a:r>
            <a:br>
              <a:rPr lang="en-US" sz="2400" dirty="0"/>
            </a:br>
            <a:r>
              <a:rPr lang="en-US" sz="2400" dirty="0"/>
              <a:t>2. </a:t>
            </a:r>
            <a:r>
              <a:rPr lang="nb-NO" sz="2400" dirty="0"/>
              <a:t>Hvordan jobber instituttet med utdanningskvalitet?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A5BBBA-A82C-20D2-2147-9D6385B9A73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982967"/>
            <a:ext cx="11471910" cy="3796041"/>
          </a:xfrm>
        </p:spPr>
        <p:txBody>
          <a:bodyPr/>
          <a:lstStyle/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Introduksjon og implementering av større endringer i utdanningene</a:t>
            </a:r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Hvordan opplever studentene undervisningen på instituttet, trekk gjerne frem noen gode eksempler der dere mener dere får et høyt læringsutbytte?</a:t>
            </a:r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På hvilken måte opplever studentene at dere har en reell mulighet til å påvirke undervisnings- og vurderingsformene på instituttet?</a:t>
            </a:r>
          </a:p>
          <a:p>
            <a:pPr marL="218700" indent="0">
              <a:spcBef>
                <a:spcPts val="0"/>
              </a:spcBef>
            </a:pPr>
            <a:endParaRPr lang="nb-NO" sz="1600" dirty="0"/>
          </a:p>
          <a:p>
            <a:pPr marL="218700" indent="0">
              <a:spcBef>
                <a:spcPts val="0"/>
              </a:spcBef>
            </a:pPr>
            <a:r>
              <a:rPr lang="nb-NO" sz="1600" dirty="0"/>
              <a:t>Med utgangspunkt i studentenes refleksjoner, diskusjon rundt:</a:t>
            </a:r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Evalueringer; Periodisk programevaluering, emneevalueringer </a:t>
            </a:r>
            <a:r>
              <a:rPr lang="nb-NO" sz="1600" dirty="0" err="1"/>
              <a:t>etc</a:t>
            </a:r>
            <a:endParaRPr lang="nb-NO" sz="1600" dirty="0"/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Studentenes læring i fokus, aktiv læring</a:t>
            </a:r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Undervisnings- og eksamensformer</a:t>
            </a:r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Kunstig intelligens </a:t>
            </a:r>
          </a:p>
          <a:p>
            <a:pPr marL="5616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Utfordringer og suksesser</a:t>
            </a:r>
          </a:p>
          <a:p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C077EEE-40F1-9930-258D-CCD8D8470E13}"/>
              </a:ext>
            </a:extLst>
          </p:cNvPr>
          <p:cNvSpPr/>
          <p:nvPr/>
        </p:nvSpPr>
        <p:spPr>
          <a:xfrm>
            <a:off x="327923" y="6217920"/>
            <a:ext cx="1128811" cy="3026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517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C9873C-4188-A322-6614-74B838FB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0AC7C4-2CB5-794E-A6B8-216DEA0E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448333"/>
            <a:ext cx="11471910" cy="542658"/>
          </a:xfrm>
        </p:spPr>
        <p:txBody>
          <a:bodyPr/>
          <a:lstStyle/>
          <a:p>
            <a:r>
              <a:rPr lang="nb-NO" sz="3600" dirty="0"/>
              <a:t>Læringsmiljø (15 min)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BC5BB5-6031-A32F-67EC-1B713CDBD93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5" y="1325094"/>
            <a:ext cx="9937991" cy="2572141"/>
          </a:xfrm>
        </p:spPr>
        <p:txBody>
          <a:bodyPr/>
          <a:lstStyle/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Hva gjør instituttet for at studentene har et godt læringsmiljø, også utover 1. semester?</a:t>
            </a:r>
          </a:p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Hvilke tanker har dere rundt studiestart og programseminarer?</a:t>
            </a:r>
          </a:p>
          <a:p>
            <a:pPr marL="1282308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schemeClr val="tx1"/>
                </a:solidFill>
              </a:rPr>
              <a:t>Nytteverdi av programseminar for læringsmiljø?</a:t>
            </a:r>
          </a:p>
          <a:p>
            <a:pPr marL="1282308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200" dirty="0"/>
              <a:t>Hvilke behov har instituttet/programmene utover det som gjøres i begynnelsen av 1. semester?</a:t>
            </a:r>
            <a:endParaRPr lang="nb-NO" sz="1200" dirty="0">
              <a:solidFill>
                <a:schemeClr val="tx1"/>
              </a:solidFill>
            </a:endParaRPr>
          </a:p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Hva kan studentene selv gjøre (eller hva gjør dere) for å bidra til et godt læringsmiljø og også forhindre at medstudenter faller fra?</a:t>
            </a:r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D4BA319-F233-4930-6553-E3214A77C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5" y="6183606"/>
            <a:ext cx="1408298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65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C9296F-3624-D3FD-3BFD-32070EE4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06959-10E9-75F9-998D-019DF1142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10495"/>
            <a:ext cx="11471910" cy="542658"/>
          </a:xfrm>
        </p:spPr>
        <p:txBody>
          <a:bodyPr/>
          <a:lstStyle/>
          <a:p>
            <a:r>
              <a:rPr lang="nb-NO" sz="3600" dirty="0"/>
              <a:t>Ansattkultur og erfaringsdeling (10 min)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EC427A-C627-8F32-B0A0-E2519927D72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254077"/>
            <a:ext cx="11471910" cy="1756114"/>
          </a:xfrm>
        </p:spPr>
        <p:txBody>
          <a:bodyPr/>
          <a:lstStyle/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Hvordan snakker man om undervisning på instituttet?</a:t>
            </a:r>
          </a:p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Hvordan brukes og deles erfaringer og prosjekter, også knyttet til studiekvalitetsmidler</a:t>
            </a:r>
          </a:p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Hvordan legger dere til rette for at undervisere på alle nivåer får pedagogisk kompetanseheving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B826FB1-A6AF-F431-DBF1-9BE99AAB8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64" y="6041004"/>
            <a:ext cx="1408298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8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C9296F-3624-D3FD-3BFD-32070EE4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06959-10E9-75F9-998D-019DF1142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55587"/>
            <a:ext cx="11471910" cy="542658"/>
          </a:xfrm>
        </p:spPr>
        <p:txBody>
          <a:bodyPr/>
          <a:lstStyle/>
          <a:p>
            <a:r>
              <a:rPr lang="nb-NO" sz="3600" dirty="0"/>
              <a:t>Heve blikket: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EC427A-C627-8F32-B0A0-E2519927D72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159484"/>
            <a:ext cx="11471910" cy="1756114"/>
          </a:xfrm>
        </p:spPr>
        <p:txBody>
          <a:bodyPr/>
          <a:lstStyle/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Hva er den største utfordringen dere står overfor nå?</a:t>
            </a:r>
          </a:p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Hva gjør dere for å møte den utfordringen?</a:t>
            </a:r>
          </a:p>
          <a:p>
            <a:pPr marL="72191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600" dirty="0"/>
              <a:t>Hva skal instituttet få til i år (til neste dialogmøte)?</a:t>
            </a: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C18C8E-34E8-528D-F873-0267C47B3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64" y="6183606"/>
            <a:ext cx="1408298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96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1C1E74-1EFE-785E-C27C-1C1DC0C4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C597AB-C6F1-6D4B-2899-DBAF1E8BE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26" y="1140802"/>
            <a:ext cx="11471910" cy="542658"/>
          </a:xfrm>
        </p:spPr>
        <p:txBody>
          <a:bodyPr/>
          <a:lstStyle/>
          <a:p>
            <a:r>
              <a:rPr lang="nb-NO" sz="3600" dirty="0"/>
              <a:t>Ph.d.-utdanningen (15 min)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7FC86B-398A-1EBC-7CFD-01F669C5CAE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875206"/>
            <a:ext cx="11471910" cy="3111322"/>
          </a:xfrm>
        </p:spPr>
        <p:txBody>
          <a:bodyPr/>
          <a:lstStyle/>
          <a:p>
            <a:pPr marL="723600" lvl="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Times New Roman" panose="02020603050405020304" pitchFamily="18" charset="0"/>
              </a:rPr>
              <a:t>Erfaringer og utfordringer med bruk av Kunstig intelligens</a:t>
            </a:r>
          </a:p>
          <a:p>
            <a:pPr marL="723600" lvl="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Calibri" panose="020F0502020204030204" pitchFamily="34" charset="0"/>
              </a:rPr>
              <a:t>Veiledning:</a:t>
            </a:r>
          </a:p>
          <a:p>
            <a:pPr marL="1281600" lvl="2" indent="-285750">
              <a:lnSpc>
                <a:spcPct val="120000"/>
              </a:lnSpc>
              <a:spcBef>
                <a:spcPts val="0"/>
              </a:spcBef>
            </a:pPr>
            <a:r>
              <a:rPr lang="nb-NO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Behov for klar rollebeskrivelse for hoved- og medveileders plikter?</a:t>
            </a:r>
          </a:p>
          <a:p>
            <a:pPr marL="1281600" lvl="2" indent="-285750">
              <a:lnSpc>
                <a:spcPct val="120000"/>
              </a:lnSpc>
              <a:spcBef>
                <a:spcPts val="0"/>
              </a:spcBef>
            </a:pPr>
            <a:r>
              <a:rPr lang="nb-NO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Må alle </a:t>
            </a:r>
            <a:r>
              <a:rPr lang="nb-NO" sz="16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medveiledere</a:t>
            </a:r>
            <a:r>
              <a:rPr lang="nb-NO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nødvendigvis være </a:t>
            </a:r>
            <a:r>
              <a:rPr lang="nb-NO" sz="16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medveiledere</a:t>
            </a:r>
            <a:r>
              <a:rPr lang="nb-NO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eller kan noen være samarbeidspartnere og/eller medforfattere? </a:t>
            </a:r>
          </a:p>
          <a:p>
            <a:pPr marL="1281600" lvl="2" indent="-285750">
              <a:lnSpc>
                <a:spcPct val="120000"/>
              </a:lnSpc>
              <a:spcBef>
                <a:spcPts val="0"/>
              </a:spcBef>
            </a:pPr>
            <a:r>
              <a:rPr lang="nb-NO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Kan man risikere at ansvaret for veiledning av kandidaten blir pulverisert mellom for mange veiledere? </a:t>
            </a:r>
          </a:p>
          <a:p>
            <a:pPr marL="1281600" lvl="2" indent="-285750">
              <a:lnSpc>
                <a:spcPct val="120000"/>
              </a:lnSpc>
              <a:spcBef>
                <a:spcPts val="0"/>
              </a:spcBef>
            </a:pPr>
            <a:r>
              <a:rPr lang="nb-NO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Trenger vi klare retningslinjer? </a:t>
            </a:r>
          </a:p>
          <a:p>
            <a:pPr marL="1281600" lvl="2" indent="-285750">
              <a:lnSpc>
                <a:spcPct val="120000"/>
              </a:lnSpc>
              <a:spcBef>
                <a:spcPts val="0"/>
              </a:spcBef>
            </a:pPr>
            <a:r>
              <a:rPr lang="nb-NO" sz="16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Kan manglende retningslinjer føre til forvirring om roller og ansvar, og eventuelt påvirke både veilederens og kandidatens forventninger negativt?</a:t>
            </a:r>
            <a:endParaRPr lang="nb-NO" sz="16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EF38787-B891-05E7-D6AE-5C5116FA457A}"/>
              </a:ext>
            </a:extLst>
          </p:cNvPr>
          <p:cNvSpPr txBox="1"/>
          <p:nvPr/>
        </p:nvSpPr>
        <p:spPr>
          <a:xfrm>
            <a:off x="360044" y="138845"/>
            <a:ext cx="1484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highlight>
                  <a:srgbClr val="FFFF00"/>
                </a:highlight>
                <a:latin typeface="+mj-lt"/>
              </a:rPr>
              <a:t>2024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4475E3D-870D-28C9-4599-C65E9A64E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88" y="6315014"/>
            <a:ext cx="1505843" cy="2621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04E0EBFD-9B4E-6A28-8A0B-DE7680971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64" y="6132118"/>
            <a:ext cx="1408298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6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94385D-036F-C71A-CF39-281A00E78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C56939-3230-9927-1A64-257D809B524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37744" y="1082726"/>
            <a:ext cx="10674096" cy="4817312"/>
          </a:xfrm>
        </p:spPr>
        <p:txBody>
          <a:bodyPr anchor="ctr"/>
          <a:lstStyle/>
          <a:p>
            <a:pPr algn="ctr"/>
            <a:r>
              <a:rPr lang="nb-NO" sz="4800" dirty="0">
                <a:latin typeface="+mj-lt"/>
              </a:rPr>
              <a:t>Eventuelt (15 min)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AEBEBDA-BDC1-E75A-8E6A-A8737D21D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0" y="6095954"/>
            <a:ext cx="1408298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13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e5e35b8c-bb2a-40e7-acd7-beed1d1f14b8"/>
    <ds:schemaRef ds:uri="45a9c032-1c21-4297-bc4a-1b0e359a6c15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945</TotalTime>
  <Words>1464</Words>
  <Application>Microsoft Office PowerPoint</Application>
  <PresentationFormat>Widescreen</PresentationFormat>
  <Paragraphs>123</Paragraphs>
  <Slides>14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1" baseType="lpstr">
      <vt:lpstr>Arial</vt:lpstr>
      <vt:lpstr>Arial, sans-serif</vt:lpstr>
      <vt:lpstr>Calibri</vt:lpstr>
      <vt:lpstr>Times New Roman</vt:lpstr>
      <vt:lpstr>Wingdings</vt:lpstr>
      <vt:lpstr>Office Theme</vt:lpstr>
      <vt:lpstr>think-cell Slide</vt:lpstr>
      <vt:lpstr>Dialogmøte om studiekvalitet 2025</vt:lpstr>
      <vt:lpstr>Møtetidspunkter:</vt:lpstr>
      <vt:lpstr>Formål:</vt:lpstr>
      <vt:lpstr>Agenda 2025</vt:lpstr>
      <vt:lpstr>Arbeid med utdanningskvalitet ved instituttet (35 min)  1. Statistikk: søknad, opptak, gjennomføring og studiepoeng per student:      UiOs 4 indikatorer:</vt:lpstr>
      <vt:lpstr>Søknad, opptak, gjennomføring</vt:lpstr>
      <vt:lpstr>Studiepoeng per student per år</vt:lpstr>
      <vt:lpstr>Arbeid med utdanningskvalitet ved instituttet (35 min) 1. Statistikk: søknad, opptak, gjennomføring og studiepoeng per student:  </vt:lpstr>
      <vt:lpstr>Arbeid med utdanningskvalitet ved instituttet (35 min) 2. Hvordan jobber instituttet med utdanningskvalitet?</vt:lpstr>
      <vt:lpstr>Læringsmiljø (15 min)</vt:lpstr>
      <vt:lpstr>Ansattkultur og erfaringsdeling (10 min)</vt:lpstr>
      <vt:lpstr>Heve blikket:</vt:lpstr>
      <vt:lpstr>Ph.d.-utdanningen (15 min)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Dialogmøte om studiekvalitet 2024</dc:title>
  <dc:creator>Yvonne Halle</dc:creator>
  <cp:lastModifiedBy>Yvonne Halle</cp:lastModifiedBy>
  <cp:revision>17</cp:revision>
  <cp:lastPrinted>2024-08-29T11:39:07Z</cp:lastPrinted>
  <dcterms:created xsi:type="dcterms:W3CDTF">2024-08-22T11:12:43Z</dcterms:created>
  <dcterms:modified xsi:type="dcterms:W3CDTF">2025-08-12T19:35:09Z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