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8" r:id="rId3"/>
    <p:sldId id="257" r:id="rId4"/>
    <p:sldId id="260" r:id="rId5"/>
    <p:sldId id="279" r:id="rId6"/>
    <p:sldId id="280" r:id="rId7"/>
    <p:sldId id="281" r:id="rId8"/>
    <p:sldId id="282" r:id="rId9"/>
    <p:sldId id="262" r:id="rId10"/>
    <p:sldId id="264" r:id="rId11"/>
    <p:sldId id="268" r:id="rId12"/>
    <p:sldId id="267" r:id="rId13"/>
    <p:sldId id="269" r:id="rId14"/>
    <p:sldId id="263" r:id="rId15"/>
    <p:sldId id="315" r:id="rId16"/>
    <p:sldId id="314" r:id="rId17"/>
    <p:sldId id="270" r:id="rId18"/>
    <p:sldId id="286" r:id="rId19"/>
    <p:sldId id="287" r:id="rId20"/>
    <p:sldId id="288" r:id="rId21"/>
    <p:sldId id="289" r:id="rId22"/>
    <p:sldId id="285" r:id="rId23"/>
    <p:sldId id="283" r:id="rId24"/>
    <p:sldId id="261" r:id="rId25"/>
    <p:sldId id="273" r:id="rId26"/>
    <p:sldId id="284" r:id="rId27"/>
    <p:sldId id="271" r:id="rId28"/>
    <p:sldId id="265" r:id="rId29"/>
    <p:sldId id="266" r:id="rId30"/>
    <p:sldId id="274" r:id="rId31"/>
    <p:sldId id="290" r:id="rId32"/>
    <p:sldId id="291" r:id="rId33"/>
    <p:sldId id="316" r:id="rId34"/>
    <p:sldId id="317" r:id="rId35"/>
    <p:sldId id="292" r:id="rId36"/>
    <p:sldId id="302" r:id="rId37"/>
    <p:sldId id="303" r:id="rId38"/>
    <p:sldId id="295" r:id="rId39"/>
    <p:sldId id="296" r:id="rId40"/>
    <p:sldId id="297" r:id="rId41"/>
    <p:sldId id="275" r:id="rId42"/>
    <p:sldId id="300" r:id="rId43"/>
    <p:sldId id="304" r:id="rId44"/>
    <p:sldId id="272" r:id="rId45"/>
    <p:sldId id="306" r:id="rId46"/>
    <p:sldId id="311" r:id="rId47"/>
    <p:sldId id="308" r:id="rId48"/>
    <p:sldId id="309" r:id="rId49"/>
    <p:sldId id="310" r:id="rId50"/>
    <p:sldId id="312" r:id="rId51"/>
    <p:sldId id="313" r:id="rId52"/>
    <p:sldId id="301" r:id="rId53"/>
    <p:sldId id="305" r:id="rId54"/>
    <p:sldId id="307" r:id="rId55"/>
    <p:sldId id="277" r:id="rId56"/>
    <p:sldId id="278" r:id="rId57"/>
    <p:sldId id="259" r:id="rId5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C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5"/>
    <p:restoredTop sz="69536"/>
  </p:normalViewPr>
  <p:slideViewPr>
    <p:cSldViewPr snapToGrid="0" snapToObjects="1">
      <p:cViewPr varScale="1">
        <p:scale>
          <a:sx n="128" d="100"/>
          <a:sy n="128" d="100"/>
        </p:scale>
        <p:origin x="3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2B033-0106-FF41-8E2C-A75068E1FE7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FD1BE-169E-DE41-A16E-62A7557B68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8956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dette?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54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Tyranosaurus</a:t>
            </a:r>
            <a:r>
              <a:rPr lang="nb-NO" dirty="0"/>
              <a:t>-rex tenner til sammenlikning? </a:t>
            </a:r>
          </a:p>
          <a:p>
            <a:endParaRPr lang="nb-NO" dirty="0"/>
          </a:p>
          <a:p>
            <a:r>
              <a:rPr lang="nb-NO" dirty="0"/>
              <a:t>Limpet </a:t>
            </a:r>
            <a:r>
              <a:rPr lang="nb-NO" dirty="0" err="1"/>
              <a:t>teeth</a:t>
            </a:r>
            <a:r>
              <a:rPr lang="nb-NO" dirty="0"/>
              <a:t> – (en snegl) hardest </a:t>
            </a:r>
            <a:r>
              <a:rPr lang="nb-NO" dirty="0" err="1"/>
              <a:t>biological</a:t>
            </a:r>
            <a:r>
              <a:rPr lang="nb-NO" dirty="0"/>
              <a:t> material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world</a:t>
            </a:r>
            <a:r>
              <a:rPr lang="nb-NO" dirty="0"/>
              <a:t>... Fordi de skraper alger av stein! </a:t>
            </a:r>
          </a:p>
          <a:p>
            <a:endParaRPr lang="nb-NO" dirty="0"/>
          </a:p>
          <a:p>
            <a:r>
              <a:rPr lang="nb-NO" dirty="0"/>
              <a:t>Styrken?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five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gigapascals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five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times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front runner,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spider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silk</a:t>
            </a:r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Patella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vulgata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albuesnegl</a:t>
            </a: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 er det også kommet noe som er bedre enn dette igjen: Trær!!!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0543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message</a:t>
            </a:r>
            <a:r>
              <a:rPr lang="nb-NO" dirty="0"/>
              <a:t>: </a:t>
            </a:r>
          </a:p>
          <a:p>
            <a:endParaRPr lang="nb-NO" dirty="0"/>
          </a:p>
          <a:p>
            <a:r>
              <a:rPr lang="nb-NO" dirty="0"/>
              <a:t>I </a:t>
            </a:r>
            <a:r>
              <a:rPr lang="nb-NO" dirty="0" err="1"/>
              <a:t>biolgiens</a:t>
            </a:r>
            <a:r>
              <a:rPr lang="nb-NO" dirty="0"/>
              <a:t> verden er det slik at kun den beste tilpasningen overlever. Ved hjelp av evolusjon blir teknikkene stadig forbedret... </a:t>
            </a:r>
          </a:p>
          <a:p>
            <a:r>
              <a:rPr lang="nb-NO" dirty="0"/>
              <a:t>I tillegg er det slik at </a:t>
            </a:r>
            <a:r>
              <a:rPr lang="nb-NO" dirty="0" err="1"/>
              <a:t>levnde</a:t>
            </a:r>
            <a:r>
              <a:rPr lang="nb-NO" dirty="0"/>
              <a:t> celler er </a:t>
            </a:r>
            <a:r>
              <a:rPr lang="nb-NO" dirty="0" err="1"/>
              <a:t>uendetlig</a:t>
            </a:r>
            <a:r>
              <a:rPr lang="nb-NO" dirty="0"/>
              <a:t> mye flinkere enn oss til å manipulere prosesser på </a:t>
            </a:r>
            <a:r>
              <a:rPr lang="nb-NO" dirty="0" err="1"/>
              <a:t>nano</a:t>
            </a:r>
            <a:r>
              <a:rPr lang="nb-NO" dirty="0"/>
              <a:t>-nivå... </a:t>
            </a:r>
          </a:p>
          <a:p>
            <a:endParaRPr lang="nb-NO" dirty="0"/>
          </a:p>
          <a:p>
            <a:r>
              <a:rPr lang="nb-NO" dirty="0"/>
              <a:t>I teknologi kan vi utnytte dette ved å analysere </a:t>
            </a:r>
            <a:r>
              <a:rPr lang="nb-NO" dirty="0" err="1"/>
              <a:t>problermer</a:t>
            </a:r>
            <a:r>
              <a:rPr lang="nb-NO" dirty="0"/>
              <a:t>, og så tenke HVOR ER DETTE BLITT LØST FØR?  Det er </a:t>
            </a:r>
            <a:r>
              <a:rPr lang="nb-NO" dirty="0" err="1"/>
              <a:t>bio</a:t>
            </a:r>
            <a:r>
              <a:rPr lang="nb-NO" dirty="0"/>
              <a:t>-mimikk...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32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Intro: </a:t>
            </a:r>
            <a:r>
              <a:rPr lang="en-US" dirty="0" err="1"/>
              <a:t>Hvem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jeg</a:t>
            </a:r>
            <a:r>
              <a:rPr lang="en-US" dirty="0"/>
              <a:t>? </a:t>
            </a:r>
          </a:p>
          <a:p>
            <a:endParaRPr lang="en-US" dirty="0"/>
          </a:p>
          <a:p>
            <a:r>
              <a:rPr lang="en-US" dirty="0" err="1"/>
              <a:t>Bio+nano</a:t>
            </a:r>
            <a:endParaRPr lang="en-US" dirty="0"/>
          </a:p>
          <a:p>
            <a:r>
              <a:rPr lang="en-US" dirty="0"/>
              <a:t>Nano + bio</a:t>
            </a:r>
          </a:p>
          <a:p>
            <a:r>
              <a:rPr lang="en-US" dirty="0" err="1"/>
              <a:t>Mimetikk</a:t>
            </a:r>
            <a:endParaRPr lang="en-US" dirty="0"/>
          </a:p>
          <a:p>
            <a:endParaRPr lang="en-US" dirty="0"/>
          </a:p>
          <a:p>
            <a:r>
              <a:rPr lang="en-US" dirty="0"/>
              <a:t>Vi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gå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cellenivå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arkitektur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materialer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bio-</a:t>
            </a:r>
            <a:r>
              <a:rPr lang="en-US" dirty="0" err="1"/>
              <a:t>inspirasjon</a:t>
            </a:r>
            <a:r>
              <a:rPr lang="en-US" dirty="0"/>
              <a:t>… hele </a:t>
            </a:r>
            <a:r>
              <a:rPr lang="en-US" dirty="0" err="1"/>
              <a:t>spekteret</a:t>
            </a:r>
            <a:r>
              <a:rPr lang="en-US" dirty="0"/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CA8072-CA23-3B46-8A70-AAF39D4AA6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03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</a:t>
            </a:r>
            <a:r>
              <a:rPr lang="nb-NO" dirty="0" err="1"/>
              <a:t>egntlig</a:t>
            </a:r>
            <a:r>
              <a:rPr lang="nb-NO" dirty="0"/>
              <a:t> en celle?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379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4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Insuliln</a:t>
            </a:r>
            <a:r>
              <a:rPr lang="nb-NO" dirty="0"/>
              <a:t> bakterielt syntetisert på 1980-tallet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2327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100 % </a:t>
            </a:r>
            <a:r>
              <a:rPr lang="en-US" dirty="0" err="1"/>
              <a:t>syntetisk</a:t>
            </a:r>
            <a:r>
              <a:rPr lang="en-US" baseline="0" dirty="0"/>
              <a:t> </a:t>
            </a:r>
            <a:r>
              <a:rPr lang="en-US" baseline="0" dirty="0" err="1"/>
              <a:t>celle</a:t>
            </a:r>
            <a:r>
              <a:rPr lang="en-US" baseline="0" dirty="0"/>
              <a:t> </a:t>
            </a:r>
          </a:p>
          <a:p>
            <a:r>
              <a:rPr lang="en-US" baseline="0" dirty="0" err="1"/>
              <a:t>Synthia</a:t>
            </a:r>
            <a:endParaRPr lang="en-US" baseline="0" dirty="0"/>
          </a:p>
          <a:p>
            <a:r>
              <a:rPr lang="en-US" baseline="0" dirty="0"/>
              <a:t>2010</a:t>
            </a:r>
          </a:p>
          <a:p>
            <a:r>
              <a:rPr lang="en-US" baseline="0" dirty="0"/>
              <a:t>Craig Venter – same </a:t>
            </a:r>
            <a:r>
              <a:rPr lang="en-US" baseline="0" dirty="0" err="1"/>
              <a:t>mann</a:t>
            </a:r>
            <a:r>
              <a:rPr lang="en-US" baseline="0" dirty="0"/>
              <a:t> </a:t>
            </a:r>
            <a:r>
              <a:rPr lang="en-US" baseline="0" dirty="0" err="1"/>
              <a:t>som</a:t>
            </a:r>
            <a:r>
              <a:rPr lang="en-US" baseline="0" dirty="0"/>
              <a:t> </a:t>
            </a:r>
            <a:r>
              <a:rPr lang="en-US" baseline="0" dirty="0" err="1"/>
              <a:t>syntetiserte</a:t>
            </a:r>
            <a:r>
              <a:rPr lang="en-US" baseline="0" dirty="0"/>
              <a:t> hele </a:t>
            </a:r>
            <a:r>
              <a:rPr lang="en-US" baseline="0" dirty="0" err="1"/>
              <a:t>det</a:t>
            </a:r>
            <a:r>
              <a:rPr lang="en-US" baseline="0" dirty="0"/>
              <a:t> </a:t>
            </a:r>
            <a:r>
              <a:rPr lang="en-US" baseline="0" dirty="0" err="1"/>
              <a:t>menneskelige</a:t>
            </a:r>
            <a:r>
              <a:rPr lang="en-US" baseline="0" dirty="0"/>
              <a:t> </a:t>
            </a:r>
            <a:r>
              <a:rPr lang="en-US" baseline="0" dirty="0" err="1"/>
              <a:t>genom</a:t>
            </a:r>
            <a:r>
              <a:rPr lang="en-US" baseline="0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33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Celle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lagring</a:t>
            </a:r>
            <a:r>
              <a:rPr lang="en-US" dirty="0"/>
              <a:t> for </a:t>
            </a:r>
            <a:r>
              <a:rPr lang="en-US" dirty="0" err="1"/>
              <a:t>shakespeares</a:t>
            </a:r>
            <a:r>
              <a:rPr lang="en-US" dirty="0"/>
              <a:t> </a:t>
            </a:r>
            <a:r>
              <a:rPr lang="en-US" dirty="0" err="1"/>
              <a:t>sonetter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81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DNA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-- -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byggemateriale</a:t>
            </a:r>
            <a:r>
              <a:rPr lang="en-US" dirty="0"/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94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 kan også lage små roboter eller bilde. (vise DNA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smilyene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… og forklare) </a:t>
            </a: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Finne kilden!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6992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Vise små propeller og bokser… Slike bokser kan brukes til medisinering slik at kreftmedisin kommer frem nøyaktig dit den skal.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014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Vise et utvalg av de ulike typene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nano-medinsin-bokser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0775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Virus </a:t>
            </a:r>
            <a:r>
              <a:rPr lang="en-US" dirty="0" err="1"/>
              <a:t>som</a:t>
            </a:r>
            <a:r>
              <a:rPr lang="en-US" dirty="0"/>
              <a:t> vector for </a:t>
            </a:r>
            <a:r>
              <a:rPr lang="en-US" dirty="0" err="1"/>
              <a:t>genmanipulering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bakterier</a:t>
            </a:r>
            <a:r>
              <a:rPr lang="en-US" dirty="0"/>
              <a:t> (</a:t>
            </a:r>
            <a:r>
              <a:rPr lang="en-US" dirty="0" err="1"/>
              <a:t>kanskje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mennesker</a:t>
            </a:r>
            <a:r>
              <a:rPr lang="en-US" dirty="0"/>
              <a:t>?!) </a:t>
            </a:r>
            <a:r>
              <a:rPr lang="en-US" dirty="0" err="1"/>
              <a:t>Bekteriofag</a:t>
            </a:r>
            <a:r>
              <a:rPr lang="en-US" dirty="0"/>
              <a:t>… </a:t>
            </a:r>
          </a:p>
          <a:p>
            <a:endParaRPr lang="en-US" dirty="0"/>
          </a:p>
          <a:p>
            <a:r>
              <a:rPr lang="en-US" dirty="0" err="1"/>
              <a:t>Slik</a:t>
            </a:r>
            <a:r>
              <a:rPr lang="en-US" dirty="0"/>
              <a:t> hacker du </a:t>
            </a:r>
            <a:r>
              <a:rPr lang="en-US" dirty="0" err="1"/>
              <a:t>mennesker</a:t>
            </a:r>
            <a:r>
              <a:rPr lang="en-US" dirty="0"/>
              <a:t>! - </a:t>
            </a:r>
            <a:r>
              <a:rPr lang="en-US" dirty="0" err="1"/>
              <a:t>overflaten</a:t>
            </a:r>
            <a:r>
              <a:rPr lang="en-US" dirty="0"/>
              <a:t> </a:t>
            </a:r>
            <a:r>
              <a:rPr lang="en-US" dirty="0" err="1"/>
              <a:t>avgjør</a:t>
            </a:r>
            <a:r>
              <a:rPr lang="en-US" dirty="0"/>
              <a:t> … </a:t>
            </a:r>
          </a:p>
          <a:p>
            <a:endParaRPr lang="en-US" dirty="0"/>
          </a:p>
          <a:p>
            <a:r>
              <a:rPr lang="en-US" dirty="0"/>
              <a:t>CRISPR?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9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Angela </a:t>
            </a:r>
            <a:r>
              <a:rPr lang="nb-NO" dirty="0" err="1"/>
              <a:t>Belcher</a:t>
            </a:r>
            <a:r>
              <a:rPr lang="nb-NO" dirty="0"/>
              <a:t> </a:t>
            </a:r>
          </a:p>
          <a:p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Lager solceller med karbon-</a:t>
            </a:r>
            <a:r>
              <a:rPr lang="nb-NO" dirty="0" err="1"/>
              <a:t>nanorør</a:t>
            </a:r>
            <a:r>
              <a:rPr lang="nb-NO" dirty="0"/>
              <a:t> og Virus med Titandioksid</a:t>
            </a:r>
          </a:p>
          <a:p>
            <a:pPr marL="171450" indent="-171450">
              <a:buFontTx/>
              <a:buChar char="-"/>
            </a:pPr>
            <a:r>
              <a:rPr lang="nb-NO" dirty="0"/>
              <a:t>Lager batterier med </a:t>
            </a:r>
            <a:r>
              <a:rPr lang="nb-NO" dirty="0" err="1"/>
              <a:t>karbonnanorør</a:t>
            </a:r>
            <a:r>
              <a:rPr lang="nb-NO" dirty="0"/>
              <a:t> og virus!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930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Virus </a:t>
            </a:r>
            <a:r>
              <a:rPr lang="en-US" dirty="0" err="1"/>
              <a:t>som</a:t>
            </a:r>
            <a:r>
              <a:rPr lang="en-US" dirty="0"/>
              <a:t> vector</a:t>
            </a:r>
          </a:p>
          <a:p>
            <a:endParaRPr lang="en-US" dirty="0"/>
          </a:p>
          <a:p>
            <a:r>
              <a:rPr lang="en-US" dirty="0" err="1"/>
              <a:t>Slik</a:t>
            </a:r>
            <a:r>
              <a:rPr lang="en-US" dirty="0"/>
              <a:t> hacker du </a:t>
            </a:r>
            <a:r>
              <a:rPr lang="en-US" dirty="0" err="1"/>
              <a:t>mennesker</a:t>
            </a:r>
            <a:r>
              <a:rPr lang="en-US" dirty="0"/>
              <a:t>! - </a:t>
            </a:r>
            <a:r>
              <a:rPr lang="en-US" dirty="0" err="1"/>
              <a:t>overflaten</a:t>
            </a:r>
            <a:r>
              <a:rPr lang="en-US" dirty="0"/>
              <a:t> </a:t>
            </a:r>
            <a:r>
              <a:rPr lang="en-US" dirty="0" err="1"/>
              <a:t>avgjør</a:t>
            </a:r>
            <a:r>
              <a:rPr lang="en-US" dirty="0"/>
              <a:t> … </a:t>
            </a:r>
          </a:p>
          <a:p>
            <a:endParaRPr lang="en-US" dirty="0"/>
          </a:p>
          <a:p>
            <a:r>
              <a:rPr lang="en-US" dirty="0"/>
              <a:t>CRISPR?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90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Biokompatible</a:t>
            </a:r>
            <a:r>
              <a:rPr lang="nb-NO" baseline="0" dirty="0"/>
              <a:t> materialer er viktige, blant annet for dette! </a:t>
            </a:r>
          </a:p>
          <a:p>
            <a:endParaRPr lang="nb-NO" baseline="0" dirty="0"/>
          </a:p>
          <a:p>
            <a:r>
              <a:rPr lang="nb-NO" baseline="0" dirty="0"/>
              <a:t>Mai 2012! </a:t>
            </a:r>
          </a:p>
          <a:p>
            <a:endParaRPr lang="nb-NO" baseline="0" dirty="0"/>
          </a:p>
          <a:p>
            <a:r>
              <a:rPr lang="nb-NO" baseline="0" dirty="0"/>
              <a:t>Dette kan gjøres med ganske mange organer og vev…. </a:t>
            </a:r>
          </a:p>
          <a:p>
            <a:endParaRPr lang="nb-NO" baseline="0" dirty="0"/>
          </a:p>
          <a:p>
            <a:pPr marL="171450" indent="-171450">
              <a:buFontTx/>
              <a:buChar char="-"/>
            </a:pPr>
            <a:r>
              <a:rPr lang="nb-NO" baseline="0" dirty="0"/>
              <a:t>Si noe om blodsukker-måling med linser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Augmentet </a:t>
            </a:r>
            <a:r>
              <a:rPr lang="nb-NO" baseline="0" dirty="0" err="1"/>
              <a:t>reality</a:t>
            </a:r>
            <a:r>
              <a:rPr lang="nb-NO" baseline="0" dirty="0"/>
              <a:t> ? </a:t>
            </a:r>
          </a:p>
          <a:p>
            <a:pPr marL="171450" indent="-171450">
              <a:buFontTx/>
              <a:buChar char="-"/>
            </a:pPr>
            <a:r>
              <a:rPr lang="nb-NO" baseline="0" dirty="0" err="1"/>
              <a:t>Cyborger</a:t>
            </a:r>
            <a:r>
              <a:rPr lang="nb-NO" baseline="0" dirty="0"/>
              <a:t>??? Mange mennesker har prøvd å bli det!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D8AFF-3836-4263-928B-6E9E98262658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3770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 første offisielle </a:t>
            </a:r>
            <a:r>
              <a:rPr lang="nb-NO" dirty="0" err="1"/>
              <a:t>cyborg</a:t>
            </a:r>
            <a:r>
              <a:rPr lang="nb-NO" dirty="0"/>
              <a:t>? </a:t>
            </a:r>
          </a:p>
          <a:p>
            <a:pPr marL="171450" indent="-171450">
              <a:buFontTx/>
              <a:buChar char="-"/>
            </a:pPr>
            <a:r>
              <a:rPr lang="nb-NO" dirty="0"/>
              <a:t>Født fargeblind, men kan se farger ved å høre dem... </a:t>
            </a:r>
          </a:p>
          <a:p>
            <a:pPr marL="171450" indent="-171450">
              <a:buFontTx/>
              <a:buChar char="-"/>
            </a:pPr>
            <a:r>
              <a:rPr lang="nb-NO" dirty="0"/>
              <a:t>(kan minne om synestesi)</a:t>
            </a:r>
          </a:p>
          <a:p>
            <a:pPr marL="171450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Neil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Harbisson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achromatopsia</a:t>
            </a:r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 det er flere av dem der ute... Og han var ikke den første til å integrere teknologi i kroppen</a:t>
            </a:r>
          </a:p>
          <a:p>
            <a:pPr marL="171450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 Lee : 	magneter i fingertuppene</a:t>
            </a:r>
          </a:p>
          <a:p>
            <a:pPr marL="2000250" lvl="4" indent="-171450">
              <a:buFontTx/>
              <a:buChar char="-"/>
            </a:pPr>
            <a:r>
              <a:rPr lang="nb-NO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Termometer under huden</a:t>
            </a:r>
          </a:p>
          <a:p>
            <a:pPr marL="2000250" lvl="4" indent="-171450">
              <a:buFontTx/>
              <a:buChar char="-"/>
            </a:pPr>
            <a:r>
              <a:rPr lang="nb-NO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Musikkspiller i ørene...</a:t>
            </a:r>
          </a:p>
          <a:p>
            <a:pPr marL="2000250" lvl="4" indent="-171450">
              <a:buFontTx/>
              <a:buChar char="-"/>
            </a:pPr>
            <a:endParaRPr lang="nb-NO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000250" lvl="4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Professor Kevin Warwick from Coventry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2000250" lvl="4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radio-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frequency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identification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chip</a:t>
            </a:r>
          </a:p>
          <a:p>
            <a:pPr marL="2000250" lvl="4" indent="-171450">
              <a:buFontTx/>
              <a:buChar char="-"/>
            </a:pP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BrainGate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(2002)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external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gauntlet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held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electronics</a:t>
            </a:r>
            <a:endParaRPr lang="nb-NO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233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2017... Saudi Arabia gir statsborgerskap til en robot: Sophia</a:t>
            </a:r>
          </a:p>
          <a:p>
            <a:endParaRPr lang="nb-NO" dirty="0"/>
          </a:p>
          <a:p>
            <a:r>
              <a:rPr lang="nb-NO" dirty="0"/>
              <a:t>Men det er fint med all integrerbar teknologi? Alt som kan programmeres kan hackes...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4774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Mai 2017 – 500 000 Pacemakere i USA er kalt tilbake... </a:t>
            </a:r>
          </a:p>
          <a:p>
            <a:r>
              <a:rPr lang="nb-NO" dirty="0" err="1"/>
              <a:t>Wannacry</a:t>
            </a:r>
            <a:r>
              <a:rPr lang="nb-NO" dirty="0"/>
              <a:t>? </a:t>
            </a:r>
          </a:p>
          <a:p>
            <a:endParaRPr lang="nb-NO" dirty="0"/>
          </a:p>
          <a:p>
            <a:r>
              <a:rPr lang="nb-NO" dirty="0"/>
              <a:t>Så hva gjør vi om de digitale hjelpemidlene svikter? Vel, vi kan alltids vendte tilbake til biologien...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5217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Scaffold</a:t>
            </a:r>
            <a:r>
              <a:rPr lang="nb-NO" dirty="0"/>
              <a:t> laget av spinat-blad! Spinat-cellene er fjernet og erstattet av hjertestamceller. </a:t>
            </a:r>
          </a:p>
          <a:p>
            <a:r>
              <a:rPr lang="nb-NO" dirty="0"/>
              <a:t>31. Mars 2017</a:t>
            </a:r>
          </a:p>
          <a:p>
            <a:endParaRPr lang="nb-NO" dirty="0"/>
          </a:p>
          <a:p>
            <a:r>
              <a:rPr lang="nb-NO" dirty="0"/>
              <a:t>Og hvis vi kan lage kunstige hjerter og organer... Burde vi ikke også kunne løse matvare-krisen???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7338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Organ-transplantasjon: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origins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testosterone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have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recognized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throughout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humankind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Hunter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testicular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transplantation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experiments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1767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studying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tissue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transplantation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techniques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almost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century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Berthold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physiological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behavioral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castration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substance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secreted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testes. Brown-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Séquard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gave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birth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field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organotherapy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1889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announced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his auto-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injection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testicular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extracts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rejuvenated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physical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mental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abilities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Steinach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Niehans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Brown-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Séquard's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rejuvenation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involving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vasoligation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tissue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cellular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injections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1935 David et al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isolated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ingredient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organotherapeutic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testosterone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nb-NO" sz="1200" b="1" i="0" u="none" strike="noStrike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CONCLUSIONS: </a:t>
            </a: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powerful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hormone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testosterone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inspire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research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controversy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65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years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4177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 første kunstige hamburgeren som ble fremstilt av ekte muskelfiber dyrket på lab i 2013. </a:t>
            </a:r>
          </a:p>
          <a:p>
            <a:r>
              <a:rPr lang="nb-NO" dirty="0"/>
              <a:t>Det åpner også opp for muligheten til å spise kjøtt vi ikke kan spise i dag: Hva er det mest eksotiske du kunne tenke deg å spise? Mamut? </a:t>
            </a:r>
          </a:p>
          <a:p>
            <a:endParaRPr lang="nb-NO" dirty="0"/>
          </a:p>
          <a:p>
            <a:r>
              <a:rPr lang="nb-NO" dirty="0"/>
              <a:t>Men det betyr strengt tatt også at vi kan lage «</a:t>
            </a:r>
            <a:r>
              <a:rPr lang="nb-NO" dirty="0" err="1"/>
              <a:t>roboter</a:t>
            </a:r>
            <a:r>
              <a:rPr lang="nb-NO" dirty="0"/>
              <a:t>»?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5416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i.dailymail.co.uk</a:t>
            </a:r>
            <a:r>
              <a:rPr lang="en-US" dirty="0"/>
              <a:t>/i/pix/2014/07_01/Muscle-Powered-Bio-</a:t>
            </a:r>
            <a:r>
              <a:rPr lang="en-US" dirty="0" err="1"/>
              <a:t>Bots.gif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412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kan</a:t>
            </a:r>
            <a:r>
              <a:rPr lang="en-US" dirty="0"/>
              <a:t> 3D-printe </a:t>
            </a:r>
            <a:r>
              <a:rPr lang="en-US" dirty="0" err="1"/>
              <a:t>kroppsdeler</a:t>
            </a:r>
            <a:r>
              <a:rPr lang="en-US" dirty="0"/>
              <a:t>, </a:t>
            </a:r>
            <a:r>
              <a:rPr lang="en-US" dirty="0" err="1"/>
              <a:t>koble</a:t>
            </a:r>
            <a:r>
              <a:rPr lang="en-US" dirty="0"/>
              <a:t> </a:t>
            </a:r>
            <a:r>
              <a:rPr lang="en-US" dirty="0" err="1"/>
              <a:t>dem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elektronikk</a:t>
            </a:r>
            <a:r>
              <a:rPr lang="en-US" dirty="0"/>
              <a:t>, </a:t>
            </a:r>
            <a:r>
              <a:rPr lang="en-US" dirty="0" err="1"/>
              <a:t>kanskje</a:t>
            </a:r>
            <a:r>
              <a:rPr lang="en-US" dirty="0"/>
              <a:t> gen-</a:t>
            </a:r>
            <a:r>
              <a:rPr lang="en-US" dirty="0" err="1"/>
              <a:t>hackes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dyrke</a:t>
            </a:r>
            <a:r>
              <a:rPr lang="en-US" dirty="0"/>
              <a:t> </a:t>
            </a:r>
            <a:r>
              <a:rPr lang="en-US" dirty="0" err="1"/>
              <a:t>egne</a:t>
            </a:r>
            <a:r>
              <a:rPr lang="en-US" dirty="0"/>
              <a:t> </a:t>
            </a:r>
            <a:r>
              <a:rPr lang="en-US" dirty="0" err="1"/>
              <a:t>organer</a:t>
            </a:r>
            <a:r>
              <a:rPr lang="en-US" dirty="0"/>
              <a:t>…. </a:t>
            </a:r>
          </a:p>
          <a:p>
            <a:endParaRPr lang="en-US" dirty="0"/>
          </a:p>
          <a:p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grensen</a:t>
            </a:r>
            <a:r>
              <a:rPr lang="en-US" dirty="0"/>
              <a:t>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212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Alt</a:t>
            </a:r>
            <a:r>
              <a:rPr lang="nb-NO" baseline="0" dirty="0"/>
              <a:t> er jo egentlig bare elektriske og kjemiske impulser… </a:t>
            </a:r>
          </a:p>
          <a:p>
            <a:pPr marL="171450" indent="-171450">
              <a:buFontTx/>
              <a:buChar char="-"/>
            </a:pPr>
            <a:r>
              <a:rPr lang="nb-NO" baseline="0" dirty="0"/>
              <a:t>Hva gjør oss til mennesker, hva gjør noe til liv?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D8AFF-3836-4263-928B-6E9E98262658}" type="slidenum">
              <a:rPr lang="nb-NO" smtClean="0"/>
              <a:pPr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92204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nb-NO" dirty="0"/>
              <a:t>Reprodusere</a:t>
            </a:r>
          </a:p>
          <a:p>
            <a:pPr marL="228600" indent="-228600">
              <a:buAutoNum type="arabicParenR"/>
            </a:pPr>
            <a:r>
              <a:rPr lang="nb-NO" dirty="0"/>
              <a:t>Metabolisme</a:t>
            </a:r>
          </a:p>
          <a:p>
            <a:pPr marL="228600" indent="-228600">
              <a:buAutoNum type="arabicParenR"/>
            </a:pPr>
            <a:r>
              <a:rPr lang="nb-NO" dirty="0"/>
              <a:t>Ytre membran... </a:t>
            </a:r>
          </a:p>
          <a:p>
            <a:pPr marL="228600" indent="-228600">
              <a:buAutoNum type="arabicParenR"/>
            </a:pPr>
            <a:endParaRPr lang="nb-NO" dirty="0"/>
          </a:p>
          <a:p>
            <a:pPr marL="228600" indent="-228600">
              <a:buAutoNum type="arabicParenR"/>
            </a:pPr>
            <a:r>
              <a:rPr lang="nb-NO" dirty="0"/>
              <a:t>Det betyr at virus ikke er levende med denne definisjonen. Men det betyr også at vi kanskje kan ende opp med å lage maskiner som er i grenseland!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057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www.newscientist.com</a:t>
            </a:r>
            <a:r>
              <a:rPr lang="en-US" dirty="0"/>
              <a:t>/article/dn25894-meet-the-electric-life-forms-that-live-on-pure-energy/</a:t>
            </a:r>
          </a:p>
          <a:p>
            <a:endParaRPr lang="en-US" dirty="0"/>
          </a:p>
          <a:p>
            <a:r>
              <a:rPr lang="en-US" dirty="0"/>
              <a:t>Ta for </a:t>
            </a:r>
            <a:r>
              <a:rPr lang="en-US" dirty="0" err="1"/>
              <a:t>eksempel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 </a:t>
            </a:r>
            <a:r>
              <a:rPr lang="en-US" dirty="0" err="1"/>
              <a:t>bakterien</a:t>
            </a:r>
            <a:r>
              <a:rPr lang="en-US" dirty="0"/>
              <a:t>,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shewanella</a:t>
            </a:r>
            <a:r>
              <a:rPr lang="en-US" dirty="0"/>
              <a:t>… (</a:t>
            </a:r>
            <a:r>
              <a:rPr lang="en-US" dirty="0" err="1"/>
              <a:t>finnes</a:t>
            </a:r>
            <a:r>
              <a:rPr lang="en-US" dirty="0"/>
              <a:t> 8 </a:t>
            </a:r>
            <a:r>
              <a:rPr lang="en-US" dirty="0" err="1"/>
              <a:t>typer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langt</a:t>
            </a:r>
            <a:r>
              <a:rPr lang="en-US" dirty="0"/>
              <a:t>) den </a:t>
            </a:r>
            <a:r>
              <a:rPr lang="en-US" dirty="0" err="1"/>
              <a:t>spiser</a:t>
            </a:r>
            <a:r>
              <a:rPr lang="en-US" dirty="0"/>
              <a:t> </a:t>
            </a:r>
            <a:r>
              <a:rPr lang="en-US" dirty="0" err="1"/>
              <a:t>elektroner</a:t>
            </a:r>
            <a:r>
              <a:rPr lang="en-US" dirty="0"/>
              <a:t>! </a:t>
            </a:r>
          </a:p>
          <a:p>
            <a:r>
              <a:rPr lang="en-US" dirty="0"/>
              <a:t>Den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elektronbasert</a:t>
            </a:r>
            <a:r>
              <a:rPr lang="en-US" dirty="0"/>
              <a:t> </a:t>
            </a:r>
            <a:r>
              <a:rPr lang="en-US" dirty="0" err="1"/>
              <a:t>metabolisme</a:t>
            </a:r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362A5-96D6-5F4C-B095-423AE4E8F45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455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Student-konkurranse hvor målet var å bruke bakterier til å løse problemer...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Slik</a:t>
            </a:r>
            <a:r>
              <a:rPr lang="nb-NO" baseline="0" dirty="0"/>
              <a:t> er det å være student… kjøre berg-og-dalbaner for å undersøke kreftene?!?! </a:t>
            </a:r>
          </a:p>
          <a:p>
            <a:endParaRPr lang="nb-NO" baseline="0" dirty="0"/>
          </a:p>
          <a:p>
            <a:r>
              <a:rPr lang="nb-NO" baseline="0" dirty="0"/>
              <a:t>Det er slik det er å være i et miljø hvor du er omringet av personer som er opptatt av det samme som deg: Som er nysgjerrige, </a:t>
            </a:r>
          </a:p>
          <a:p>
            <a:r>
              <a:rPr lang="nb-NO" baseline="0" dirty="0"/>
              <a:t>Jobber hardt, vil noe, eller bare elsker realfag! Det er et veldig bredt spekter av folk, og det er rom for alle. </a:t>
            </a:r>
          </a:p>
          <a:p>
            <a:br>
              <a:rPr lang="nb-NO" baseline="0" dirty="0"/>
            </a:br>
            <a:r>
              <a:rPr lang="nb-NO" baseline="0" dirty="0"/>
              <a:t>Jeg er fra et lite sted midt i Telemark, men for meg var det å komme til Blindern som å komme hjem. Her var det endelig folk </a:t>
            </a:r>
          </a:p>
          <a:p>
            <a:r>
              <a:rPr lang="nb-NO" baseline="0" dirty="0"/>
              <a:t>Som forstod meg. Det er sted hvor jeg kunne få ut mitt fulle potensial: Om det nå er å delta i sosiale </a:t>
            </a:r>
            <a:r>
              <a:rPr lang="nb-NO" baseline="0" dirty="0" err="1"/>
              <a:t>aktiviterer</a:t>
            </a:r>
            <a:r>
              <a:rPr lang="nb-NO" baseline="0" dirty="0"/>
              <a:t>, eller å leke med fysikk. </a:t>
            </a:r>
          </a:p>
          <a:p>
            <a:endParaRPr lang="nb-NO" baseline="0" dirty="0"/>
          </a:p>
          <a:p>
            <a:r>
              <a:rPr lang="nb-NO" baseline="0" dirty="0"/>
              <a:t>Hvor mange er det som har tenkt på å studere? Jeg skal si litt om hvordan det er å være student. Hvilke studier vi har, kan dere se på nettsiden, </a:t>
            </a:r>
          </a:p>
          <a:p>
            <a:r>
              <a:rPr lang="nb-NO" baseline="0" dirty="0"/>
              <a:t>Eller spørre meg om etterpå.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4791E6-9D09-4AF4-A5B6-8D55AF694A2E}" type="slidenum">
              <a:rPr lang="nb-NO" smtClean="0"/>
              <a:pPr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2488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Luckily the competition is not based on how easy it is to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commersialize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idea or product. The teams are free to pursue the ideas they have. A good idea cannot be defined by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commersial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interests. </a:t>
            </a:r>
            <a:endParaRPr lang="en-US" dirty="0">
              <a:effectLst/>
            </a:endParaRPr>
          </a:p>
          <a:p>
            <a:pPr rtl="0"/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 of the idea is to get inspired by seeing all the things that other teams have made and to meet those you’ve been in touch with to solve problems. </a:t>
            </a:r>
            <a:endParaRPr lang="en-US" dirty="0">
              <a:effectLst/>
            </a:endParaRPr>
          </a:p>
          <a:p>
            <a:br>
              <a:rPr lang="en-US" dirty="0"/>
            </a:b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teams that inspired us to try to spread the idea about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iGEM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more universities are the peanut detector for allergic people, the genius solution to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donation, the new way of producing materials for solar panels are amongst the best.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x-none" smtClean="0"/>
              <a:t>32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968569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Diatomer</a:t>
            </a:r>
            <a:r>
              <a:rPr lang="nb-NO" dirty="0"/>
              <a:t> ... SiO2 i skallet </a:t>
            </a:r>
          </a:p>
          <a:p>
            <a:r>
              <a:rPr lang="nb-NO" dirty="0"/>
              <a:t>Kan lure inn litt TiO2! Kan vi lager solceller tro? Og disse bruker </a:t>
            </a:r>
            <a:r>
              <a:rPr lang="nb-NO" dirty="0" err="1"/>
              <a:t>fotosynthese</a:t>
            </a:r>
            <a:r>
              <a:rPr lang="nb-NO" dirty="0"/>
              <a:t>...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58394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Min master.... ! </a:t>
            </a:r>
          </a:p>
          <a:p>
            <a:endParaRPr lang="nb-NO" dirty="0"/>
          </a:p>
          <a:p>
            <a:r>
              <a:rPr lang="nb-NO" dirty="0"/>
              <a:t>- Kan ta opp CO2 OG lage batteri-materialer samtidig!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87438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Eastgate</a:t>
            </a:r>
            <a:r>
              <a:rPr lang="en-US" dirty="0"/>
              <a:t>, or the “Ant Hill” as it is also called, is a department store and business complex, built in Harare, Zimbabwe in 1996.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D8AFF-3836-4263-928B-6E9E98262658}" type="slidenum">
              <a:rPr lang="nb-NO" smtClean="0"/>
              <a:pPr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39142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 ser du en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morpho-sommerfugl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fra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sør-amerika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Legg merke til den skimrende blåfargen. Egentlig er denne sommerfuglen brun, men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nanostrukturer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på vingenes overflate gjør</a:t>
            </a:r>
          </a:p>
          <a:p>
            <a:pPr rtl="0"/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den reflekterer blått lys. </a:t>
            </a:r>
          </a:p>
          <a:p>
            <a:pPr rtl="0"/>
            <a:endParaRPr lang="nb-NO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Dette har inspirert forskere til å lage en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farge-kindle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_____________________________________________________________</a:t>
            </a:r>
          </a:p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sommerfuglvinger-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fargekindel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pPr rtl="0"/>
            <a:r>
              <a:rPr lang="nb-NO" sz="1200" b="0" i="0" u="none" strike="noStrike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Lotusblad-&gt; bilrute uten skitt,</a:t>
            </a:r>
          </a:p>
          <a:p>
            <a:pPr rtl="0"/>
            <a:r>
              <a:rPr lang="nb-NO" sz="1200" b="0" i="0" u="none" strike="noStrike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Gekkoer på et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vindu-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gekkoteknologi (mobilholder i bilen?!)</a:t>
            </a:r>
            <a:endParaRPr lang="nb-NO" b="0" dirty="0"/>
          </a:p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Mye av vår teknologi er allerede inspirert av naturen: Helikopteret, glidelåsen, medisiner… </a:t>
            </a:r>
            <a:endParaRPr lang="nb-NO" b="0" dirty="0"/>
          </a:p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...og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farge-kindelen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 (Forklare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farge-kindel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Lotus-effekten,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gekko-føtter</a:t>
            </a: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  <a:endParaRPr lang="nb-NO" b="0" dirty="0"/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88401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Som kjent virker </a:t>
            </a:r>
            <a:r>
              <a:rPr lang="nb-NO" dirty="0" err="1"/>
              <a:t>kindle</a:t>
            </a:r>
            <a:r>
              <a:rPr lang="nb-NO" dirty="0"/>
              <a:t> ved at lys</a:t>
            </a:r>
            <a:r>
              <a:rPr lang="nb-NO" baseline="0" dirty="0"/>
              <a:t> reflekteres fra overflaten slik som for en vanlig bok. Ved å ikke sende ut lys selv spares enorme mengder strøm. </a:t>
            </a:r>
          </a:p>
          <a:p>
            <a:r>
              <a:rPr lang="nb-NO" baseline="0" dirty="0"/>
              <a:t>Sommerfuglens vinger ser blå ut fordi strukturene i overflaten gjør at andre bølgelengder av lys blir forskjøvet slik at alt lyste blir blått! </a:t>
            </a:r>
          </a:p>
          <a:p>
            <a:endParaRPr lang="nb-NO" baseline="0" dirty="0"/>
          </a:p>
          <a:p>
            <a:r>
              <a:rPr lang="nb-NO" baseline="0" dirty="0"/>
              <a:t>Slike strukturer kan vi lage, og deretter bruke strøm til å modifisere størrelsen på disse strukturene. Det gjør at vi kan få ulike farger ettersom det er størrelsen på </a:t>
            </a:r>
          </a:p>
          <a:p>
            <a:r>
              <a:rPr lang="nb-NO" baseline="0" dirty="0"/>
              <a:t>Strukturen som avgjør hvilken farge som reflekteres. </a:t>
            </a:r>
            <a:r>
              <a:rPr lang="nb-NO" baseline="0" dirty="0" err="1"/>
              <a:t>Tenkologien</a:t>
            </a:r>
            <a:r>
              <a:rPr lang="nb-NO" baseline="0" dirty="0"/>
              <a:t> fungerer for bøker, men den er dessverre ikke rask nok til å vise film – enda! </a:t>
            </a:r>
          </a:p>
          <a:p>
            <a:endParaRPr lang="nb-NO" baseline="0" dirty="0"/>
          </a:p>
          <a:p>
            <a:r>
              <a:rPr lang="nb-NO" baseline="0" dirty="0"/>
              <a:t>Fra sommerfuglene kan vi gjøre et ”naturlig” hopp over til gekkoen.</a:t>
            </a:r>
          </a:p>
          <a:p>
            <a:endParaRPr lang="nb-NO" baseline="0" dirty="0"/>
          </a:p>
          <a:p>
            <a:endParaRPr lang="nb-NO" baseline="0" dirty="0"/>
          </a:p>
          <a:p>
            <a:endParaRPr lang="nb-NO" baseline="0" dirty="0"/>
          </a:p>
          <a:p>
            <a:endParaRPr lang="nb-NO" baseline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42157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3070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Samme vekt i edderkopp spinn: 5x styrken til stål</a:t>
            </a:r>
          </a:p>
          <a:p>
            <a:r>
              <a:rPr lang="nb-NO" dirty="0"/>
              <a:t>Kan strekke fem ganger</a:t>
            </a:r>
            <a:r>
              <a:rPr lang="nb-NO" baseline="0" dirty="0"/>
              <a:t> sin egen lengde</a:t>
            </a:r>
          </a:p>
          <a:p>
            <a:r>
              <a:rPr lang="nb-NO" baseline="0" dirty="0"/>
              <a:t>En type spindelvev er 10 ganger sterkere enn kevlar, men stort sett ca. halvparten så sterkt. </a:t>
            </a:r>
          </a:p>
          <a:p>
            <a:r>
              <a:rPr lang="nb-NO" baseline="0" dirty="0"/>
              <a:t>Avises ikke av kroppen, så man kan i teorien kle proteser med det. </a:t>
            </a:r>
          </a:p>
          <a:p>
            <a:r>
              <a:rPr lang="nb-NO" baseline="0" dirty="0"/>
              <a:t>Med en tråd på tykkelse med tommelen min kan jeg løfte en jumbojet… Kanskje ikke så vanskelig å se hvorfor dette er et materiale vi ønsker å syntetisere!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41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2678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Så det er ikke bare jeg som ser hva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dette egentlig dreier seg om?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har jo også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ant-man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for å nevne noen…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Jeg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troooor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dette handler om selvrealisering… Vi mennesker vi er jo en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inmari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skrøpelig art. Ingen skumle tenner eller klør, og selv våre nærmeste slektninger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Sjimpansene og gorillaene er ganske mange ganger sterkere enn oss pr vekt. Vi ble liksom den svake lillebroren. Alt vi fikk var hjerne… så det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kanksje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ikke så rart at vi har noen komplekser…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Når det gjelder spindelvev, så er det et materiale vi fremdeles har til gode å syntetisere. </a:t>
            </a:r>
            <a:endParaRPr lang="nb-NO" b="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4790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Åpenbart</a:t>
            </a:r>
            <a:r>
              <a:rPr lang="nb-NO" baseline="0" dirty="0"/>
              <a:t> kan vi bruke denne teknologien til å klatre på vegger… </a:t>
            </a:r>
          </a:p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39021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Geckoer</a:t>
            </a:r>
            <a:r>
              <a:rPr lang="nb-NO" dirty="0"/>
              <a:t> kan gå</a:t>
            </a:r>
            <a:r>
              <a:rPr lang="nb-NO" baseline="0" dirty="0"/>
              <a:t> på veggen. Lenge trodde man at de hadde enten sugekopper eller slim på føttene som gjorde dette mulig. </a:t>
            </a:r>
          </a:p>
          <a:p>
            <a:r>
              <a:rPr lang="nb-NO" baseline="0" dirty="0"/>
              <a:t>Men det viste seg å være hår. Veldig </a:t>
            </a:r>
            <a:r>
              <a:rPr lang="nb-NO" baseline="0" dirty="0" err="1"/>
              <a:t>veldig</a:t>
            </a:r>
            <a:r>
              <a:rPr lang="nb-NO" baseline="0" dirty="0"/>
              <a:t> små hår som hver for seg lager en svak binding med underlaget. </a:t>
            </a:r>
          </a:p>
          <a:p>
            <a:r>
              <a:rPr lang="nb-NO" baseline="0" dirty="0"/>
              <a:t>Vi har klart å lage et materiale med noen av de samme egenskapene! </a:t>
            </a:r>
          </a:p>
          <a:p>
            <a:endParaRPr lang="nb-NO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Jeg skal ikke spekulere for mye på hvorfor vi utvikler ny teknologi, for da vi fikk smart telefoner resulterte det at vi bruker tiden på </a:t>
            </a:r>
            <a:r>
              <a:rPr lang="nb-NO" baseline="0" dirty="0" err="1"/>
              <a:t>candy</a:t>
            </a:r>
            <a:r>
              <a:rPr lang="nb-NO" baseline="0" dirty="0"/>
              <a:t> </a:t>
            </a:r>
            <a:r>
              <a:rPr lang="nb-NO" baseline="0" dirty="0" err="1"/>
              <a:t>crush</a:t>
            </a:r>
            <a:r>
              <a:rPr lang="nb-NO" baseline="0" dirty="0"/>
              <a:t>. </a:t>
            </a:r>
          </a:p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204820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tensile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1.57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gigapascals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dragline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spider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silk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fibers,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previous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reigning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champion,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whose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ranges from 0.6 to 1.3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Tx/>
              <a:buChar char="-"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strongest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cellulose fibers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1.2 to 1.5 times 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wet-spun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carbon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nanotubes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graphene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fibers, non-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biobased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materials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prized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cellulose fibers’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tensile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stiffness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86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GPa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eight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times 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stiff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silk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allowing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 to be used in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artificial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joints or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surgical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sutures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stretchy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material. </a:t>
            </a:r>
          </a:p>
          <a:p>
            <a:pPr marL="171450" indent="-171450">
              <a:buFontTx/>
              <a:buChar char="-"/>
            </a:pPr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46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67826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D8AFF-3836-4263-928B-6E9E98262658}" type="slidenum">
              <a:rPr lang="nb-NO" smtClean="0"/>
              <a:pPr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9135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Blodårer</a:t>
            </a:r>
          </a:p>
          <a:p>
            <a:r>
              <a:rPr lang="nb-NO" dirty="0"/>
              <a:t>Firfisle-haler</a:t>
            </a:r>
            <a:r>
              <a:rPr lang="nb-NO" baseline="0" dirty="0"/>
              <a:t> </a:t>
            </a:r>
          </a:p>
          <a:p>
            <a:r>
              <a:rPr lang="nb-NO" baseline="0" dirty="0"/>
              <a:t>Blåskjell som festes til underlaget med tråder som tåler å brytes</a:t>
            </a:r>
          </a:p>
          <a:p>
            <a:r>
              <a:rPr lang="nb-NO" baseline="0" dirty="0"/>
              <a:t>Protister som imiterer Tokyo </a:t>
            </a:r>
            <a:r>
              <a:rPr lang="nb-NO" baseline="0" dirty="0" err="1"/>
              <a:t>railways</a:t>
            </a:r>
            <a:endParaRPr lang="nb-NO" baseline="0" dirty="0"/>
          </a:p>
          <a:p>
            <a:r>
              <a:rPr lang="nb-NO" baseline="0" dirty="0"/>
              <a:t>Bløtdyr (dvs. Blåskjell igjen) aragonitt-struktur caco3 med </a:t>
            </a:r>
            <a:r>
              <a:rPr lang="nb-NO" baseline="0" dirty="0" err="1"/>
              <a:t>chitin</a:t>
            </a:r>
            <a:r>
              <a:rPr lang="nb-NO" baseline="0" dirty="0"/>
              <a:t> mellom veggene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D8AFF-3836-4263-928B-6E9E98262658}" type="slidenum">
              <a:rPr lang="nb-NO" smtClean="0"/>
              <a:pPr/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2090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Nano</a:t>
            </a:r>
            <a:r>
              <a:rPr lang="nb-NO" dirty="0"/>
              <a:t> er lite, men kan gjøre STOR skade – blant annet fordi størrelsen er så liten at den passer inn i cellene dine... ! </a:t>
            </a:r>
          </a:p>
          <a:p>
            <a:endParaRPr lang="nb-NO" dirty="0"/>
          </a:p>
          <a:p>
            <a:r>
              <a:rPr lang="nb-NO" dirty="0"/>
              <a:t>Tilstanden – </a:t>
            </a:r>
            <a:r>
              <a:rPr lang="nb-NO" dirty="0" err="1"/>
              <a:t>argyria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nb-NO" dirty="0"/>
              <a:t> </a:t>
            </a:r>
          </a:p>
          <a:p>
            <a:r>
              <a:rPr lang="nb-NO" dirty="0" err="1"/>
              <a:t>Nano</a:t>
            </a:r>
            <a:r>
              <a:rPr lang="nb-NO" dirty="0"/>
              <a:t>-sølv er kanskje bakteriedrepende, men det setter seg også fast i gjellene til fisk... Si noe om ABEST?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50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80572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må være ekstra </a:t>
            </a:r>
            <a:r>
              <a:rPr lang="nb-NO" dirty="0" err="1"/>
              <a:t>forsikite</a:t>
            </a:r>
            <a:r>
              <a:rPr lang="nb-NO" dirty="0"/>
              <a:t> med </a:t>
            </a:r>
            <a:r>
              <a:rPr lang="nb-NO" dirty="0" err="1"/>
              <a:t>nanopartikelr</a:t>
            </a:r>
            <a:r>
              <a:rPr lang="nb-NO" dirty="0"/>
              <a:t>, fordi størrelsen kan gi uante effekter og toksisiteten kan være annerledes enn for andre stoffer. </a:t>
            </a:r>
          </a:p>
          <a:p>
            <a:r>
              <a:rPr lang="nb-NO" dirty="0"/>
              <a:t>I tillegg er det ekstremt størrelsesspesifikt så det betyr at vi egentlig må teste stoffer pr. </a:t>
            </a:r>
            <a:r>
              <a:rPr lang="nb-NO"/>
              <a:t>Størrelse også!</a:t>
            </a:r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51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16371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FD1BE-169E-DE41-A16E-62A7557B68E7}" type="slidenum">
              <a:rPr lang="nb-NO" smtClean="0"/>
              <a:t>52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0908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Men det var nok dette som var den egentlige drømmen…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53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8102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 </a:t>
            </a:r>
            <a:r>
              <a:rPr lang="nb-NO" sz="1200" b="0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gecko-fot-teknologien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brukes til å lage en avansert mobilholder…</a:t>
            </a:r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nb-NO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 er</a:t>
            </a:r>
            <a:r>
              <a:rPr lang="nb-NO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ikke utenkelig at enkelte også så for seg at de kunne bli en slags superhelt: </a:t>
            </a:r>
            <a:r>
              <a:rPr lang="nb-NO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Gecko-man</a:t>
            </a:r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nb-NO" sz="12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54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2228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Toyota</a:t>
            </a:r>
            <a:r>
              <a:rPr lang="nb-NO" baseline="0" dirty="0"/>
              <a:t> </a:t>
            </a:r>
            <a:r>
              <a:rPr lang="nb-NO" baseline="0" dirty="0" err="1"/>
              <a:t>Supra</a:t>
            </a:r>
            <a:r>
              <a:rPr lang="nb-NO" baseline="0" dirty="0"/>
              <a:t>…</a:t>
            </a:r>
          </a:p>
          <a:p>
            <a:endParaRPr lang="nb-NO" baseline="0" dirty="0"/>
          </a:p>
          <a:p>
            <a:r>
              <a:rPr lang="nb-NO" baseline="0" dirty="0"/>
              <a:t>Kan vi gjøre dette dersom vi for eksempel bytter ut </a:t>
            </a:r>
            <a:r>
              <a:rPr lang="nb-NO" baseline="0" dirty="0" err="1"/>
              <a:t>metallkaroseriet</a:t>
            </a:r>
            <a:r>
              <a:rPr lang="nb-NO" baseline="0" dirty="0"/>
              <a:t> med perlemor? </a:t>
            </a:r>
          </a:p>
          <a:p>
            <a:endParaRPr lang="nb-NO" baseline="0" dirty="0"/>
          </a:p>
          <a:p>
            <a:r>
              <a:rPr lang="nb-NO" baseline="0" dirty="0"/>
              <a:t>3000 ganger mer resistent mot sprekker enn </a:t>
            </a:r>
            <a:r>
              <a:rPr lang="nb-NO" baseline="0" dirty="0" err="1"/>
              <a:t>enkrystaller</a:t>
            </a:r>
            <a:r>
              <a:rPr lang="nb-NO" baseline="0" dirty="0"/>
              <a:t> av samme materiale</a:t>
            </a:r>
          </a:p>
          <a:p>
            <a:r>
              <a:rPr lang="nb-NO" baseline="0" dirty="0"/>
              <a:t>Har </a:t>
            </a:r>
            <a:r>
              <a:rPr lang="nb-NO" baseline="0" dirty="0" err="1"/>
              <a:t>youngs</a:t>
            </a:r>
            <a:r>
              <a:rPr lang="nb-NO" baseline="0" dirty="0"/>
              <a:t> </a:t>
            </a:r>
            <a:r>
              <a:rPr lang="nb-NO" baseline="0" dirty="0" err="1"/>
              <a:t>modulus</a:t>
            </a:r>
            <a:r>
              <a:rPr lang="nb-NO" baseline="0" dirty="0"/>
              <a:t> på 70 </a:t>
            </a:r>
            <a:r>
              <a:rPr lang="nb-NO" baseline="0" dirty="0" err="1"/>
              <a:t>Gpa</a:t>
            </a:r>
            <a:r>
              <a:rPr lang="nb-NO" baseline="0" dirty="0"/>
              <a:t>, som er ca. samme som aluminium</a:t>
            </a:r>
          </a:p>
          <a:p>
            <a:endParaRPr lang="nb-NO" baseline="0" dirty="0"/>
          </a:p>
          <a:p>
            <a:r>
              <a:rPr lang="nb-NO" baseline="0" dirty="0"/>
              <a:t>Hvorfor er dette materialet så sterkt? Forskjellen ligger i strukturene på molekylnivå…</a:t>
            </a:r>
          </a:p>
          <a:p>
            <a:endParaRPr lang="nb-NO" baseline="0" dirty="0"/>
          </a:p>
          <a:p>
            <a:endParaRPr lang="nb-NO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55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53392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Når</a:t>
            </a:r>
            <a:r>
              <a:rPr lang="nb-NO" baseline="0" dirty="0"/>
              <a:t> muslinger lager perlemor, eller caco2- lager det </a:t>
            </a:r>
            <a:r>
              <a:rPr lang="nb-NO" baseline="0" dirty="0" err="1"/>
              <a:t>det</a:t>
            </a:r>
            <a:r>
              <a:rPr lang="nb-NO" baseline="0" dirty="0"/>
              <a:t> under en kontrollert prosess kalt </a:t>
            </a:r>
            <a:r>
              <a:rPr lang="nb-NO" baseline="0" dirty="0" err="1"/>
              <a:t>biomineralisering</a:t>
            </a:r>
            <a:r>
              <a:rPr lang="nb-NO" baseline="0" dirty="0"/>
              <a:t>. Resultatet er mursteiner på 20-70 nm som ligger lagvis oppå hverandre, </a:t>
            </a:r>
          </a:p>
          <a:p>
            <a:r>
              <a:rPr lang="nb-NO" baseline="0" dirty="0"/>
              <a:t>Med et protein, kitin, imellom. Dette gjør dette materialet utrolig sterkt fordi proteinlaget tar av for støt. Hvis en krystall deles i to vil ikke sprekken spre seg videre i materialet. </a:t>
            </a:r>
          </a:p>
          <a:p>
            <a:r>
              <a:rPr lang="nb-NO" baseline="0" dirty="0"/>
              <a:t>De som jobber med materialvitenskap kjenner denne typen materiale som </a:t>
            </a:r>
            <a:r>
              <a:rPr lang="nb-NO" baseline="0" dirty="0" err="1"/>
              <a:t>kompositt-materiale</a:t>
            </a:r>
            <a:r>
              <a:rPr lang="nb-NO" baseline="0" dirty="0"/>
              <a:t>. Dette er et godt eksempel på at det mye interessant som skjer på molekyl-nivå. </a:t>
            </a:r>
          </a:p>
          <a:p>
            <a:endParaRPr lang="nb-NO" baseline="0" dirty="0"/>
          </a:p>
          <a:p>
            <a:r>
              <a:rPr lang="nb-NO" baseline="0" dirty="0"/>
              <a:t>Noe annet som handler om overflater og molekyler er overflaten inni cellene våre…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D24C9-A9D6-4879-BB21-75D78661AC41}" type="slidenum">
              <a:rPr lang="nb-NO" smtClean="0"/>
              <a:pPr/>
              <a:t>56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651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C961C-3F89-1148-9B7C-986F3933B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96868-89F2-D245-BAFF-3D95528760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C483E-7653-204F-8D5B-2E5259272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07B9-89E7-7C40-AC02-36416EAC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C95D4-D24C-C143-AC8B-93189996A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64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CFBB1-8162-0645-B2DF-100B48C2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E6BE6-B6A9-2947-A95E-374ADBE49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C5FAD-9E3F-DB47-B5CD-601E36EDF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3D76F-337C-764D-A26E-A86D65092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6D835-64EE-5247-975A-9ADCE7026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92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364E6-F32C-214A-B424-3359C66DA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677FE-5134-534D-804F-F822646C4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B81BE-BFE9-BD4F-B07B-5ABB8A47B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18A38-F016-204C-BA09-48EA2BD3A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DD359-1A29-CF4E-A3FD-D3864018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449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A1D3-0CCD-454C-924C-89DD4EF3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03E21-385C-F84E-A246-9538AEF8F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D443E-ECA6-EC43-BC9A-2A0A49BB8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116B5-7835-A04F-913D-A8BCED307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AB71-6835-8E45-BA28-00B0B9CA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9CE5F-362F-FE4F-9952-FE58844D9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428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DCE26-28CA-E74F-8DDE-5A674E7CA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49C20-FF5C-D241-9B03-B84C86821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107DE4-B4B5-B949-977A-62AABB4F86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E9C252-C24F-E74D-BA40-9F4106106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0876EA-6A20-DE4F-89F2-E637BE30AD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2F302-9D20-4D41-AF01-AC8F04D85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9E7F3C-436A-124C-8CA2-98017218F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029886-91BF-7542-964D-1D9099AA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36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EC1B-0CCE-2647-813D-0FDF595FD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CC74B-F083-A743-9BD8-B08B6CC9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861A17-0A17-9747-91E4-A15C3D96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A96749-4F63-044A-81CE-EADE93E2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401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BE141C-316C-584B-A9AE-5636AF08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A1D3E4-C5F3-5841-99B0-3FE535234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853AD-E725-8647-ABAD-48AC525C9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09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B8396-85E3-1B4B-AC5D-F0FD4E977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B43A-BE23-4D41-9798-16D5BE0E2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E9EAF-D227-0245-9F73-6B14B088E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5F2C5D-E9BF-2F4F-803A-1729FE990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CC5F4-067A-1E41-B709-1D7E15AD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1CBFA-5E39-7D45-944F-09B060A85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502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B4F0-0492-7A4F-8953-94C2A2F78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9A56D7-F15A-7444-9754-DCE9040388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D1A8C-2719-7C44-B62F-76B299E63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D95321-A374-BB43-9BDA-3E614D29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D9F4C-2370-5249-BD46-0167AE77A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13FB0-C01A-E84D-A024-AA355DC40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666E-8789-1A49-A4D3-D91711AA4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2853A0-91FC-A547-AF0B-ECBC2C0D9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B18F5-4808-2848-B8CE-8901D37AC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61015-62CC-AB44-AD52-3384BB3C5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7F0CA-16EC-D449-8676-325486688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8930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11876A-3C67-9947-BD4B-8018B664E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28085-6052-2F45-91D0-600137245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0C435-91EB-464A-B6B9-5814062D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5502A-ED2A-2147-A5B3-83A67245B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7A0FA-A031-6247-BECA-2AE851C95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1405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FDD2AF-B009-D54C-A02C-6AE08682D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C850A-7620-ED4D-9BD7-4629FF54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9919F-3140-3544-868C-CEBB5FC1D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B967B-DFDC-B946-B877-D5FC321DDA13}" type="datetimeFigureOut">
              <a:rPr lang="nb-NO" smtClean="0"/>
              <a:t>14.08.2018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288FD-3760-5D4E-B984-432A2B37E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19939-D2EA-7C49-9501-C3E4A667E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A1B4C-02AF-B940-AC1E-112433C8FE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059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7.jpeg"/><Relationship Id="rId4" Type="http://schemas.openxmlformats.org/officeDocument/2006/relationships/image" Target="../media/image3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www.google.no/url?sa=i&amp;rct=j&amp;q=&amp;esrc=s&amp;frm=1&amp;source=images&amp;cd=&amp;cad=rja&amp;uact=8&amp;docid=W3pgQPF6ELfb9M&amp;tbnid=uHbTFk5uoJiElM:&amp;ved=0CAUQjRw&amp;url=http://en.wikipedia.org/wiki/Spider_silk&amp;ei=MJLiU4-HNuSgyAPNtID4Dw&amp;bvm=bv.72197243,d.bGE&amp;psig=AFQjCNHf83Bz3rIVaGfWR14kQs1IweeMSQ&amp;ust=140744384494596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hyperlink" Target="http://www.facebook.com/blikjentmeduio" TargetMode="External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hyperlink" Target="http://www.uio.no/" TargetMode="External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o/url?sa=i&amp;rct=j&amp;q=&amp;esrc=s&amp;frm=1&amp;source=images&amp;cd=&amp;cad=rja&amp;uact=8&amp;docid=LllFb4anEgD-kM&amp;tbnid=MwUFvjN6UTNV8M:&amp;ved=0CAUQjRw&amp;url=http://www.techgeeze.com/2012/03/gecko-powered-grippy-pad-hold-your-gadgets-in-strangest-places.html&amp;ei=c5TiU6-uJ4fqyQOS3IGQCQ&amp;bvm=bv.72197243,d.bGE&amp;psig=AFQjCNEQEgX2uSwy8GLb5_d0LaZRmpJLrQ&amp;ust=1407444399498222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3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C0513-504F-0849-B232-3D8413CCD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4F37C-AFDF-BD48-9E4B-AB6D240761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AF67ED-19C5-2C47-ACE5-8BA243DDE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2000"/>
            <a:ext cx="12304688" cy="69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726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C0513-504F-0849-B232-3D8413CCD7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4F37C-AFDF-BD48-9E4B-AB6D240761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AF67ED-19C5-2C47-ACE5-8BA243DDE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2000"/>
            <a:ext cx="12304688" cy="693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CEAC8E-E5DB-384F-82FE-B9EE94339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0400" y="2711871"/>
            <a:ext cx="3830400" cy="343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7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47DC-2793-CE45-BA10-637F8D310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10666-E4D4-6C4A-9FC7-DEA1FD0C4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A0C2D9-8BED-0A4A-8494-AD19912F2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50"/>
            <a:ext cx="12192000" cy="68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91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11846"/>
            <a:ext cx="12347990" cy="70754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47870" y="2017643"/>
            <a:ext cx="12910157" cy="1582808"/>
          </a:xfrm>
          <a:solidFill>
            <a:srgbClr val="9BBB59">
              <a:alpha val="6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 err="1"/>
              <a:t>Bionanoteknologi</a:t>
            </a:r>
            <a:br>
              <a:rPr lang="en-US" b="1" dirty="0"/>
            </a:b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biomimikk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735496" y="3600450"/>
            <a:ext cx="13426992" cy="870800"/>
          </a:xfrm>
          <a:solidFill>
            <a:schemeClr val="accent3">
              <a:lumMod val="60000"/>
              <a:lumOff val="40000"/>
              <a:alpha val="58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Elina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Melteig</a:t>
            </a:r>
            <a:endParaRPr lang="en-US" sz="4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7A8B00-7477-E741-820D-02A3E1CB8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7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173" y="941189"/>
            <a:ext cx="6789653" cy="4525963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47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0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OLOURBOX881592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87" r="-13987"/>
          <a:stretch>
            <a:fillRect/>
          </a:stretch>
        </p:blipFill>
        <p:spPr>
          <a:xfrm>
            <a:off x="838200" y="935666"/>
            <a:ext cx="10515600" cy="551774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6" y="359602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5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COLOURBOX6136353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92" r="-11592"/>
          <a:stretch>
            <a:fillRect/>
          </a:stretch>
        </p:blipFill>
        <p:spPr>
          <a:xfrm>
            <a:off x="1539063" y="365125"/>
            <a:ext cx="9113874" cy="591631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35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10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OLOURBOX5812829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44" r="-31344"/>
          <a:stretch>
            <a:fillRect/>
          </a:stretch>
        </p:blipFill>
        <p:spPr>
          <a:xfrm>
            <a:off x="1029587" y="1027906"/>
            <a:ext cx="10515600" cy="51899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13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2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OLOURBOX343309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10" r="-10610"/>
          <a:stretch>
            <a:fillRect/>
          </a:stretch>
        </p:blipFill>
        <p:spPr>
          <a:xfrm>
            <a:off x="1192667" y="1600200"/>
            <a:ext cx="9718290" cy="5344685"/>
          </a:xfrm>
        </p:spPr>
      </p:pic>
      <p:sp>
        <p:nvSpPr>
          <p:cNvPr id="5" name="Oval Callout 4"/>
          <p:cNvSpPr/>
          <p:nvPr/>
        </p:nvSpPr>
        <p:spPr>
          <a:xfrm>
            <a:off x="6350001" y="706784"/>
            <a:ext cx="3699565" cy="2727739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92002" y="1118276"/>
            <a:ext cx="276087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I have a dream…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03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57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LOURBOX14900119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716" r="-51716"/>
          <a:stretch>
            <a:fillRect/>
          </a:stretch>
        </p:blipFill>
        <p:spPr>
          <a:xfrm>
            <a:off x="509930" y="669074"/>
            <a:ext cx="10717261" cy="589408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30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7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 descr="https://gothelflabs.files.wordpress.com/2014/11/smileys-blackwhite-e14154796306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908721"/>
            <a:ext cx="5184576" cy="518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03712" y="6126164"/>
            <a:ext cx="24463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PAUL W. K. ROTHEMUND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4" y="332657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50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 descr="http://cdn.medgadget.com/img/daanbo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813" y="1904537"/>
            <a:ext cx="4623155" cy="300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87455" y="5941498"/>
            <a:ext cx="20357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PAUL W. K. ROTHEMUND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21" y="292813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222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 descr="http://www.jbiopharm.com/public/journals/1/cover_article_123_en_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551" y="582903"/>
            <a:ext cx="5070839" cy="507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19551" y="5895330"/>
            <a:ext cx="5835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/>
              <a:t>Nanopharmaceuticals</a:t>
            </a:r>
            <a:r>
              <a:rPr lang="en-US" sz="1400" dirty="0"/>
              <a:t>: A New Perspective of Drug Delivery System</a:t>
            </a:r>
          </a:p>
          <a:p>
            <a:r>
              <a:rPr lang="en-US" sz="1400" i="1" dirty="0"/>
              <a:t>Md. </a:t>
            </a:r>
            <a:r>
              <a:rPr lang="en-US" sz="1400" i="1" dirty="0" err="1"/>
              <a:t>Zubayer</a:t>
            </a:r>
            <a:r>
              <a:rPr lang="en-US" sz="1400" i="1" dirty="0"/>
              <a:t> </a:t>
            </a:r>
            <a:r>
              <a:rPr lang="en-US" sz="1400" i="1" dirty="0" err="1"/>
              <a:t>Hossain</a:t>
            </a:r>
            <a:r>
              <a:rPr lang="en-US" sz="1400" i="1" dirty="0"/>
              <a:t> </a:t>
            </a:r>
            <a:r>
              <a:rPr lang="en-US" sz="1400" i="1" dirty="0" err="1"/>
              <a:t>Saad</a:t>
            </a:r>
            <a:r>
              <a:rPr lang="en-US" sz="1400" i="1" dirty="0"/>
              <a:t>, </a:t>
            </a:r>
            <a:r>
              <a:rPr lang="en-US" sz="1400" i="1" dirty="0" err="1"/>
              <a:t>Raunak</a:t>
            </a:r>
            <a:r>
              <a:rPr lang="en-US" sz="1400" i="1" dirty="0"/>
              <a:t> </a:t>
            </a:r>
            <a:r>
              <a:rPr lang="en-US" sz="1400" i="1" dirty="0" err="1"/>
              <a:t>Jahan</a:t>
            </a:r>
            <a:r>
              <a:rPr lang="en-US" sz="1400" i="1" dirty="0"/>
              <a:t>, </a:t>
            </a:r>
            <a:r>
              <a:rPr lang="en-US" sz="1400" i="1" dirty="0" err="1"/>
              <a:t>Uddhav</a:t>
            </a:r>
            <a:r>
              <a:rPr lang="en-US" sz="1400" i="1" dirty="0"/>
              <a:t> </a:t>
            </a:r>
            <a:r>
              <a:rPr lang="en-US" sz="1400" i="1" dirty="0" err="1"/>
              <a:t>Bagul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81" y="360601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80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LOURBOX511277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9" b="12359"/>
          <a:stretch>
            <a:fillRect/>
          </a:stretch>
        </p:blipFill>
        <p:spPr>
          <a:xfrm>
            <a:off x="-276446" y="-172453"/>
            <a:ext cx="12468446" cy="826648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53" y="26064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24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1040-DD47-6B4A-8C40-AAA2093B8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42AD0-3B12-6E4E-A1BA-30A94F4BF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F8BA7-35B5-F946-BEFF-B27B900E1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795000" cy="508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7D2D4-D95B-5742-810D-9E064A7B60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96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84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OLOURBOX511277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9" b="12359"/>
          <a:stretch>
            <a:fillRect/>
          </a:stretch>
        </p:blipFill>
        <p:spPr>
          <a:xfrm>
            <a:off x="-276446" y="-172453"/>
            <a:ext cx="12468446" cy="826648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91" y="25070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34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8407"/>
            <a:ext cx="7758223" cy="1325563"/>
          </a:xfrm>
        </p:spPr>
        <p:txBody>
          <a:bodyPr/>
          <a:lstStyle/>
          <a:p>
            <a:r>
              <a:rPr lang="nb-NO" dirty="0"/>
              <a:t>Blinde kan se igjen!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1115" b="1115"/>
          <a:stretch>
            <a:fillRect/>
          </a:stretch>
        </p:blipFill>
        <p:spPr>
          <a:xfrm>
            <a:off x="0" y="1382316"/>
            <a:ext cx="12192000" cy="5960025"/>
          </a:xfrm>
        </p:spPr>
      </p:pic>
      <p:sp>
        <p:nvSpPr>
          <p:cNvPr id="5" name="TextBox 4"/>
          <p:cNvSpPr txBox="1"/>
          <p:nvPr/>
        </p:nvSpPr>
        <p:spPr>
          <a:xfrm>
            <a:off x="2249061" y="6198209"/>
            <a:ext cx="27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Andrew </a:t>
            </a:r>
            <a:r>
              <a:rPr lang="en-US" sz="1600" dirty="0" err="1"/>
              <a:t>Tarantola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36" y="156021"/>
            <a:ext cx="1048504" cy="104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832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E942-E11F-5D4E-B63C-FB5B59B2D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4518D-4A3C-3045-BE63-56969040F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C988C-B61E-E84F-A4B5-44A9D365A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1386" y="1690688"/>
            <a:ext cx="12192000" cy="64756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9FBBDD-8F34-B441-9FF7-E24570CBE6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42" y="23018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4AB49-09B8-294B-8151-68F3B20CC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D3834-AC11-F04E-8B28-17F96FF8A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8E1F38-35DC-C849-BC95-F00B08965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156" y="3854"/>
            <a:ext cx="6096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4D9101-AE0E-A449-9ABF-19B19F2D2F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89" y="193045"/>
            <a:ext cx="1152128" cy="1152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7636E4-1B43-E746-9473-969575310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602" y="2916865"/>
            <a:ext cx="5514752" cy="296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54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21A1-2D0A-D143-9B7F-DDBA6CCB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5977FD-87C9-AD43-AB39-079746233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362927"/>
            <a:ext cx="12192000" cy="5712887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3E1DA6-5E21-624A-AE20-F45393607C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68" y="193045"/>
            <a:ext cx="997802" cy="99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6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93C8-EC2C-E340-9907-99B988684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5D86ED6-8C76-8C43-BFD4-7842C923B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51024"/>
            <a:ext cx="12127275" cy="5966464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FA63A2-A8CB-9B43-A4FF-E11C9F0AA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76" y="70976"/>
            <a:ext cx="980048" cy="9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3608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C3410-2BFF-974C-888F-A52C8C03F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8273B-1097-7E45-91F4-F824BE32A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F8396-D8DA-614F-B1F1-A1A1B1851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711" y="1831901"/>
            <a:ext cx="3320903" cy="4479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5D07E7-7F13-A046-9C5D-6607B9010C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42" y="230188"/>
            <a:ext cx="1152128" cy="11521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FFFAC6-9224-3143-87A2-45EE04F68632}"/>
              </a:ext>
            </a:extLst>
          </p:cNvPr>
          <p:cNvSpPr/>
          <p:nvPr/>
        </p:nvSpPr>
        <p:spPr>
          <a:xfrm>
            <a:off x="3857414" y="6311900"/>
            <a:ext cx="33522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b="0" i="1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Worcester </a:t>
            </a:r>
            <a:r>
              <a:rPr lang="nb-NO" b="0" i="1" u="none" strike="noStrike" dirty="0" err="1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Polytechnic</a:t>
            </a:r>
            <a:r>
              <a:rPr lang="nb-NO" b="0" i="1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nb-NO" b="0" i="1" u="none" strike="noStrike" dirty="0" err="1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Institute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3299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CB491-285F-7340-B014-DE0DE31A3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87539-693E-2C47-BA3F-9428A63C8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015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9BAB-7B3C-D44D-A645-C5B0AB09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55A21-FBF4-CF43-97B7-025CE1148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AF386-9DD1-4744-AF3E-B1178C8F0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319006-A19B-CC45-916C-4FC5492BB0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42" y="23018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623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8164" y="274638"/>
            <a:ext cx="10515600" cy="1325563"/>
          </a:xfrm>
        </p:spPr>
        <p:txBody>
          <a:bodyPr/>
          <a:lstStyle/>
          <a:p>
            <a:r>
              <a:rPr lang="en-US" dirty="0" err="1"/>
              <a:t>Muskelrobot</a:t>
            </a:r>
            <a:endParaRPr lang="en-US" dirty="0"/>
          </a:p>
        </p:txBody>
      </p:sp>
      <p:pic>
        <p:nvPicPr>
          <p:cNvPr id="4" name="Tiny Robot Walks Using Rat Heart Muscl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78164" y="1600201"/>
            <a:ext cx="6034087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81" y="274638"/>
            <a:ext cx="1152128" cy="11521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8164" y="6213995"/>
            <a:ext cx="28392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Korea: </a:t>
            </a:r>
            <a:r>
              <a:rPr lang="en-US" sz="1400" dirty="0" err="1"/>
              <a:t>Chonnam</a:t>
            </a:r>
            <a:r>
              <a:rPr lang="en-US" sz="1400" dirty="0"/>
              <a:t> National University</a:t>
            </a:r>
          </a:p>
        </p:txBody>
      </p:sp>
    </p:spTree>
    <p:extLst>
      <p:ext uri="{BB962C8B-B14F-4D97-AF65-F5344CB8AC3E}">
        <p14:creationId xmlns:p14="http://schemas.microsoft.com/office/powerpoint/2010/main" val="105472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0477-6FB1-6E43-BCA0-0DFB6576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768AFB-9CBC-B44B-A5D1-56FB1E3AD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7817" y="526994"/>
            <a:ext cx="7076366" cy="6011476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E922E7-771A-7441-850B-DA1F971DED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81" y="27463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1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OLOURBOX12842094.jp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20" r="-5520"/>
          <a:stretch/>
        </p:blipFill>
        <p:spPr>
          <a:xfrm>
            <a:off x="3789436" y="714589"/>
            <a:ext cx="4391822" cy="5579596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83" y="324340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625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altLang="nb-NO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nb-NO" altLang="nb-NO"/>
          </a:p>
        </p:txBody>
      </p:sp>
      <p:pic>
        <p:nvPicPr>
          <p:cNvPr id="11269" name="Picture 2" descr="http://2.bp.blogspot.com/-MUYgPD-XSKE/Ua4wc0e8UCI/AAAAAAAAHps/u_X6_4VVG_U/s1600/bigstockphoto_the_human_machine_264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195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9" descr="UiO_Segl_72dpi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7" y="365125"/>
            <a:ext cx="931862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Box 11"/>
          <p:cNvSpPr txBox="1">
            <a:spLocks noChangeArrowheads="1"/>
          </p:cNvSpPr>
          <p:nvPr/>
        </p:nvSpPr>
        <p:spPr bwMode="auto">
          <a:xfrm>
            <a:off x="5808664" y="2781301"/>
            <a:ext cx="38877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nb-NO" sz="4800" dirty="0"/>
              <a:t>Hva er liv?</a:t>
            </a:r>
          </a:p>
        </p:txBody>
      </p:sp>
    </p:spTree>
    <p:extLst>
      <p:ext uri="{BB962C8B-B14F-4D97-AF65-F5344CB8AC3E}">
        <p14:creationId xmlns:p14="http://schemas.microsoft.com/office/powerpoint/2010/main" val="2435808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altLang="nb-NO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nb-NO" altLang="nb-NO"/>
          </a:p>
        </p:txBody>
      </p:sp>
      <p:pic>
        <p:nvPicPr>
          <p:cNvPr id="12293" name="Picture 2" descr="http://2.bp.blogspot.com/-MUYgPD-XSKE/Ua4wc0e8UCI/AAAAAAAAHps/u_X6_4VVG_U/s1600/bigstockphoto_the_human_machine_264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4" y="-41275"/>
            <a:ext cx="9251950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9" descr="UiO_Segl_72dpi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230188"/>
            <a:ext cx="873124" cy="873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2" descr="http://www.napasoap.com/product_images/uploaded_images/soap_bubble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4" y="4149725"/>
            <a:ext cx="238442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 descr="http://www.robprideaux.com/blog/uploaded_images/IMG_4065-716564.jpg"/>
          <p:cNvPicPr>
            <a:picLocks noChangeAspect="1" noChangeArrowheads="1"/>
          </p:cNvPicPr>
          <p:nvPr/>
        </p:nvPicPr>
        <p:blipFill>
          <a:blip r:embed="rId6" cstate="print">
            <a:lum bright="20000" contrast="40000"/>
          </a:blip>
          <a:srcRect l="23361" t="4585" r="16775" b="10590"/>
          <a:stretch>
            <a:fillRect/>
          </a:stretch>
        </p:blipFill>
        <p:spPr bwMode="auto">
          <a:xfrm>
            <a:off x="5375920" y="1988840"/>
            <a:ext cx="2952328" cy="2664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7" name="Picture 10" descr="http://3.bp.blogspot.com/-x6WqlePIRGo/UaJTI5uK4LI/AAAAAAAAmpw/Vsfc8enqj04/s1600/bismuth+crystals+3.jpg"/>
          <p:cNvPicPr>
            <a:picLocks noChangeAspect="1" noChangeArrowheads="1"/>
          </p:cNvPicPr>
          <p:nvPr/>
        </p:nvPicPr>
        <p:blipFill>
          <a:blip r:embed="rId7" cstate="print">
            <a:lum bright="1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4" y="404814"/>
            <a:ext cx="23272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688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-335" r="-72"/>
          <a:stretch/>
        </p:blipFill>
        <p:spPr>
          <a:xfrm>
            <a:off x="-233916" y="-433454"/>
            <a:ext cx="12588949" cy="9017517"/>
          </a:xfrm>
        </p:spPr>
      </p:pic>
      <p:sp>
        <p:nvSpPr>
          <p:cNvPr id="3" name="Rectangle 2"/>
          <p:cNvSpPr/>
          <p:nvPr/>
        </p:nvSpPr>
        <p:spPr>
          <a:xfrm>
            <a:off x="2739678" y="6101932"/>
            <a:ext cx="1930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Foto</a:t>
            </a:r>
            <a:r>
              <a:rPr lang="en-US" dirty="0"/>
              <a:t>: Derek </a:t>
            </a:r>
            <a:r>
              <a:rPr lang="en-US" dirty="0" err="1"/>
              <a:t>Lovley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36" y="365125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154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672" y="260648"/>
            <a:ext cx="10515600" cy="1325563"/>
          </a:xfrm>
        </p:spPr>
        <p:txBody>
          <a:bodyPr/>
          <a:lstStyle/>
          <a:p>
            <a:r>
              <a:rPr lang="nb-NO" dirty="0"/>
              <a:t>Konkurranse som fag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4" y="1556793"/>
            <a:ext cx="7127776" cy="4751851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571383" y="1484785"/>
            <a:ext cx="6639417" cy="4641379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FACEF-DBCE-A44E-BBC0-6C2F1D0EB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0" y="26064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11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x-none" smtClean="0"/>
              <a:pPr>
                <a:buSzPct val="25000"/>
              </a:pPr>
              <a:t>32</a:t>
            </a:fld>
            <a:endParaRPr lang="x-none"/>
          </a:p>
        </p:txBody>
      </p:sp>
      <p:pic>
        <p:nvPicPr>
          <p:cNvPr id="7170" name="Picture 2" descr="http://www.solarfeeds.com/wp-content/uploads/konarka-organic-solar-ce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5" y="3426800"/>
            <a:ext cx="685800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1124744"/>
            <a:ext cx="1800200" cy="31043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945" y="673222"/>
            <a:ext cx="4788023" cy="35276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922829-C85E-7949-BE5A-B8049101BE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40" y="26064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8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109E2-F810-0147-9C6F-02B4DFB6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8195A6-336C-694A-8915-991C3B0B8C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73018" y="881183"/>
            <a:ext cx="7343351" cy="5514441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B37AA2-6EA6-714B-A476-0E825191D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17" y="234956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458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68168-2E36-4449-AF9C-9288CED1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D1F1F9-23CA-1644-BC02-48B235C00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55578" y="365125"/>
            <a:ext cx="7480844" cy="5954752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9DB859B-BBD5-2648-8264-26C45F4A2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17" y="234956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990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9657" y="275672"/>
            <a:ext cx="10515600" cy="1325563"/>
          </a:xfrm>
        </p:spPr>
        <p:txBody>
          <a:bodyPr/>
          <a:lstStyle/>
          <a:p>
            <a:r>
              <a:rPr lang="nb-NO" dirty="0"/>
              <a:t>Arkitektur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7" y="1412777"/>
            <a:ext cx="6072881" cy="4554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3" y="4653136"/>
            <a:ext cx="2716099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www.exchangedlife.com/images/creation/termite_towe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5" y="4829214"/>
            <a:ext cx="2236105" cy="176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8DAB508-9765-C044-A91B-E7930E54D5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817" y="234956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049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0114" name="Picture 2" descr="C:\Users\hannaeme\Downloads\COLOURBOX8420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3" y="260648"/>
            <a:ext cx="8701811" cy="6381328"/>
          </a:xfrm>
          <a:prstGeom prst="rect">
            <a:avLst/>
          </a:prstGeom>
          <a:noFill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C48683-ED65-F24F-A2B8-11FCFB572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96" y="26064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4866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2162" name="Picture 2" descr="http://the-digital-reader.com/wp-content/uploads/2012/05/imag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467100"/>
            <a:ext cx="4876800" cy="3390900"/>
          </a:xfrm>
          <a:prstGeom prst="rect">
            <a:avLst/>
          </a:prstGeom>
          <a:noFill/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623986"/>
            <a:ext cx="5976664" cy="1946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2852936"/>
            <a:ext cx="436298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75EBB98-39C7-AA4C-9F95-7D92451175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297" y="264475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0477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Sensorer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 descr="http://www.newgeology.us/CompoundEy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432" y="0"/>
            <a:ext cx="7601136" cy="6979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8361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Harde materialer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 descr="http://www.european-coatings.com/var/ezflow_site/storage/images/european-coatings/home/raw-materials-technologies/science-today-coatings-tomorrow/nature-s-cookbook-used-for-synthesis-of-nacre/1927037-1-eng-GB/Nature-s-cookbook-used-for-synthesis-of-nac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7851"/>
            <a:ext cx="12192000" cy="802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561857-6172-BB43-B92F-5E09DCB9E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52" y="126586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43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148" y="2821263"/>
            <a:ext cx="4772699" cy="2185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54" y="2501486"/>
            <a:ext cx="1912275" cy="296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579595" y="4151381"/>
            <a:ext cx="10515600" cy="4351338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BE2027F-DFBC-1542-ACDD-55AA4FB280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304" y="365125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421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4450" name="Picture 2" descr="C:\Users\hannaeme\Downloads\COLOURBOX5357245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62879" y="-1386118"/>
            <a:ext cx="13884965" cy="8244118"/>
          </a:xfrm>
          <a:prstGeom prst="rect">
            <a:avLst/>
          </a:prstGeom>
          <a:noFill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B0B495-E694-2B48-B979-758B3953B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289" y="23018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190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 descr="https://encrypted-tbn3.gstatic.com/images?q=tbn:ANd9GcSJpTqqJtpxiDyjbj47KvUx8R-BxSiwh4A7MvUKVL42LS0BoWQ4J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980728"/>
            <a:ext cx="4552910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2825206"/>
            <a:ext cx="3951337" cy="20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7033BDA-A0E8-B84C-A661-1FA34BF88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56" y="23018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58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 descr="http://perfscience.com/sites/default/files/styles/articleimage/public/field/image/Gecko-inspires-spider-man.jpg?itok=UOxEuYn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6040" y="2492896"/>
            <a:ext cx="3273476" cy="2552020"/>
          </a:xfrm>
          <a:prstGeom prst="rect">
            <a:avLst/>
          </a:prstGeom>
          <a:noFill/>
        </p:spPr>
      </p:pic>
      <p:pic>
        <p:nvPicPr>
          <p:cNvPr id="99330" name="Picture 2" descr="http://kupdates.com/wp-content/uploads/2015/04/Featured_Gecko-Gloves-Helps-Scientists-Climb-Glass-Walls-like-Spiderm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7569" y="2492896"/>
            <a:ext cx="3790263" cy="2520280"/>
          </a:xfrm>
          <a:prstGeom prst="rect">
            <a:avLst/>
          </a:prstGeom>
          <a:noFill/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C288740-5A15-334A-A8B1-51302C61C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56" y="23018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683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5234" name="Picture 2" descr="http://www.geek.com/wp-content/uploads/2014/11/climb-590x3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5560" y="1340768"/>
            <a:ext cx="7937098" cy="4439394"/>
          </a:xfrm>
          <a:prstGeom prst="rect">
            <a:avLst/>
          </a:prstGeom>
          <a:noFill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0500F9-567D-3744-8C22-B5D7F9E61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59" y="23018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94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4210" name="Picture 2" descr="C:\Users\hannaeme\Downloads\COLOURBOX60035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3234" y="-874644"/>
            <a:ext cx="5350566" cy="7919849"/>
          </a:xfrm>
          <a:prstGeom prst="rect">
            <a:avLst/>
          </a:prstGeom>
          <a:noFill/>
        </p:spPr>
      </p:pic>
      <p:pic>
        <p:nvPicPr>
          <p:cNvPr id="94212" name="Picture 4" descr="Adhesiv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537" y="836712"/>
            <a:ext cx="5511723" cy="2160240"/>
          </a:xfrm>
          <a:prstGeom prst="rect">
            <a:avLst/>
          </a:prstGeom>
          <a:noFill/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D001B7C-74B8-E34F-B457-CAD013576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289" y="23018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503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03C1-D44E-CE48-8871-0E88F2D0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B0197A-CE86-B94C-8C9D-9E496420E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63101" y="0"/>
            <a:ext cx="12876466" cy="721977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7602E7D-3C47-3D46-A2D7-75D1EA437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44" y="235916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7770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4954" y="291253"/>
            <a:ext cx="10515600" cy="1325563"/>
          </a:xfrm>
        </p:spPr>
        <p:txBody>
          <a:bodyPr/>
          <a:lstStyle/>
          <a:p>
            <a:r>
              <a:rPr lang="nb-NO" dirty="0"/>
              <a:t>Borrelås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954" y="2026447"/>
            <a:ext cx="6809086" cy="341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6879A7-6558-694B-B8E2-5E802DAD5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82" y="291253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66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021" y="365125"/>
            <a:ext cx="10515600" cy="1325563"/>
          </a:xfrm>
        </p:spPr>
        <p:txBody>
          <a:bodyPr/>
          <a:lstStyle/>
          <a:p>
            <a:r>
              <a:rPr lang="nb-NO" dirty="0"/>
              <a:t>Ekkolodd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772817"/>
            <a:ext cx="8229600" cy="4525963"/>
          </a:xfrm>
        </p:spPr>
        <p:txBody>
          <a:bodyPr/>
          <a:lstStyle/>
          <a:p>
            <a:endParaRPr lang="nb-NO" dirty="0"/>
          </a:p>
        </p:txBody>
      </p:sp>
      <p:pic>
        <p:nvPicPr>
          <p:cNvPr id="19458" name="Picture 2" descr="http://www.teachengineering.org/collection/nyu_/activities/nyu_biomimicry/nyu_biomimicry_activity1_imag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645" y="2192491"/>
            <a:ext cx="3627352" cy="3639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5E1A3B-FF87-0445-8968-5A99B72DF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940" y="245856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832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131" y="291253"/>
            <a:ext cx="10515600" cy="1325563"/>
          </a:xfrm>
        </p:spPr>
        <p:txBody>
          <a:bodyPr/>
          <a:lstStyle/>
          <a:p>
            <a:r>
              <a:rPr lang="nb-NO" dirty="0"/>
              <a:t>Selv-reparerende materialer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1916833"/>
            <a:ext cx="2556392" cy="378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7D2253-2DB6-6F49-87B5-525376E73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696" y="291253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383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5ACD-5945-684C-B325-1F8F836EF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252" y="365125"/>
            <a:ext cx="9435548" cy="1325563"/>
          </a:xfrm>
        </p:spPr>
        <p:txBody>
          <a:bodyPr/>
          <a:lstStyle/>
          <a:p>
            <a:r>
              <a:rPr lang="nb-NO" dirty="0"/>
              <a:t>En liten advarsel til sist...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F7F2F-F104-AC47-8CF7-9538DEC49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290B702-6694-B940-A6AC-05D798A5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30" y="365125"/>
            <a:ext cx="1177821" cy="11778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6567C2-87A2-AD4C-96A9-58AF42897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8252" y="1588294"/>
            <a:ext cx="72390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694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CEDE8-00C7-7548-8FE7-E35F9E48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E7CF6-711D-5446-8DAD-7B1D92E05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8E520-2A7D-FD47-B504-3D9BC4132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435" y="1690688"/>
            <a:ext cx="4309165" cy="404912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ADE307-6904-844C-8524-003D5D414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82" y="230188"/>
            <a:ext cx="1177821" cy="117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985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tel 1"/>
          <p:cNvSpPr>
            <a:spLocks noGrp="1"/>
          </p:cNvSpPr>
          <p:nvPr>
            <p:ph type="title"/>
          </p:nvPr>
        </p:nvSpPr>
        <p:spPr>
          <a:xfrm>
            <a:off x="2545159" y="394150"/>
            <a:ext cx="10515600" cy="1325563"/>
          </a:xfrm>
        </p:spPr>
        <p:txBody>
          <a:bodyPr/>
          <a:lstStyle/>
          <a:p>
            <a:r>
              <a:rPr lang="nb-NO" altLang="nb-NO" dirty="0"/>
              <a:t>Spørsmål? </a:t>
            </a:r>
          </a:p>
        </p:txBody>
      </p:sp>
      <p:sp>
        <p:nvSpPr>
          <p:cNvPr id="24579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altLang="nb-NO" dirty="0"/>
              <a:t>		</a:t>
            </a:r>
          </a:p>
          <a:p>
            <a:pPr marL="0" indent="0">
              <a:buNone/>
            </a:pPr>
            <a:r>
              <a:rPr lang="nb-NO" altLang="nb-NO" dirty="0"/>
              <a:t>		Knutepunktet         </a:t>
            </a:r>
            <a:r>
              <a:rPr lang="nb-NO" altLang="nb-NO" dirty="0" err="1"/>
              <a:t>Nanoskolen</a:t>
            </a:r>
            <a:r>
              <a:rPr lang="nb-NO" altLang="nb-NO" dirty="0"/>
              <a:t>!!!</a:t>
            </a:r>
          </a:p>
          <a:p>
            <a:pPr marL="0" indent="0">
              <a:buNone/>
            </a:pPr>
            <a:endParaRPr lang="nb-NO" altLang="nb-NO" dirty="0"/>
          </a:p>
          <a:p>
            <a:pPr marL="0" indent="0">
              <a:buNone/>
            </a:pPr>
            <a:r>
              <a:rPr lang="nb-NO" altLang="nb-NO" dirty="0"/>
              <a:t>		</a:t>
            </a:r>
          </a:p>
          <a:p>
            <a:pPr marL="0" indent="0">
              <a:buNone/>
            </a:pPr>
            <a:r>
              <a:rPr lang="nb-NO" altLang="nb-NO" dirty="0"/>
              <a:t>		Universitetet i Oslo @kjemisk</a:t>
            </a:r>
          </a:p>
          <a:p>
            <a:pPr marL="0" indent="0">
              <a:buNone/>
            </a:pPr>
            <a:endParaRPr lang="nb-NO" altLang="nb-NO" dirty="0"/>
          </a:p>
          <a:p>
            <a:pPr marL="0" indent="0">
              <a:buNone/>
            </a:pPr>
            <a:r>
              <a:rPr lang="nb-NO" altLang="nb-NO" dirty="0"/>
              <a:t> </a:t>
            </a:r>
          </a:p>
        </p:txBody>
      </p:sp>
      <p:pic>
        <p:nvPicPr>
          <p:cNvPr id="24580" name="Picture 3" descr="M:\pc\Desktop\untitled.bmp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6087" y="4589130"/>
            <a:ext cx="930842" cy="930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Bilde 1" descr="UiO-apollon.ai">
            <a:hlinkClick r:id="rId5"/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503581" y="217336"/>
            <a:ext cx="2840037" cy="154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a5.mzstatic.com/us/r30/Purple4/v4/43/77/48/4377480a-5f62-c137-b98f-aed88d93c9a6/mzl.gcsoziyj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98381" y="4736257"/>
            <a:ext cx="6667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http://www.shapecollage.com/blog/wp-content/uploads/2012/04/instagram-ico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61981" y="4709270"/>
            <a:ext cx="692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http://icons.iconarchive.com/icons/fasticon/web-2/256/Twitter-ico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27169" y="4736257"/>
            <a:ext cx="714375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AutoShape 2" descr="Bilderesultat for youtube logo transparent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" name="AutoShape 4" descr="Bilderesultat for youtube logo transparent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125" y="4752832"/>
            <a:ext cx="1613386" cy="65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3317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6258" name="Picture 2" descr="http://perfscience.com/sites/default/files/styles/articleimage/public/field/image/Gecko-inspires-spider-man.jpg?itok=UOxEuYn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9696" y="1412776"/>
            <a:ext cx="5544616" cy="43226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9800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4" descr="https://encrypted-tbn1.gstatic.com/images?q=tbn:ANd9GcR8UlLAObdZgNqLhxpITzX8J8nUbhcpfYGJjNIQ4oiA7F7P2JuEmQ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548680"/>
            <a:ext cx="5832648" cy="58326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6345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0596" name="Picture 4" descr="https://s-media-cache-ak0.pinimg.com/736x/3c/e9/7c/3ce97cc5ac5f8e0eecea2688fa1338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7360" y="-19981"/>
            <a:ext cx="9170640" cy="68779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29474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 descr="http://www.european-coatings.com/var/ezflow_site/storage/images/european-coatings/home/raw-materials-technologies/science-today-coatings-tomorrow/nature-s-cookbook-used-for-synthesis-of-nacre/1927037-1-eng-GB/Nature-s-cookbook-used-for-synthesis-of-nac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760" y="-315416"/>
            <a:ext cx="11412760" cy="71734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alphaModFix amt="39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30000"/>
                    </a14:imgEffect>
                    <a14:imgEffect>
                      <a14:colorTemperature colorTemp="7261"/>
                    </a14:imgEffect>
                    <a14:imgEffect>
                      <a14:saturation sat="109000"/>
                    </a14:imgEffect>
                    <a14:imgEffect>
                      <a14:brightnessContrast bright="-33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8" y="548680"/>
            <a:ext cx="4105984" cy="1879848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977434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C90C0-5067-6E47-AB2A-F5C0A9C2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		</a:t>
            </a:r>
            <a:r>
              <a:rPr lang="nb-NO" dirty="0" err="1"/>
              <a:t>Bionanoteknologi</a:t>
            </a:r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0D12AE-71C7-8442-9DAA-2A2C6ED30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177821" cy="1177821"/>
          </a:xfrm>
        </p:spPr>
      </p:pic>
    </p:spTree>
    <p:extLst>
      <p:ext uri="{BB962C8B-B14F-4D97-AF65-F5344CB8AC3E}">
        <p14:creationId xmlns:p14="http://schemas.microsoft.com/office/powerpoint/2010/main" val="968369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</TotalTime>
  <Words>2071</Words>
  <Application>Microsoft Macintosh PowerPoint</Application>
  <PresentationFormat>Widescreen</PresentationFormat>
  <Paragraphs>295</Paragraphs>
  <Slides>57</Slides>
  <Notes>50</Notes>
  <HiddenSlides>7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Bionanoteknologi og biomimikk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Blinde kan se igjen!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Muskelrobot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Konkurranse som fag</vt:lpstr>
      <vt:lpstr>PowerPoint Presentation</vt:lpstr>
      <vt:lpstr>PowerPoint Presentation</vt:lpstr>
      <vt:lpstr>PowerPoint Presentation</vt:lpstr>
      <vt:lpstr>Arkitektur</vt:lpstr>
      <vt:lpstr>PowerPoint Presentation</vt:lpstr>
      <vt:lpstr>PowerPoint Presentation</vt:lpstr>
      <vt:lpstr>Sensorer</vt:lpstr>
      <vt:lpstr>Harde materialer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Borrelås</vt:lpstr>
      <vt:lpstr>Ekkolodd</vt:lpstr>
      <vt:lpstr>Selv-reparerende materialer</vt:lpstr>
      <vt:lpstr>En liten advarsel til sist...</vt:lpstr>
      <vt:lpstr>PowerPoint Presentation</vt:lpstr>
      <vt:lpstr>Spørsmål? </vt:lpstr>
      <vt:lpstr>PowerPoint Presentation</vt:lpstr>
      <vt:lpstr>PowerPoint Presentation</vt:lpstr>
      <vt:lpstr>PowerPoint Presentation</vt:lpstr>
      <vt:lpstr>PowerPoint Presentation</vt:lpstr>
      <vt:lpstr>  Bionanoteknologi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29</cp:revision>
  <dcterms:created xsi:type="dcterms:W3CDTF">2018-07-18T12:27:12Z</dcterms:created>
  <dcterms:modified xsi:type="dcterms:W3CDTF">2018-08-14T15:11:15Z</dcterms:modified>
</cp:coreProperties>
</file>