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47" r:id="rId1"/>
  </p:sldMasterIdLst>
  <p:notesMasterIdLst>
    <p:notesMasterId r:id="rId46"/>
  </p:notesMasterIdLst>
  <p:sldIdLst>
    <p:sldId id="256" r:id="rId2"/>
    <p:sldId id="257" r:id="rId3"/>
    <p:sldId id="258" r:id="rId4"/>
    <p:sldId id="259" r:id="rId5"/>
    <p:sldId id="447" r:id="rId6"/>
    <p:sldId id="448" r:id="rId7"/>
    <p:sldId id="449" r:id="rId8"/>
    <p:sldId id="451" r:id="rId9"/>
    <p:sldId id="452" r:id="rId10"/>
    <p:sldId id="460" r:id="rId11"/>
    <p:sldId id="454" r:id="rId12"/>
    <p:sldId id="455" r:id="rId13"/>
    <p:sldId id="456" r:id="rId14"/>
    <p:sldId id="457" r:id="rId15"/>
    <p:sldId id="458" r:id="rId16"/>
    <p:sldId id="459" r:id="rId17"/>
    <p:sldId id="468" r:id="rId18"/>
    <p:sldId id="469" r:id="rId19"/>
    <p:sldId id="470" r:id="rId20"/>
    <p:sldId id="471" r:id="rId21"/>
    <p:sldId id="472" r:id="rId22"/>
    <p:sldId id="473" r:id="rId23"/>
    <p:sldId id="474" r:id="rId24"/>
    <p:sldId id="475" r:id="rId25"/>
    <p:sldId id="480" r:id="rId26"/>
    <p:sldId id="481" r:id="rId27"/>
    <p:sldId id="482" r:id="rId28"/>
    <p:sldId id="483" r:id="rId29"/>
    <p:sldId id="484" r:id="rId30"/>
    <p:sldId id="486" r:id="rId31"/>
    <p:sldId id="488" r:id="rId32"/>
    <p:sldId id="489" r:id="rId33"/>
    <p:sldId id="487" r:id="rId34"/>
    <p:sldId id="467" r:id="rId35"/>
    <p:sldId id="490" r:id="rId36"/>
    <p:sldId id="338" r:id="rId37"/>
    <p:sldId id="273" r:id="rId38"/>
    <p:sldId id="354" r:id="rId39"/>
    <p:sldId id="363" r:id="rId40"/>
    <p:sldId id="283" r:id="rId41"/>
    <p:sldId id="492" r:id="rId42"/>
    <p:sldId id="352" r:id="rId43"/>
    <p:sldId id="357" r:id="rId44"/>
    <p:sldId id="493" r:id="rId4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67"/>
    <p:restoredTop sz="86444"/>
  </p:normalViewPr>
  <p:slideViewPr>
    <p:cSldViewPr snapToGrid="0" snapToObjects="1">
      <p:cViewPr>
        <p:scale>
          <a:sx n="50" d="100"/>
          <a:sy n="50" d="100"/>
        </p:scale>
        <p:origin x="144" y="1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CDC0B2-6C8F-DA4D-93C8-DA49D54AD54D}" type="datetimeFigureOut">
              <a:rPr lang="nb-NO" smtClean="0"/>
              <a:t>16.09.2018</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5A286-7DFA-E741-9B7B-042E73D76BE2}" type="slidenum">
              <a:rPr lang="nb-NO" smtClean="0"/>
              <a:t>‹#›</a:t>
            </a:fld>
            <a:endParaRPr lang="nb-NO"/>
          </a:p>
        </p:txBody>
      </p:sp>
    </p:spTree>
    <p:extLst>
      <p:ext uri="{BB962C8B-B14F-4D97-AF65-F5344CB8AC3E}">
        <p14:creationId xmlns:p14="http://schemas.microsoft.com/office/powerpoint/2010/main" val="592509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BDC3388-9049-49FA-B2EA-A175A1388A69}" type="slidenum">
              <a:rPr lang="nb-NO" altLang="nb-NO">
                <a:latin typeface="Arial" charset="0"/>
              </a:rPr>
              <a:pPr eaLnBrk="1" hangingPunct="1">
                <a:spcBef>
                  <a:spcPct val="0"/>
                </a:spcBef>
              </a:pPr>
              <a:t>5</a:t>
            </a:fld>
            <a:endParaRPr lang="nb-NO" altLang="nb-NO">
              <a:latin typeface="Arial" charset="0"/>
            </a:endParaRPr>
          </a:p>
        </p:txBody>
      </p:sp>
    </p:spTree>
    <p:extLst>
      <p:ext uri="{BB962C8B-B14F-4D97-AF65-F5344CB8AC3E}">
        <p14:creationId xmlns:p14="http://schemas.microsoft.com/office/powerpoint/2010/main" val="142779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43211F4-11B5-478F-A103-0648FAFA2C1B}" type="slidenum">
              <a:rPr lang="nb-NO" altLang="nb-NO">
                <a:solidFill>
                  <a:prstClr val="black"/>
                </a:solidFill>
                <a:latin typeface="Arial" charset="0"/>
              </a:rPr>
              <a:pPr eaLnBrk="1" hangingPunct="1">
                <a:spcBef>
                  <a:spcPct val="0"/>
                </a:spcBef>
              </a:pPr>
              <a:t>23</a:t>
            </a:fld>
            <a:endParaRPr lang="nb-NO" altLang="nb-NO">
              <a:solidFill>
                <a:prstClr val="black"/>
              </a:solidFill>
              <a:latin typeface="Arial" charset="0"/>
            </a:endParaRPr>
          </a:p>
        </p:txBody>
      </p:sp>
    </p:spTree>
    <p:extLst>
      <p:ext uri="{BB962C8B-B14F-4D97-AF65-F5344CB8AC3E}">
        <p14:creationId xmlns:p14="http://schemas.microsoft.com/office/powerpoint/2010/main" val="264236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Verdens sterkeste </a:t>
            </a:r>
            <a:r>
              <a:rPr lang="nb-NO" dirty="0" err="1"/>
              <a:t>bio</a:t>
            </a:r>
            <a:r>
              <a:rPr lang="nb-NO" dirty="0"/>
              <a:t>-materiale: snegle-tenner!!! </a:t>
            </a:r>
          </a:p>
          <a:p>
            <a:r>
              <a:rPr lang="nb-NO" dirty="0"/>
              <a:t>Sterkere enn spindelvev!!! Den har det på tunga, for å si det sånn!</a:t>
            </a:r>
          </a:p>
          <a:p>
            <a:r>
              <a:rPr lang="nb-NO" dirty="0"/>
              <a:t>Vi kjenner dem som albuesnegl (Limpet = </a:t>
            </a:r>
            <a:r>
              <a:rPr lang="nb-NO" dirty="0" err="1"/>
              <a:t>patella</a:t>
            </a:r>
            <a:r>
              <a:rPr lang="nb-NO" dirty="0"/>
              <a:t> </a:t>
            </a:r>
            <a:r>
              <a:rPr lang="nb-NO" dirty="0" err="1"/>
              <a:t>vulgata</a:t>
            </a:r>
            <a:r>
              <a:rPr lang="nb-NO" dirty="0"/>
              <a:t>)</a:t>
            </a:r>
          </a:p>
          <a:p>
            <a:r>
              <a:rPr lang="nb-NO" dirty="0"/>
              <a:t>Tenner av et komplisert mineralprotein..</a:t>
            </a:r>
          </a:p>
        </p:txBody>
      </p:sp>
      <p:sp>
        <p:nvSpPr>
          <p:cNvPr id="4" name="Plassholder for lysbildenummer 3"/>
          <p:cNvSpPr>
            <a:spLocks noGrp="1"/>
          </p:cNvSpPr>
          <p:nvPr>
            <p:ph type="sldNum" sz="quarter" idx="10"/>
          </p:nvPr>
        </p:nvSpPr>
        <p:spPr/>
        <p:txBody>
          <a:bodyPr/>
          <a:lstStyle/>
          <a:p>
            <a:fld id="{059A4AA9-F590-2F43-A3C4-27B0890D753D}" type="slidenum">
              <a:rPr lang="nb-NO" smtClean="0"/>
              <a:t>36</a:t>
            </a:fld>
            <a:endParaRPr lang="nb-NO"/>
          </a:p>
        </p:txBody>
      </p:sp>
    </p:spTree>
    <p:extLst>
      <p:ext uri="{BB962C8B-B14F-4D97-AF65-F5344CB8AC3E}">
        <p14:creationId xmlns:p14="http://schemas.microsoft.com/office/powerpoint/2010/main" val="553601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THIS</a:t>
            </a:r>
            <a:r>
              <a:rPr lang="nb-NO" baseline="0" dirty="0"/>
              <a:t> is </a:t>
            </a:r>
            <a:r>
              <a:rPr lang="nb-NO" baseline="0" dirty="0" err="1"/>
              <a:t>ugly</a:t>
            </a:r>
            <a:r>
              <a:rPr lang="nb-NO" baseline="0" dirty="0"/>
              <a:t>! </a:t>
            </a:r>
          </a:p>
          <a:p>
            <a:pPr marL="171450" indent="-171450">
              <a:buFontTx/>
              <a:buChar char="-"/>
            </a:pPr>
            <a:r>
              <a:rPr lang="nb-NO" baseline="0" dirty="0"/>
              <a:t>Too </a:t>
            </a:r>
            <a:r>
              <a:rPr lang="nb-NO" baseline="0" dirty="0" err="1"/>
              <a:t>much</a:t>
            </a:r>
            <a:r>
              <a:rPr lang="nb-NO" baseline="0" dirty="0"/>
              <a:t> </a:t>
            </a:r>
            <a:r>
              <a:rPr lang="nb-NO" baseline="0" dirty="0" err="1"/>
              <a:t>information</a:t>
            </a:r>
            <a:endParaRPr lang="nb-NO" baseline="0" dirty="0"/>
          </a:p>
          <a:p>
            <a:pPr marL="171450" indent="-171450">
              <a:buFontTx/>
              <a:buChar char="-"/>
            </a:pPr>
            <a:r>
              <a:rPr lang="nb-NO" baseline="0" dirty="0" err="1"/>
              <a:t>Can´t</a:t>
            </a:r>
            <a:r>
              <a:rPr lang="nb-NO" baseline="0" dirty="0"/>
              <a:t> </a:t>
            </a:r>
            <a:r>
              <a:rPr lang="nb-NO" baseline="0" dirty="0" err="1"/>
              <a:t>see</a:t>
            </a:r>
            <a:r>
              <a:rPr lang="nb-NO" baseline="0" dirty="0"/>
              <a:t> </a:t>
            </a:r>
            <a:r>
              <a:rPr lang="nb-NO" baseline="0" dirty="0" err="1"/>
              <a:t>the</a:t>
            </a:r>
            <a:r>
              <a:rPr lang="nb-NO" baseline="0" dirty="0"/>
              <a:t> </a:t>
            </a:r>
            <a:r>
              <a:rPr lang="nb-NO" baseline="0" dirty="0" err="1"/>
              <a:t>graph</a:t>
            </a:r>
            <a:endParaRPr lang="nb-NO" baseline="0" dirty="0"/>
          </a:p>
          <a:p>
            <a:pPr marL="171450" indent="-171450">
              <a:buFontTx/>
              <a:buChar char="-"/>
            </a:pPr>
            <a:r>
              <a:rPr lang="nb-NO" baseline="0" dirty="0" err="1"/>
              <a:t>You</a:t>
            </a:r>
            <a:r>
              <a:rPr lang="nb-NO" baseline="0" dirty="0"/>
              <a:t> </a:t>
            </a:r>
            <a:r>
              <a:rPr lang="nb-NO" baseline="0" dirty="0" err="1"/>
              <a:t>may</a:t>
            </a:r>
            <a:r>
              <a:rPr lang="nb-NO" baseline="0" dirty="0"/>
              <a:t> end up </a:t>
            </a:r>
            <a:r>
              <a:rPr lang="nb-NO" baseline="0" dirty="0" err="1"/>
              <a:t>saying</a:t>
            </a:r>
            <a:r>
              <a:rPr lang="nb-NO" baseline="0" dirty="0"/>
              <a:t>: 1) No time to </a:t>
            </a:r>
            <a:r>
              <a:rPr lang="nb-NO" baseline="0" dirty="0" err="1"/>
              <a:t>explain</a:t>
            </a:r>
            <a:r>
              <a:rPr lang="nb-NO" baseline="0" dirty="0"/>
              <a:t> </a:t>
            </a:r>
            <a:r>
              <a:rPr lang="nb-NO" baseline="0" dirty="0" err="1"/>
              <a:t>this</a:t>
            </a:r>
            <a:r>
              <a:rPr lang="nb-NO" baseline="0" dirty="0"/>
              <a:t> OR 2) </a:t>
            </a:r>
            <a:r>
              <a:rPr lang="nb-NO" baseline="0" dirty="0" err="1"/>
              <a:t>this</a:t>
            </a:r>
            <a:r>
              <a:rPr lang="nb-NO" baseline="0" dirty="0"/>
              <a:t> is </a:t>
            </a:r>
            <a:r>
              <a:rPr lang="nb-NO" baseline="0" dirty="0" err="1"/>
              <a:t>too</a:t>
            </a:r>
            <a:r>
              <a:rPr lang="nb-NO" baseline="0" dirty="0"/>
              <a:t> </a:t>
            </a:r>
            <a:r>
              <a:rPr lang="nb-NO" baseline="0" dirty="0" err="1"/>
              <a:t>complicated</a:t>
            </a:r>
            <a:r>
              <a:rPr lang="nb-NO" baseline="0" dirty="0"/>
              <a:t>...    </a:t>
            </a:r>
            <a:r>
              <a:rPr lang="nb-NO" baseline="0" dirty="0" err="1"/>
              <a:t>Then</a:t>
            </a:r>
            <a:r>
              <a:rPr lang="nb-NO" baseline="0" dirty="0"/>
              <a:t> </a:t>
            </a:r>
            <a:r>
              <a:rPr lang="nb-NO" baseline="0" dirty="0" err="1"/>
              <a:t>you</a:t>
            </a:r>
            <a:r>
              <a:rPr lang="nb-NO" baseline="0" dirty="0"/>
              <a:t> have </a:t>
            </a:r>
            <a:r>
              <a:rPr lang="nb-NO" baseline="0" dirty="0" err="1"/>
              <a:t>managed</a:t>
            </a:r>
            <a:r>
              <a:rPr lang="nb-NO" baseline="0" dirty="0"/>
              <a:t> to </a:t>
            </a:r>
            <a:r>
              <a:rPr lang="nb-NO" baseline="0" dirty="0" err="1"/>
              <a:t>both</a:t>
            </a:r>
            <a:r>
              <a:rPr lang="nb-NO" baseline="0" dirty="0"/>
              <a:t> vaste </a:t>
            </a:r>
            <a:r>
              <a:rPr lang="nb-NO" baseline="0" dirty="0" err="1"/>
              <a:t>your</a:t>
            </a:r>
            <a:r>
              <a:rPr lang="nb-NO" baseline="0" dirty="0"/>
              <a:t> </a:t>
            </a:r>
            <a:r>
              <a:rPr lang="nb-NO" baseline="0" dirty="0" err="1"/>
              <a:t>audiences</a:t>
            </a:r>
            <a:r>
              <a:rPr lang="nb-NO" baseline="0" dirty="0"/>
              <a:t> time and </a:t>
            </a:r>
            <a:r>
              <a:rPr lang="nb-NO" baseline="0" dirty="0" err="1"/>
              <a:t>insult</a:t>
            </a:r>
            <a:r>
              <a:rPr lang="nb-NO" baseline="0" dirty="0"/>
              <a:t> </a:t>
            </a:r>
            <a:r>
              <a:rPr lang="nb-NO" baseline="0" dirty="0" err="1"/>
              <a:t>them</a:t>
            </a:r>
            <a:r>
              <a:rPr lang="nb-NO" baseline="0" dirty="0"/>
              <a:t>...</a:t>
            </a:r>
            <a:endParaRPr lang="nb-NO" dirty="0"/>
          </a:p>
          <a:p>
            <a:endParaRPr lang="nb-NO" dirty="0"/>
          </a:p>
          <a:p>
            <a:r>
              <a:rPr lang="nb-NO" dirty="0"/>
              <a:t>ALWAYS</a:t>
            </a:r>
            <a:r>
              <a:rPr lang="nb-NO" baseline="0" dirty="0"/>
              <a:t> EXPLAIN YOUR GRAPHS!</a:t>
            </a:r>
            <a:endParaRPr lang="nb-NO"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37</a:t>
            </a:fld>
            <a:endParaRPr lang="nb-NO"/>
          </a:p>
        </p:txBody>
      </p:sp>
    </p:spTree>
    <p:extLst>
      <p:ext uri="{BB962C8B-B14F-4D97-AF65-F5344CB8AC3E}">
        <p14:creationId xmlns:p14="http://schemas.microsoft.com/office/powerpoint/2010/main" val="2106580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Images </a:t>
            </a:r>
            <a:r>
              <a:rPr lang="nb-NO" dirty="0" err="1"/>
              <a:t>can</a:t>
            </a:r>
            <a:r>
              <a:rPr lang="nb-NO" dirty="0"/>
              <a:t> be a </a:t>
            </a:r>
            <a:r>
              <a:rPr lang="nb-NO" dirty="0" err="1"/>
              <a:t>thousand</a:t>
            </a:r>
            <a:r>
              <a:rPr lang="nb-NO" dirty="0"/>
              <a:t> </a:t>
            </a:r>
            <a:r>
              <a:rPr lang="nb-NO" dirty="0" err="1"/>
              <a:t>words</a:t>
            </a:r>
            <a:endParaRPr lang="nb-NO" dirty="0"/>
          </a:p>
          <a:p>
            <a:pPr marL="171450" indent="-171450">
              <a:buFontTx/>
              <a:buChar char="-"/>
            </a:pPr>
            <a:r>
              <a:rPr lang="nb-NO" dirty="0" err="1"/>
              <a:t>Funny</a:t>
            </a:r>
            <a:endParaRPr lang="nb-NO" dirty="0"/>
          </a:p>
          <a:p>
            <a:pPr marL="171450" indent="-171450">
              <a:buFontTx/>
              <a:buChar char="-"/>
            </a:pPr>
            <a:r>
              <a:rPr lang="nb-NO" dirty="0"/>
              <a:t>Tell </a:t>
            </a:r>
            <a:r>
              <a:rPr lang="nb-NO" dirty="0" err="1"/>
              <a:t>your</a:t>
            </a:r>
            <a:r>
              <a:rPr lang="nb-NO" dirty="0"/>
              <a:t> science </a:t>
            </a:r>
          </a:p>
          <a:p>
            <a:pPr marL="171450" indent="-171450">
              <a:buFontTx/>
              <a:buChar char="-"/>
            </a:pPr>
            <a:r>
              <a:rPr lang="nb-NO" dirty="0"/>
              <a:t>Wake </a:t>
            </a:r>
            <a:r>
              <a:rPr lang="nb-NO" dirty="0" err="1"/>
              <a:t>emotions</a:t>
            </a:r>
            <a:endParaRPr lang="nb-NO" dirty="0"/>
          </a:p>
          <a:p>
            <a:pPr marL="171450" indent="-171450">
              <a:buFontTx/>
              <a:buChar char="-"/>
            </a:pPr>
            <a:r>
              <a:rPr lang="nb-NO" dirty="0" err="1"/>
              <a:t>Get</a:t>
            </a:r>
            <a:r>
              <a:rPr lang="nb-NO" dirty="0"/>
              <a:t> </a:t>
            </a:r>
            <a:r>
              <a:rPr lang="nb-NO" dirty="0" err="1"/>
              <a:t>your</a:t>
            </a:r>
            <a:r>
              <a:rPr lang="nb-NO" dirty="0"/>
              <a:t> </a:t>
            </a:r>
            <a:r>
              <a:rPr lang="nb-NO" dirty="0" err="1"/>
              <a:t>Ethos</a:t>
            </a:r>
            <a:r>
              <a:rPr lang="nb-NO" dirty="0"/>
              <a:t>! </a:t>
            </a:r>
          </a:p>
          <a:p>
            <a:pPr marL="171450" indent="-171450">
              <a:buFontTx/>
              <a:buChar char="-"/>
            </a:pPr>
            <a:r>
              <a:rPr lang="nb-NO" dirty="0" err="1"/>
              <a:t>Illustrations</a:t>
            </a:r>
            <a:r>
              <a:rPr lang="nb-NO" dirty="0"/>
              <a:t> – LOGOS? </a:t>
            </a:r>
          </a:p>
        </p:txBody>
      </p:sp>
      <p:sp>
        <p:nvSpPr>
          <p:cNvPr id="4" name="Plassholder for lysbildenummer 3"/>
          <p:cNvSpPr>
            <a:spLocks noGrp="1"/>
          </p:cNvSpPr>
          <p:nvPr>
            <p:ph type="sldNum" sz="quarter" idx="10"/>
          </p:nvPr>
        </p:nvSpPr>
        <p:spPr/>
        <p:txBody>
          <a:bodyPr/>
          <a:lstStyle/>
          <a:p>
            <a:fld id="{C773DE96-2B18-5C48-A710-81A4EDF6D85C}" type="slidenum">
              <a:rPr lang="nb-NO" smtClean="0"/>
              <a:t>38</a:t>
            </a:fld>
            <a:endParaRPr lang="nb-NO"/>
          </a:p>
        </p:txBody>
      </p:sp>
    </p:spTree>
    <p:extLst>
      <p:ext uri="{BB962C8B-B14F-4D97-AF65-F5344CB8AC3E}">
        <p14:creationId xmlns:p14="http://schemas.microsoft.com/office/powerpoint/2010/main" val="1988742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Too </a:t>
            </a:r>
            <a:r>
              <a:rPr lang="nb-NO" dirty="0" err="1"/>
              <a:t>much</a:t>
            </a:r>
            <a:r>
              <a:rPr lang="nb-NO" dirty="0"/>
              <a:t> </a:t>
            </a:r>
            <a:r>
              <a:rPr lang="nb-NO" dirty="0" err="1"/>
              <a:t>text</a:t>
            </a:r>
            <a:r>
              <a:rPr lang="nb-NO" dirty="0"/>
              <a:t> is </a:t>
            </a:r>
            <a:r>
              <a:rPr lang="nb-NO" dirty="0" err="1"/>
              <a:t>distracting</a:t>
            </a:r>
            <a:r>
              <a:rPr lang="nb-NO" dirty="0"/>
              <a:t>...</a:t>
            </a:r>
          </a:p>
          <a:p>
            <a:r>
              <a:rPr lang="nb-NO" dirty="0"/>
              <a:t>The </a:t>
            </a:r>
            <a:r>
              <a:rPr lang="nb-NO" dirty="0" err="1"/>
              <a:t>presentation</a:t>
            </a:r>
            <a:r>
              <a:rPr lang="nb-NO" dirty="0"/>
              <a:t> is not </a:t>
            </a:r>
            <a:r>
              <a:rPr lang="nb-NO" dirty="0" err="1"/>
              <a:t>meant</a:t>
            </a:r>
            <a:r>
              <a:rPr lang="nb-NO" dirty="0"/>
              <a:t> to be </a:t>
            </a:r>
            <a:r>
              <a:rPr lang="nb-NO" dirty="0" err="1"/>
              <a:t>your</a:t>
            </a:r>
            <a:r>
              <a:rPr lang="nb-NO" dirty="0"/>
              <a:t> notes! </a:t>
            </a:r>
          </a:p>
          <a:p>
            <a:r>
              <a:rPr lang="nb-NO" dirty="0"/>
              <a:t>Makes it </a:t>
            </a:r>
            <a:r>
              <a:rPr lang="nb-NO" dirty="0" err="1"/>
              <a:t>harder</a:t>
            </a:r>
            <a:r>
              <a:rPr lang="nb-NO" dirty="0"/>
              <a:t> to </a:t>
            </a:r>
            <a:r>
              <a:rPr lang="nb-NO" dirty="0" err="1"/>
              <a:t>actuallt</a:t>
            </a:r>
            <a:r>
              <a:rPr lang="nb-NO" dirty="0"/>
              <a:t> listen!</a:t>
            </a:r>
          </a:p>
        </p:txBody>
      </p:sp>
      <p:sp>
        <p:nvSpPr>
          <p:cNvPr id="4" name="Plassholder for lysbildenummer 3"/>
          <p:cNvSpPr>
            <a:spLocks noGrp="1"/>
          </p:cNvSpPr>
          <p:nvPr>
            <p:ph type="sldNum" sz="quarter" idx="10"/>
          </p:nvPr>
        </p:nvSpPr>
        <p:spPr/>
        <p:txBody>
          <a:bodyPr/>
          <a:lstStyle/>
          <a:p>
            <a:fld id="{059A4AA9-F590-2F43-A3C4-27B0890D753D}" type="slidenum">
              <a:rPr lang="nb-NO" smtClean="0"/>
              <a:t>39</a:t>
            </a:fld>
            <a:endParaRPr lang="nb-NO"/>
          </a:p>
        </p:txBody>
      </p:sp>
    </p:spTree>
    <p:extLst>
      <p:ext uri="{BB962C8B-B14F-4D97-AF65-F5344CB8AC3E}">
        <p14:creationId xmlns:p14="http://schemas.microsoft.com/office/powerpoint/2010/main" val="1874606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Visibility</a:t>
            </a:r>
            <a:r>
              <a:rPr lang="nb-NO" dirty="0"/>
              <a:t>?</a:t>
            </a:r>
            <a:r>
              <a:rPr lang="nb-NO" baseline="0" dirty="0"/>
              <a:t> </a:t>
            </a:r>
          </a:p>
          <a:p>
            <a:r>
              <a:rPr lang="nb-NO" baseline="0" dirty="0" err="1"/>
              <a:t>Colours</a:t>
            </a:r>
            <a:endParaRPr lang="nb-NO" baseline="0" dirty="0"/>
          </a:p>
          <a:p>
            <a:r>
              <a:rPr lang="nb-NO" baseline="0" dirty="0" err="1"/>
              <a:t>Shadows</a:t>
            </a:r>
            <a:endParaRPr lang="nb-NO" baseline="0" dirty="0"/>
          </a:p>
          <a:p>
            <a:r>
              <a:rPr lang="nb-NO" baseline="0" dirty="0" err="1"/>
              <a:t>Animations</a:t>
            </a:r>
            <a:endParaRPr lang="nb-NO" baseline="0" dirty="0"/>
          </a:p>
          <a:p>
            <a:r>
              <a:rPr lang="nb-NO" baseline="0" dirty="0" err="1"/>
              <a:t>Size</a:t>
            </a:r>
            <a:r>
              <a:rPr lang="nb-NO" baseline="0" dirty="0"/>
              <a:t> </a:t>
            </a:r>
            <a:r>
              <a:rPr lang="nb-NO" baseline="0" dirty="0" err="1"/>
              <a:t>of</a:t>
            </a:r>
            <a:r>
              <a:rPr lang="nb-NO" baseline="0" dirty="0"/>
              <a:t> </a:t>
            </a:r>
            <a:r>
              <a:rPr lang="nb-NO" baseline="0" dirty="0" err="1"/>
              <a:t>the</a:t>
            </a:r>
            <a:r>
              <a:rPr lang="nb-NO" baseline="0" dirty="0"/>
              <a:t> </a:t>
            </a:r>
            <a:r>
              <a:rPr lang="nb-NO" baseline="0" dirty="0" err="1"/>
              <a:t>text</a:t>
            </a:r>
            <a:endParaRPr lang="nb-NO" dirty="0"/>
          </a:p>
          <a:p>
            <a:endParaRPr lang="nb-NO"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40</a:t>
            </a:fld>
            <a:endParaRPr lang="nb-NO"/>
          </a:p>
        </p:txBody>
      </p:sp>
    </p:spTree>
    <p:extLst>
      <p:ext uri="{BB962C8B-B14F-4D97-AF65-F5344CB8AC3E}">
        <p14:creationId xmlns:p14="http://schemas.microsoft.com/office/powerpoint/2010/main" val="2720890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Lix-</a:t>
            </a:r>
            <a:r>
              <a:rPr lang="nb-NO" dirty="0" err="1"/>
              <a:t>reknare</a:t>
            </a:r>
            <a:r>
              <a:rPr lang="nb-NO" dirty="0"/>
              <a:t>!</a:t>
            </a:r>
          </a:p>
          <a:p>
            <a:r>
              <a:rPr lang="nb-NO" dirty="0"/>
              <a:t>Too </a:t>
            </a:r>
            <a:r>
              <a:rPr lang="nb-NO" dirty="0" err="1"/>
              <a:t>technical</a:t>
            </a:r>
            <a:r>
              <a:rPr lang="nb-NO" dirty="0"/>
              <a:t>... </a:t>
            </a:r>
            <a:r>
              <a:rPr lang="nb-NO" dirty="0" err="1"/>
              <a:t>According</a:t>
            </a:r>
            <a:r>
              <a:rPr lang="nb-NO" dirty="0"/>
              <a:t> to </a:t>
            </a:r>
            <a:r>
              <a:rPr lang="nb-NO" dirty="0" err="1"/>
              <a:t>your</a:t>
            </a:r>
            <a:r>
              <a:rPr lang="nb-NO" dirty="0"/>
              <a:t> </a:t>
            </a:r>
            <a:r>
              <a:rPr lang="nb-NO" dirty="0" err="1"/>
              <a:t>audience</a:t>
            </a:r>
            <a:r>
              <a:rPr lang="nb-NO" dirty="0"/>
              <a:t>? </a:t>
            </a:r>
          </a:p>
          <a:p>
            <a:r>
              <a:rPr lang="nb-NO" dirty="0" err="1"/>
              <a:t>Abreviations</a:t>
            </a:r>
            <a:endParaRPr lang="nb-NO" dirty="0"/>
          </a:p>
          <a:p>
            <a:r>
              <a:rPr lang="nb-NO" dirty="0" err="1"/>
              <a:t>Unexplained</a:t>
            </a:r>
            <a:r>
              <a:rPr lang="nb-NO" dirty="0"/>
              <a:t> </a:t>
            </a:r>
            <a:r>
              <a:rPr lang="nb-NO" dirty="0" err="1"/>
              <a:t>figures</a:t>
            </a:r>
            <a:r>
              <a:rPr lang="nb-NO" dirty="0"/>
              <a:t> </a:t>
            </a:r>
          </a:p>
        </p:txBody>
      </p:sp>
      <p:sp>
        <p:nvSpPr>
          <p:cNvPr id="4" name="Plassholder for lysbildenummer 3"/>
          <p:cNvSpPr>
            <a:spLocks noGrp="1"/>
          </p:cNvSpPr>
          <p:nvPr>
            <p:ph type="sldNum" sz="quarter" idx="10"/>
          </p:nvPr>
        </p:nvSpPr>
        <p:spPr/>
        <p:txBody>
          <a:bodyPr/>
          <a:lstStyle/>
          <a:p>
            <a:fld id="{059A4AA9-F590-2F43-A3C4-27B0890D753D}" type="slidenum">
              <a:rPr lang="nb-NO" smtClean="0"/>
              <a:t>42</a:t>
            </a:fld>
            <a:endParaRPr lang="nb-NO"/>
          </a:p>
        </p:txBody>
      </p:sp>
    </p:spTree>
    <p:extLst>
      <p:ext uri="{BB962C8B-B14F-4D97-AF65-F5344CB8AC3E}">
        <p14:creationId xmlns:p14="http://schemas.microsoft.com/office/powerpoint/2010/main" val="2949769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NB!!!! DO NOT INSULT YOUR AUDIENCE!!! </a:t>
            </a:r>
          </a:p>
          <a:p>
            <a:pPr marL="171450" indent="-171450">
              <a:buFontTx/>
              <a:buChar char="-"/>
            </a:pPr>
            <a:r>
              <a:rPr lang="nb-NO" dirty="0"/>
              <a:t>It´s </a:t>
            </a:r>
            <a:r>
              <a:rPr lang="nb-NO" dirty="0" err="1"/>
              <a:t>too</a:t>
            </a:r>
            <a:r>
              <a:rPr lang="nb-NO" dirty="0"/>
              <a:t> </a:t>
            </a:r>
            <a:r>
              <a:rPr lang="nb-NO" dirty="0" err="1"/>
              <a:t>complicated</a:t>
            </a:r>
            <a:r>
              <a:rPr lang="nb-NO" dirty="0"/>
              <a:t> for </a:t>
            </a:r>
            <a:r>
              <a:rPr lang="nb-NO" dirty="0" err="1"/>
              <a:t>you</a:t>
            </a:r>
            <a:r>
              <a:rPr lang="nb-NO" dirty="0"/>
              <a:t>... </a:t>
            </a:r>
          </a:p>
          <a:p>
            <a:pPr marL="171450" indent="-171450">
              <a:buFontTx/>
              <a:buChar char="-"/>
            </a:pPr>
            <a:r>
              <a:rPr lang="nb-NO" dirty="0"/>
              <a:t>I </a:t>
            </a:r>
            <a:r>
              <a:rPr lang="nb-NO" dirty="0" err="1"/>
              <a:t>don´t</a:t>
            </a:r>
            <a:r>
              <a:rPr lang="nb-NO" dirty="0"/>
              <a:t> have time to </a:t>
            </a:r>
            <a:r>
              <a:rPr lang="nb-NO" dirty="0" err="1"/>
              <a:t>explain</a:t>
            </a:r>
            <a:r>
              <a:rPr lang="nb-NO" dirty="0"/>
              <a:t> </a:t>
            </a:r>
            <a:r>
              <a:rPr lang="nb-NO" dirty="0" err="1"/>
              <a:t>this</a:t>
            </a:r>
            <a:r>
              <a:rPr lang="nb-NO" dirty="0"/>
              <a:t>... </a:t>
            </a:r>
            <a:r>
              <a:rPr lang="nb-NO" dirty="0" err="1"/>
              <a:t>Then</a:t>
            </a:r>
            <a:r>
              <a:rPr lang="nb-NO" dirty="0"/>
              <a:t> </a:t>
            </a:r>
            <a:r>
              <a:rPr lang="nb-NO" dirty="0" err="1"/>
              <a:t>why</a:t>
            </a:r>
            <a:r>
              <a:rPr lang="nb-NO" dirty="0"/>
              <a:t> </a:t>
            </a:r>
            <a:r>
              <a:rPr lang="nb-NO" dirty="0" err="1"/>
              <a:t>did</a:t>
            </a:r>
            <a:r>
              <a:rPr lang="nb-NO" dirty="0"/>
              <a:t> </a:t>
            </a:r>
            <a:r>
              <a:rPr lang="nb-NO" dirty="0" err="1"/>
              <a:t>you</a:t>
            </a:r>
            <a:r>
              <a:rPr lang="nb-NO" dirty="0"/>
              <a:t> </a:t>
            </a:r>
            <a:r>
              <a:rPr lang="nb-NO" dirty="0" err="1"/>
              <a:t>add</a:t>
            </a:r>
            <a:r>
              <a:rPr lang="nb-NO" dirty="0"/>
              <a:t> it? </a:t>
            </a:r>
          </a:p>
          <a:p>
            <a:pPr marL="171450" indent="-171450">
              <a:buFontTx/>
              <a:buChar char="-"/>
            </a:pPr>
            <a:r>
              <a:rPr lang="nb-NO" dirty="0"/>
              <a:t>Presentations </a:t>
            </a:r>
            <a:r>
              <a:rPr lang="nb-NO" dirty="0" err="1"/>
              <a:t>that</a:t>
            </a:r>
            <a:r>
              <a:rPr lang="nb-NO" dirty="0"/>
              <a:t> </a:t>
            </a:r>
            <a:r>
              <a:rPr lang="nb-NO" dirty="0" err="1"/>
              <a:t>were</a:t>
            </a:r>
            <a:r>
              <a:rPr lang="nb-NO" dirty="0"/>
              <a:t> </a:t>
            </a:r>
            <a:r>
              <a:rPr lang="nb-NO" dirty="0" err="1"/>
              <a:t>clearly</a:t>
            </a:r>
            <a:r>
              <a:rPr lang="nb-NO" dirty="0"/>
              <a:t> </a:t>
            </a:r>
            <a:r>
              <a:rPr lang="nb-NO" dirty="0" err="1"/>
              <a:t>meant</a:t>
            </a:r>
            <a:r>
              <a:rPr lang="nb-NO" dirty="0"/>
              <a:t> for </a:t>
            </a:r>
            <a:r>
              <a:rPr lang="nb-NO" dirty="0" err="1"/>
              <a:t>another</a:t>
            </a:r>
            <a:r>
              <a:rPr lang="nb-NO" dirty="0"/>
              <a:t> </a:t>
            </a:r>
            <a:r>
              <a:rPr lang="nb-NO" dirty="0" err="1"/>
              <a:t>audience</a:t>
            </a:r>
            <a:endParaRPr lang="nb-NO" dirty="0"/>
          </a:p>
        </p:txBody>
      </p:sp>
      <p:sp>
        <p:nvSpPr>
          <p:cNvPr id="4" name="Plassholder for lysbildenummer 3"/>
          <p:cNvSpPr>
            <a:spLocks noGrp="1"/>
          </p:cNvSpPr>
          <p:nvPr>
            <p:ph type="sldNum" sz="quarter" idx="10"/>
          </p:nvPr>
        </p:nvSpPr>
        <p:spPr/>
        <p:txBody>
          <a:bodyPr/>
          <a:lstStyle/>
          <a:p>
            <a:fld id="{059A4AA9-F590-2F43-A3C4-27B0890D753D}" type="slidenum">
              <a:rPr lang="nb-NO" smtClean="0"/>
              <a:t>43</a:t>
            </a:fld>
            <a:endParaRPr lang="nb-NO"/>
          </a:p>
        </p:txBody>
      </p:sp>
    </p:spTree>
    <p:extLst>
      <p:ext uri="{BB962C8B-B14F-4D97-AF65-F5344CB8AC3E}">
        <p14:creationId xmlns:p14="http://schemas.microsoft.com/office/powerpoint/2010/main" val="171434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nb-NO"/>
              <a:t>Klikk for å redigere tittelstil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4153538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
Andre nivå
Tredje nivå
Fjerde nivå
Femte nivå</a:t>
            </a:r>
            <a:endParaRPr lang="en-US" dirty="0"/>
          </a:p>
        </p:txBody>
      </p:sp>
      <p:sp>
        <p:nvSpPr>
          <p:cNvPr id="7"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1866924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579158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3A002944-B27C-644C-8192-75CC8B5B13DA}" type="datetimeFigureOut">
              <a:rPr lang="nb-NO" smtClean="0"/>
              <a:t>16.09.2018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719945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b-NO"/>
              <a:t>Rediger tekststiler i malen
Andre nivå
Tredje nivå
Fjerde nivå
Femte nivå</a:t>
            </a:r>
            <a:endParaRPr lang="en-US" dirty="0"/>
          </a:p>
        </p:txBody>
      </p:sp>
      <p:sp>
        <p:nvSpPr>
          <p:cNvPr id="7" name="Date Placeholder 6"/>
          <p:cNvSpPr>
            <a:spLocks noGrp="1"/>
          </p:cNvSpPr>
          <p:nvPr>
            <p:ph type="dt" sz="half" idx="10"/>
          </p:nvPr>
        </p:nvSpPr>
        <p:spPr/>
        <p:txBody>
          <a:bodyPr/>
          <a:lstStyle/>
          <a:p>
            <a:fld id="{3A002944-B27C-644C-8192-75CC8B5B13DA}" type="datetimeFigureOut">
              <a:rPr lang="nb-NO" smtClean="0"/>
              <a:t>16.09.2018</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3202497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7" name="Date Placeholder 2"/>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3"/>
          <p:cNvSpPr>
            <a:spLocks noGrp="1"/>
          </p:cNvSpPr>
          <p:nvPr>
            <p:ph type="ftr" sz="quarter" idx="11"/>
          </p:nvPr>
        </p:nvSpPr>
        <p:spPr/>
        <p:txBody>
          <a:bodyPr/>
          <a:lstStyle/>
          <a:p>
            <a:endParaRPr lang="nb-NO"/>
          </a:p>
        </p:txBody>
      </p:sp>
      <p:sp>
        <p:nvSpPr>
          <p:cNvPr id="6" name="Slide Number Placeholder 4"/>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9521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2"/>
          <p:cNvSpPr>
            <a:spLocks noGrp="1"/>
          </p:cNvSpPr>
          <p:nvPr>
            <p:ph type="ftr" sz="quarter" idx="11"/>
          </p:nvPr>
        </p:nvSpPr>
        <p:spPr/>
        <p:txBody>
          <a:bodyPr/>
          <a:lstStyle/>
          <a:p>
            <a:endParaRPr lang="nb-NO"/>
          </a:p>
        </p:txBody>
      </p:sp>
      <p:sp>
        <p:nvSpPr>
          <p:cNvPr id="6" name="Slide Number Placeholder 3"/>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283550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nb-NO"/>
              <a:t>Klikk for å redigere tittelstil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7" name="Date Placeholder 4"/>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5"/>
          <p:cNvSpPr>
            <a:spLocks noGrp="1"/>
          </p:cNvSpPr>
          <p:nvPr>
            <p:ph type="ftr" sz="quarter" idx="11"/>
          </p:nvPr>
        </p:nvSpPr>
        <p:spPr/>
        <p:txBody>
          <a:bodyPr/>
          <a:lstStyle/>
          <a:p>
            <a:endParaRPr lang="nb-NO"/>
          </a:p>
        </p:txBody>
      </p:sp>
      <p:sp>
        <p:nvSpPr>
          <p:cNvPr id="6" name="Slide Number Placeholder 6"/>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3780726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3A002944-B27C-644C-8192-75CC8B5B13DA}" type="datetimeFigureOut">
              <a:rPr lang="nb-NO" smtClean="0"/>
              <a:t>16.09.2018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1351942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3A002944-B27C-644C-8192-75CC8B5B13DA}" type="datetimeFigureOut">
              <a:rPr lang="nb-NO" smtClean="0"/>
              <a:t>16.09.2018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338605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nb-NO"/>
              <a:t>Klikk for å redigere tittelstil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1103326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nb-NO"/>
              <a:t>Klikk for å redigere tittelstil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nb-NO"/>
              <a:t>Rediger tekststiler i malen
Andre nivå
Tredje nivå
Fjerde nivå
Femte nivå</a:t>
            </a:r>
            <a:endParaRPr lang="en-US" dirty="0"/>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653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2988492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b-NO"/>
              <a:t>Klikk for å redigere tittelstil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4"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704942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b-NO"/>
              <a:t>Klikk for å redigere tittelstil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4"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2696727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nchorCtr="0"/>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1759541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nb-NO"/>
              <a:t>Klikk for å redigere tittelstil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3A002944-B27C-644C-8192-75CC8B5B13DA}" type="datetimeFigureOut">
              <a:rPr lang="nb-NO" smtClean="0"/>
              <a:t>16.09.2018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4218588-92FC-E844-AB2A-51A0F52FDF10}" type="slidenum">
              <a:rPr lang="nb-NO" smtClean="0"/>
              <a:t>‹#›</a:t>
            </a:fld>
            <a:endParaRPr lang="nb-NO"/>
          </a:p>
        </p:txBody>
      </p:sp>
    </p:spTree>
    <p:extLst>
      <p:ext uri="{BB962C8B-B14F-4D97-AF65-F5344CB8AC3E}">
        <p14:creationId xmlns:p14="http://schemas.microsoft.com/office/powerpoint/2010/main" val="544042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9" cy="566738"/>
          </a:xfrm>
        </p:spPr>
        <p:txBody>
          <a:bodyPr anchor="b">
            <a:normAutofit/>
          </a:bodyPr>
          <a:lstStyle>
            <a:lvl1pPr algn="l">
              <a:defRPr sz="2399" b="0"/>
            </a:lvl1pPr>
          </a:lstStyle>
          <a:p>
            <a:r>
              <a:rPr lang="nb-NO"/>
              <a:t>Klikk for å redigere tittelstil</a:t>
            </a:r>
            <a:endParaRPr lang="en-US" dirty="0"/>
          </a:p>
        </p:txBody>
      </p:sp>
      <p:sp>
        <p:nvSpPr>
          <p:cNvPr id="15" name="Picture Placeholder 14"/>
          <p:cNvSpPr>
            <a:spLocks noGrp="1" noChangeAspect="1"/>
          </p:cNvSpPr>
          <p:nvPr>
            <p:ph type="pic" sz="quarter" idx="13"/>
          </p:nvPr>
        </p:nvSpPr>
        <p:spPr bwMode="auto">
          <a:xfrm>
            <a:off x="0" y="0"/>
            <a:ext cx="12192000" cy="4800601"/>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599"/>
            </a:lvl1pPr>
          </a:lstStyle>
          <a:p>
            <a:r>
              <a:rPr lang="nb-NO"/>
              <a:t>Dra bildet til plassholderen eller klikk ikonet for å legge til</a:t>
            </a:r>
            <a:endParaRPr lang="en-US" dirty="0"/>
          </a:p>
        </p:txBody>
      </p:sp>
      <p:sp>
        <p:nvSpPr>
          <p:cNvPr id="4" name="Text Placeholder 3"/>
          <p:cNvSpPr>
            <a:spLocks noGrp="1"/>
          </p:cNvSpPr>
          <p:nvPr>
            <p:ph type="body" sz="half" idx="2"/>
          </p:nvPr>
        </p:nvSpPr>
        <p:spPr>
          <a:xfrm>
            <a:off x="810000" y="5367337"/>
            <a:ext cx="10561419" cy="493712"/>
          </a:xfrm>
        </p:spPr>
        <p:txBody>
          <a:bodyPr>
            <a:normAutofit/>
          </a:bodyPr>
          <a:lstStyle>
            <a:lvl1pPr marL="0" indent="0">
              <a:buNone/>
              <a:defRPr sz="1200"/>
            </a:lvl1pPr>
            <a:lvl2pPr marL="457051" indent="0">
              <a:buNone/>
              <a:defRPr sz="1200"/>
            </a:lvl2pPr>
            <a:lvl3pPr marL="914103" indent="0">
              <a:buNone/>
              <a:defRPr sz="1000"/>
            </a:lvl3pPr>
            <a:lvl4pPr marL="1371154"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8C79C5D-2A6F-F04D-97DA-BEF2467B64E4}" type="datetimeFigureOut">
              <a:rPr lang="en-US" dirty="0"/>
              <a:pPr/>
              <a:t>9/16/18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2512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A002944-B27C-644C-8192-75CC8B5B13DA}" type="datetimeFigureOut">
              <a:rPr lang="nb-NO" smtClean="0"/>
              <a:t>16.09.2018</a:t>
            </a:fld>
            <a:endParaRPr lang="nb-NO"/>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nb-NO"/>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4218588-92FC-E844-AB2A-51A0F52FDF10}" type="slidenum">
              <a:rPr lang="nb-NO" smtClean="0"/>
              <a:t>‹#›</a:t>
            </a:fld>
            <a:endParaRPr lang="nb-NO"/>
          </a:p>
        </p:txBody>
      </p:sp>
    </p:spTree>
    <p:extLst>
      <p:ext uri="{BB962C8B-B14F-4D97-AF65-F5344CB8AC3E}">
        <p14:creationId xmlns:p14="http://schemas.microsoft.com/office/powerpoint/2010/main" val="1868604031"/>
      </p:ext>
    </p:extLst>
  </p:cSld>
  <p:clrMap bg1="dk1" tx1="lt1" bg2="dk2" tx2="lt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 id="2147483965"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file:///upload.wikimedia.org/wikipedia/commons/e/e8/Epinephrine_structure_with_descriptor.sv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file:///upload.wikimedia.org/wikipedia/commons/8/8c/Norepinephrine_structure_with_descriptor.sv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1420F-8E84-0540-9F2B-19F642763FF5}"/>
              </a:ext>
            </a:extLst>
          </p:cNvPr>
          <p:cNvSpPr>
            <a:spLocks noGrp="1"/>
          </p:cNvSpPr>
          <p:nvPr>
            <p:ph type="ctrTitle"/>
          </p:nvPr>
        </p:nvSpPr>
        <p:spPr/>
        <p:txBody>
          <a:bodyPr/>
          <a:lstStyle/>
          <a:p>
            <a:r>
              <a:rPr lang="nb-NO" dirty="0"/>
              <a:t>Handling </a:t>
            </a:r>
            <a:r>
              <a:rPr lang="nb-NO" dirty="0" err="1"/>
              <a:t>nervousness</a:t>
            </a:r>
            <a:endParaRPr lang="nb-NO" dirty="0"/>
          </a:p>
        </p:txBody>
      </p:sp>
      <p:sp>
        <p:nvSpPr>
          <p:cNvPr id="3" name="Undertittel 2">
            <a:extLst>
              <a:ext uri="{FF2B5EF4-FFF2-40B4-BE49-F238E27FC236}">
                <a16:creationId xmlns:a16="http://schemas.microsoft.com/office/drawing/2014/main" id="{F7769F1F-5A61-3341-8DD4-BE1C5064ACC7}"/>
              </a:ext>
            </a:extLst>
          </p:cNvPr>
          <p:cNvSpPr>
            <a:spLocks noGrp="1"/>
          </p:cNvSpPr>
          <p:nvPr>
            <p:ph type="subTitle" idx="1"/>
          </p:nvPr>
        </p:nvSpPr>
        <p:spPr/>
        <p:txBody>
          <a:bodyPr/>
          <a:lstStyle/>
          <a:p>
            <a:r>
              <a:rPr lang="nb-NO" dirty="0"/>
              <a:t>Elina </a:t>
            </a:r>
            <a:r>
              <a:rPr lang="nb-NO" dirty="0" err="1"/>
              <a:t>Melteig</a:t>
            </a:r>
            <a:endParaRPr lang="nb-NO" dirty="0"/>
          </a:p>
        </p:txBody>
      </p:sp>
    </p:spTree>
    <p:extLst>
      <p:ext uri="{BB962C8B-B14F-4D97-AF65-F5344CB8AC3E}">
        <p14:creationId xmlns:p14="http://schemas.microsoft.com/office/powerpoint/2010/main" val="3927201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FDFA2B-E2D6-3D4E-8E86-046AA71F81F4}"/>
              </a:ext>
            </a:extLst>
          </p:cNvPr>
          <p:cNvSpPr>
            <a:spLocks noGrp="1"/>
          </p:cNvSpPr>
          <p:nvPr>
            <p:ph type="title"/>
          </p:nvPr>
        </p:nvSpPr>
        <p:spPr>
          <a:xfrm>
            <a:off x="682064" y="0"/>
            <a:ext cx="7404847" cy="1447800"/>
          </a:xfrm>
        </p:spPr>
        <p:txBody>
          <a:bodyPr/>
          <a:lstStyle/>
          <a:p>
            <a:r>
              <a:rPr lang="nb-NO" sz="4400" dirty="0" err="1"/>
              <a:t>What</a:t>
            </a:r>
            <a:r>
              <a:rPr lang="nb-NO" sz="4400" dirty="0"/>
              <a:t> </a:t>
            </a:r>
            <a:r>
              <a:rPr lang="nb-NO" sz="4400" dirty="0" err="1"/>
              <a:t>we</a:t>
            </a:r>
            <a:r>
              <a:rPr lang="nb-NO" sz="4400" dirty="0"/>
              <a:t> </a:t>
            </a:r>
            <a:r>
              <a:rPr lang="nb-NO" sz="4400" dirty="0" err="1"/>
              <a:t>fear</a:t>
            </a:r>
            <a:r>
              <a:rPr lang="nb-NO" sz="4400" dirty="0"/>
              <a:t> </a:t>
            </a:r>
            <a:r>
              <a:rPr lang="nb-NO" sz="4400" dirty="0" err="1"/>
              <a:t>the</a:t>
            </a:r>
            <a:r>
              <a:rPr lang="nb-NO" sz="4400" dirty="0"/>
              <a:t> most</a:t>
            </a:r>
          </a:p>
        </p:txBody>
      </p:sp>
      <p:sp>
        <p:nvSpPr>
          <p:cNvPr id="3" name="Plassholder for innhold 2">
            <a:extLst>
              <a:ext uri="{FF2B5EF4-FFF2-40B4-BE49-F238E27FC236}">
                <a16:creationId xmlns:a16="http://schemas.microsoft.com/office/drawing/2014/main" id="{C5A666F7-123D-7D47-B010-04742B8E43B0}"/>
              </a:ext>
            </a:extLst>
          </p:cNvPr>
          <p:cNvSpPr>
            <a:spLocks noGrp="1"/>
          </p:cNvSpPr>
          <p:nvPr>
            <p:ph idx="1"/>
          </p:nvPr>
        </p:nvSpPr>
        <p:spPr/>
        <p:txBody>
          <a:bodyPr/>
          <a:lstStyle/>
          <a:p>
            <a:endParaRPr lang="nb-NO"/>
          </a:p>
        </p:txBody>
      </p:sp>
      <p:grpSp>
        <p:nvGrpSpPr>
          <p:cNvPr id="6" name="Group 15">
            <a:extLst>
              <a:ext uri="{FF2B5EF4-FFF2-40B4-BE49-F238E27FC236}">
                <a16:creationId xmlns:a16="http://schemas.microsoft.com/office/drawing/2014/main" id="{079D36F9-3650-1441-8A14-E6E62F457C57}"/>
              </a:ext>
            </a:extLst>
          </p:cNvPr>
          <p:cNvGrpSpPr>
            <a:grpSpLocks/>
          </p:cNvGrpSpPr>
          <p:nvPr/>
        </p:nvGrpSpPr>
        <p:grpSpPr bwMode="auto">
          <a:xfrm>
            <a:off x="682064" y="1917700"/>
            <a:ext cx="6842125" cy="4102100"/>
            <a:chOff x="1042988" y="2133600"/>
            <a:chExt cx="6842125" cy="4102100"/>
          </a:xfrm>
        </p:grpSpPr>
        <p:sp>
          <p:nvSpPr>
            <p:cNvPr id="7" name="TextBox 2">
              <a:extLst>
                <a:ext uri="{FF2B5EF4-FFF2-40B4-BE49-F238E27FC236}">
                  <a16:creationId xmlns:a16="http://schemas.microsoft.com/office/drawing/2014/main" id="{C74FDAFA-80C9-A949-88A7-AEBC7EBED548}"/>
                </a:ext>
              </a:extLst>
            </p:cNvPr>
            <p:cNvSpPr txBox="1">
              <a:spLocks noChangeArrowheads="1"/>
            </p:cNvSpPr>
            <p:nvPr/>
          </p:nvSpPr>
          <p:spPr bwMode="auto">
            <a:xfrm>
              <a:off x="1042988" y="2133600"/>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Giving a speech in public</a:t>
              </a:r>
            </a:p>
          </p:txBody>
        </p:sp>
        <p:sp>
          <p:nvSpPr>
            <p:cNvPr id="8" name="TextBox 4">
              <a:extLst>
                <a:ext uri="{FF2B5EF4-FFF2-40B4-BE49-F238E27FC236}">
                  <a16:creationId xmlns:a16="http://schemas.microsoft.com/office/drawing/2014/main" id="{FAE870F4-B394-5B4A-A197-92F5C078ABF9}"/>
                </a:ext>
              </a:extLst>
            </p:cNvPr>
            <p:cNvSpPr txBox="1">
              <a:spLocks noChangeArrowheads="1"/>
            </p:cNvSpPr>
            <p:nvPr/>
          </p:nvSpPr>
          <p:spPr bwMode="auto">
            <a:xfrm>
              <a:off x="1042988" y="2708275"/>
              <a:ext cx="6842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Heights</a:t>
              </a:r>
            </a:p>
          </p:txBody>
        </p:sp>
        <p:sp>
          <p:nvSpPr>
            <p:cNvPr id="9" name="TextBox 9">
              <a:extLst>
                <a:ext uri="{FF2B5EF4-FFF2-40B4-BE49-F238E27FC236}">
                  <a16:creationId xmlns:a16="http://schemas.microsoft.com/office/drawing/2014/main" id="{7E343143-499B-334A-BF1D-99F03460D6A4}"/>
                </a:ext>
              </a:extLst>
            </p:cNvPr>
            <p:cNvSpPr txBox="1">
              <a:spLocks noChangeArrowheads="1"/>
            </p:cNvSpPr>
            <p:nvPr/>
          </p:nvSpPr>
          <p:spPr bwMode="auto">
            <a:xfrm>
              <a:off x="1042988" y="3284538"/>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Insects</a:t>
              </a:r>
            </a:p>
          </p:txBody>
        </p:sp>
        <p:sp>
          <p:nvSpPr>
            <p:cNvPr id="10" name="TextBox 10">
              <a:extLst>
                <a:ext uri="{FF2B5EF4-FFF2-40B4-BE49-F238E27FC236}">
                  <a16:creationId xmlns:a16="http://schemas.microsoft.com/office/drawing/2014/main" id="{0F771FD7-11FC-E541-93D0-4E0AEAF51787}"/>
                </a:ext>
              </a:extLst>
            </p:cNvPr>
            <p:cNvSpPr txBox="1">
              <a:spLocks noChangeArrowheads="1"/>
            </p:cNvSpPr>
            <p:nvPr/>
          </p:nvSpPr>
          <p:spPr bwMode="auto">
            <a:xfrm>
              <a:off x="1042988" y="3860800"/>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Financial losses</a:t>
              </a:r>
            </a:p>
          </p:txBody>
        </p:sp>
        <p:sp>
          <p:nvSpPr>
            <p:cNvPr id="11" name="TextBox 11">
              <a:extLst>
                <a:ext uri="{FF2B5EF4-FFF2-40B4-BE49-F238E27FC236}">
                  <a16:creationId xmlns:a16="http://schemas.microsoft.com/office/drawing/2014/main" id="{BC86EBA2-525A-7642-B5AA-E9E6493859B2}"/>
                </a:ext>
              </a:extLst>
            </p:cNvPr>
            <p:cNvSpPr txBox="1">
              <a:spLocks noChangeArrowheads="1"/>
            </p:cNvSpPr>
            <p:nvPr/>
          </p:nvSpPr>
          <p:spPr bwMode="auto">
            <a:xfrm>
              <a:off x="1042988" y="4437063"/>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Deep water</a:t>
              </a:r>
            </a:p>
          </p:txBody>
        </p:sp>
        <p:sp>
          <p:nvSpPr>
            <p:cNvPr id="12" name="TextBox 12">
              <a:extLst>
                <a:ext uri="{FF2B5EF4-FFF2-40B4-BE49-F238E27FC236}">
                  <a16:creationId xmlns:a16="http://schemas.microsoft.com/office/drawing/2014/main" id="{50606270-A119-8F46-B0FB-A67B07068831}"/>
                </a:ext>
              </a:extLst>
            </p:cNvPr>
            <p:cNvSpPr txBox="1">
              <a:spLocks noChangeArrowheads="1"/>
            </p:cNvSpPr>
            <p:nvPr/>
          </p:nvSpPr>
          <p:spPr bwMode="auto">
            <a:xfrm>
              <a:off x="1042988" y="5084763"/>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Illnesses</a:t>
              </a:r>
            </a:p>
          </p:txBody>
        </p:sp>
        <p:sp>
          <p:nvSpPr>
            <p:cNvPr id="13" name="TextBox 13">
              <a:extLst>
                <a:ext uri="{FF2B5EF4-FFF2-40B4-BE49-F238E27FC236}">
                  <a16:creationId xmlns:a16="http://schemas.microsoft.com/office/drawing/2014/main" id="{0853AA37-A6E0-CE43-A99E-794E8162AAE1}"/>
                </a:ext>
              </a:extLst>
            </p:cNvPr>
            <p:cNvSpPr txBox="1">
              <a:spLocks noChangeArrowheads="1"/>
            </p:cNvSpPr>
            <p:nvPr/>
          </p:nvSpPr>
          <p:spPr bwMode="auto">
            <a:xfrm>
              <a:off x="1042988" y="5589588"/>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nb-NO" sz="3600" dirty="0"/>
                <a:t>Death</a:t>
              </a:r>
            </a:p>
          </p:txBody>
        </p:sp>
      </p:grpSp>
      <p:sp>
        <p:nvSpPr>
          <p:cNvPr id="14" name="Oval 14">
            <a:extLst>
              <a:ext uri="{FF2B5EF4-FFF2-40B4-BE49-F238E27FC236}">
                <a16:creationId xmlns:a16="http://schemas.microsoft.com/office/drawing/2014/main" id="{A7CB578F-F29A-3B4F-9958-ABCF5CBF7740}"/>
              </a:ext>
            </a:extLst>
          </p:cNvPr>
          <p:cNvSpPr/>
          <p:nvPr/>
        </p:nvSpPr>
        <p:spPr>
          <a:xfrm>
            <a:off x="8910624" y="693056"/>
            <a:ext cx="2736850" cy="1368425"/>
          </a:xfrm>
          <a:prstGeom prst="ellipse">
            <a:avLst/>
          </a:prstGeom>
          <a:ln/>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2800" dirty="0">
                <a:solidFill>
                  <a:schemeClr val="bg1"/>
                </a:solidFill>
              </a:rPr>
              <a:t>From </a:t>
            </a:r>
            <a:r>
              <a:rPr lang="en-US" sz="2800" i="1" dirty="0">
                <a:solidFill>
                  <a:schemeClr val="bg1"/>
                </a:solidFill>
              </a:rPr>
              <a:t>The book of lists</a:t>
            </a:r>
          </a:p>
        </p:txBody>
      </p:sp>
    </p:spTree>
    <p:extLst>
      <p:ext uri="{BB962C8B-B14F-4D97-AF65-F5344CB8AC3E}">
        <p14:creationId xmlns:p14="http://schemas.microsoft.com/office/powerpoint/2010/main" val="400273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BB3FB312-1211-0D42-B454-6769E5B55E67}"/>
              </a:ext>
            </a:extLst>
          </p:cNvPr>
          <p:cNvSpPr>
            <a:spLocks noGrp="1"/>
          </p:cNvSpPr>
          <p:nvPr>
            <p:ph type="body" sz="half" idx="2"/>
          </p:nvPr>
        </p:nvSpPr>
        <p:spPr/>
        <p:txBody>
          <a:bodyPr/>
          <a:lstStyle/>
          <a:p>
            <a:endParaRPr lang="nb-NO" dirty="0"/>
          </a:p>
        </p:txBody>
      </p:sp>
      <p:sp>
        <p:nvSpPr>
          <p:cNvPr id="15" name="TextBox 2">
            <a:extLst>
              <a:ext uri="{FF2B5EF4-FFF2-40B4-BE49-F238E27FC236}">
                <a16:creationId xmlns:a16="http://schemas.microsoft.com/office/drawing/2014/main" id="{4A738652-5DDE-F64D-B4B8-22FBE464ED2C}"/>
              </a:ext>
            </a:extLst>
          </p:cNvPr>
          <p:cNvSpPr txBox="1">
            <a:spLocks noGrp="1"/>
          </p:cNvSpPr>
          <p:nvPr>
            <p:ph type="title"/>
          </p:nvPr>
        </p:nvSpPr>
        <p:spPr>
          <a:xfrm>
            <a:off x="1154952" y="1890693"/>
            <a:ext cx="5537093" cy="954107"/>
          </a:xfrm>
          <a:prstGeom prst="rect">
            <a:avLst/>
          </a:prstGeom>
          <a:noFill/>
        </p:spPr>
        <p:txBody>
          <a:bodyPr wrap="none" rtlCol="0">
            <a:spAutoFit/>
          </a:bodyPr>
          <a:lstStyle/>
          <a:p>
            <a:r>
              <a:rPr lang="en-US" sz="2800" dirty="0"/>
              <a:t>In the animal world, attracting </a:t>
            </a:r>
          </a:p>
          <a:p>
            <a:r>
              <a:rPr lang="en-US" sz="2800" dirty="0"/>
              <a:t>attention can be lethal</a:t>
            </a:r>
          </a:p>
        </p:txBody>
      </p:sp>
      <p:pic>
        <p:nvPicPr>
          <p:cNvPr id="16" name="Picture 2" descr="http://vignette1.wikia.nocookie.net/iceage/images/e/e7/Sid_5.jpg/revision/latest?cb=20121207204514&amp;path-prefix=de">
            <a:extLst>
              <a:ext uri="{FF2B5EF4-FFF2-40B4-BE49-F238E27FC236}">
                <a16:creationId xmlns:a16="http://schemas.microsoft.com/office/drawing/2014/main" id="{4330CD62-C1F3-E140-B32F-287820BB6B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2045" y="1346201"/>
            <a:ext cx="4444206" cy="444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140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A442BC3B-DFC1-3B4C-8BC4-DF7DF750EAAB}"/>
              </a:ext>
            </a:extLst>
          </p:cNvPr>
          <p:cNvSpPr txBox="1"/>
          <p:nvPr/>
        </p:nvSpPr>
        <p:spPr>
          <a:xfrm>
            <a:off x="1154953" y="1285021"/>
            <a:ext cx="4751799" cy="2123658"/>
          </a:xfrm>
          <a:prstGeom prst="rect">
            <a:avLst/>
          </a:prstGeom>
          <a:noFill/>
        </p:spPr>
        <p:txBody>
          <a:bodyPr>
            <a:spAutoFit/>
            <a:scene3d>
              <a:camera prst="orthographicFront"/>
              <a:lightRig rig="threePt" dir="t"/>
            </a:scene3d>
            <a:sp3d extrusionH="57150">
              <a:bevelT w="38100" h="38100"/>
            </a:sp3d>
          </a:bodyPr>
          <a:lstStyle/>
          <a:p>
            <a:pPr fontAlgn="auto">
              <a:spcBef>
                <a:spcPts val="0"/>
              </a:spcBef>
              <a:spcAft>
                <a:spcPts val="0"/>
              </a:spcAft>
              <a:defRPr/>
            </a:pPr>
            <a:r>
              <a:rPr lang="en-US" sz="4400" b="1" dirty="0">
                <a:solidFill>
                  <a:schemeClr val="accent3">
                    <a:lumMod val="20000"/>
                    <a:lumOff val="80000"/>
                  </a:schemeClr>
                </a:solidFill>
              </a:rPr>
              <a:t>Nervousness is natural, but not always rational</a:t>
            </a:r>
          </a:p>
        </p:txBody>
      </p:sp>
      <p:pic>
        <p:nvPicPr>
          <p:cNvPr id="6" name="Picture 2" descr="http://wowchasers.com/wp-content/uploads/scaredmouse1.jpg">
            <a:extLst>
              <a:ext uri="{FF2B5EF4-FFF2-40B4-BE49-F238E27FC236}">
                <a16:creationId xmlns:a16="http://schemas.microsoft.com/office/drawing/2014/main" id="{90792C31-8180-4B4A-BB90-3149BC61EB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59340" y="1285021"/>
            <a:ext cx="3276459" cy="5019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5">
            <a:extLst>
              <a:ext uri="{FF2B5EF4-FFF2-40B4-BE49-F238E27FC236}">
                <a16:creationId xmlns:a16="http://schemas.microsoft.com/office/drawing/2014/main" id="{3264CC87-75E1-E54A-AF84-468BFB5A8580}"/>
              </a:ext>
            </a:extLst>
          </p:cNvPr>
          <p:cNvSpPr/>
          <p:nvPr/>
        </p:nvSpPr>
        <p:spPr>
          <a:xfrm>
            <a:off x="1043608" y="3717032"/>
            <a:ext cx="3168352" cy="2016224"/>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nb-NO" altLang="nb-NO" sz="3200" dirty="0" err="1">
                <a:solidFill>
                  <a:schemeClr val="bg1"/>
                </a:solidFill>
                <a:latin typeface="Corbel" pitchFamily="34" charset="0"/>
              </a:rPr>
              <a:t>you</a:t>
            </a:r>
            <a:r>
              <a:rPr lang="nb-NO" altLang="nb-NO" sz="3200" dirty="0">
                <a:solidFill>
                  <a:schemeClr val="bg1"/>
                </a:solidFill>
                <a:latin typeface="Corbel" pitchFamily="34" charset="0"/>
              </a:rPr>
              <a:t> </a:t>
            </a:r>
            <a:r>
              <a:rPr lang="nb-NO" altLang="nb-NO" sz="3200" dirty="0" err="1">
                <a:solidFill>
                  <a:schemeClr val="bg1"/>
                </a:solidFill>
                <a:latin typeface="Corbel" pitchFamily="34" charset="0"/>
              </a:rPr>
              <a:t>can</a:t>
            </a:r>
            <a:r>
              <a:rPr lang="nb-NO" altLang="nb-NO" sz="3200" dirty="0">
                <a:solidFill>
                  <a:schemeClr val="bg1"/>
                </a:solidFill>
                <a:latin typeface="Corbel" pitchFamily="34" charset="0"/>
              </a:rPr>
              <a:t> </a:t>
            </a:r>
            <a:r>
              <a:rPr lang="nb-NO" altLang="nb-NO" sz="3200" dirty="0" err="1">
                <a:solidFill>
                  <a:schemeClr val="bg1"/>
                </a:solidFill>
                <a:latin typeface="Corbel" pitchFamily="34" charset="0"/>
              </a:rPr>
              <a:t>learn</a:t>
            </a:r>
            <a:r>
              <a:rPr lang="nb-NO" altLang="nb-NO" sz="3200" dirty="0">
                <a:solidFill>
                  <a:schemeClr val="bg1"/>
                </a:solidFill>
                <a:latin typeface="Corbel" pitchFamily="34" charset="0"/>
              </a:rPr>
              <a:t> to handle it</a:t>
            </a:r>
          </a:p>
          <a:p>
            <a:pPr algn="ctr" eaLnBrk="1" hangingPunct="1"/>
            <a:endParaRPr lang="nb-NO" altLang="nb-NO" dirty="0">
              <a:solidFill>
                <a:srgbClr val="FFFFFF"/>
              </a:solidFill>
              <a:latin typeface="Corbel" pitchFamily="34" charset="0"/>
            </a:endParaRPr>
          </a:p>
        </p:txBody>
      </p:sp>
    </p:spTree>
    <p:extLst>
      <p:ext uri="{BB962C8B-B14F-4D97-AF65-F5344CB8AC3E}">
        <p14:creationId xmlns:p14="http://schemas.microsoft.com/office/powerpoint/2010/main" val="10048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4208" y="744190"/>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92D050"/>
                </a:solidFill>
                <a:latin typeface="Arial" pitchFamily="34" charset="0"/>
                <a:cs typeface="Arial" pitchFamily="34" charset="0"/>
              </a:rPr>
              <a:t>Adrenaline</a:t>
            </a:r>
            <a:r>
              <a:rPr lang="en-US" sz="4400" b="1" dirty="0">
                <a:solidFill>
                  <a:schemeClr val="accent4">
                    <a:lumMod val="20000"/>
                    <a:lumOff val="80000"/>
                  </a:schemeClr>
                </a:solidFill>
                <a:latin typeface="Arial" pitchFamily="34" charset="0"/>
                <a:cs typeface="Arial" pitchFamily="34" charset="0"/>
              </a:rPr>
              <a:t> </a:t>
            </a:r>
          </a:p>
          <a:p>
            <a:pPr>
              <a:defRPr/>
            </a:pPr>
            <a:r>
              <a:rPr lang="en-US" sz="4000" b="1" dirty="0">
                <a:solidFill>
                  <a:schemeClr val="accent4">
                    <a:lumMod val="20000"/>
                    <a:lumOff val="80000"/>
                  </a:schemeClr>
                </a:solidFill>
                <a:latin typeface="Arial" pitchFamily="34" charset="0"/>
                <a:cs typeface="Arial" pitchFamily="34" charset="0"/>
              </a:rPr>
              <a:t>(epinephrine)</a:t>
            </a:r>
          </a:p>
        </p:txBody>
      </p:sp>
      <p:sp>
        <p:nvSpPr>
          <p:cNvPr id="3" name="TextBox 2"/>
          <p:cNvSpPr txBox="1">
            <a:spLocks noChangeArrowheads="1"/>
          </p:cNvSpPr>
          <p:nvPr/>
        </p:nvSpPr>
        <p:spPr bwMode="auto">
          <a:xfrm>
            <a:off x="941896" y="2240310"/>
            <a:ext cx="6842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The positive stress hormone</a:t>
            </a:r>
          </a:p>
        </p:txBody>
      </p:sp>
      <p:sp>
        <p:nvSpPr>
          <p:cNvPr id="7" name="Rectangle 6"/>
          <p:cNvSpPr/>
          <p:nvPr/>
        </p:nvSpPr>
        <p:spPr>
          <a:xfrm>
            <a:off x="7319964" y="476250"/>
            <a:ext cx="2879725" cy="1944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pic>
        <p:nvPicPr>
          <p:cNvPr id="16389" name="Picture 2" descr="File:Epinephrine structure with descriptor.sv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9964" y="476251"/>
            <a:ext cx="2840037"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941896" y="2882006"/>
            <a:ext cx="684212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200" dirty="0">
                <a:latin typeface="Arial" charset="0"/>
              </a:rPr>
              <a:t>Sweating</a:t>
            </a:r>
          </a:p>
          <a:p>
            <a:pPr eaLnBrk="1" hangingPunct="1">
              <a:spcBef>
                <a:spcPct val="0"/>
              </a:spcBef>
              <a:buClrTx/>
              <a:buSzTx/>
              <a:buFontTx/>
              <a:buNone/>
            </a:pPr>
            <a:r>
              <a:rPr lang="en-US" altLang="nb-NO" sz="3200" dirty="0">
                <a:latin typeface="Arial" charset="0"/>
              </a:rPr>
              <a:t>Facial flushing</a:t>
            </a:r>
          </a:p>
          <a:p>
            <a:pPr eaLnBrk="1" hangingPunct="1">
              <a:spcBef>
                <a:spcPct val="0"/>
              </a:spcBef>
              <a:buClrTx/>
              <a:buSzTx/>
              <a:buFontTx/>
              <a:buNone/>
            </a:pPr>
            <a:r>
              <a:rPr lang="en-US" altLang="nb-NO" sz="3200" dirty="0">
                <a:latin typeface="Arial" charset="0"/>
              </a:rPr>
              <a:t>Dilated pupils</a:t>
            </a:r>
          </a:p>
          <a:p>
            <a:pPr eaLnBrk="1" hangingPunct="1">
              <a:spcBef>
                <a:spcPct val="0"/>
              </a:spcBef>
              <a:buClrTx/>
              <a:buSzTx/>
              <a:buFontTx/>
              <a:buNone/>
            </a:pPr>
            <a:r>
              <a:rPr lang="en-US" altLang="nb-NO" sz="3200" dirty="0">
                <a:latin typeface="Arial" charset="0"/>
              </a:rPr>
              <a:t>Muscle contraction</a:t>
            </a:r>
          </a:p>
          <a:p>
            <a:pPr eaLnBrk="1" hangingPunct="1">
              <a:spcBef>
                <a:spcPct val="0"/>
              </a:spcBef>
              <a:buClrTx/>
              <a:buSzTx/>
              <a:buFontTx/>
              <a:buNone/>
            </a:pPr>
            <a:r>
              <a:rPr lang="en-US" altLang="nb-NO" sz="3200" dirty="0">
                <a:latin typeface="Arial" charset="0"/>
              </a:rPr>
              <a:t>Dry trout</a:t>
            </a:r>
          </a:p>
          <a:p>
            <a:pPr eaLnBrk="1" hangingPunct="1">
              <a:spcBef>
                <a:spcPct val="0"/>
              </a:spcBef>
              <a:buClrTx/>
              <a:buSzTx/>
              <a:buFontTx/>
              <a:buNone/>
            </a:pPr>
            <a:r>
              <a:rPr lang="en-US" altLang="nb-NO" sz="3200" dirty="0">
                <a:latin typeface="Arial" charset="0"/>
              </a:rPr>
              <a:t>Increased respiratory rate</a:t>
            </a:r>
          </a:p>
          <a:p>
            <a:pPr eaLnBrk="1" hangingPunct="1">
              <a:spcBef>
                <a:spcPct val="0"/>
              </a:spcBef>
              <a:buClrTx/>
              <a:buSzTx/>
              <a:buFontTx/>
              <a:buNone/>
            </a:pPr>
            <a:r>
              <a:rPr lang="en-US" altLang="nb-NO" sz="3200" dirty="0">
                <a:latin typeface="Arial" charset="0"/>
              </a:rPr>
              <a:t>Increased heart rate</a:t>
            </a:r>
          </a:p>
        </p:txBody>
      </p:sp>
      <p:sp>
        <p:nvSpPr>
          <p:cNvPr id="11" name="Oval 10"/>
          <p:cNvSpPr/>
          <p:nvPr/>
        </p:nvSpPr>
        <p:spPr>
          <a:xfrm>
            <a:off x="8472488" y="4724400"/>
            <a:ext cx="1727200" cy="1728788"/>
          </a:xfrm>
          <a:prstGeom prst="ellipse">
            <a:avLst/>
          </a:prstGeom>
        </p:spPr>
        <p:style>
          <a:lnRef idx="1">
            <a:schemeClr val="dk1"/>
          </a:lnRef>
          <a:fillRef idx="3">
            <a:schemeClr val="dk1"/>
          </a:fillRef>
          <a:effectRef idx="2">
            <a:schemeClr val="dk1"/>
          </a:effectRef>
          <a:fontRef idx="minor">
            <a:schemeClr val="lt1"/>
          </a:fontRef>
        </p:style>
        <p:txBody>
          <a:bodyPr anchor="ctr"/>
          <a:lstStyle/>
          <a:p>
            <a:pPr algn="ctr">
              <a:defRPr/>
            </a:pPr>
            <a:r>
              <a:rPr lang="nb-NO" sz="2800" dirty="0">
                <a:solidFill>
                  <a:schemeClr val="tx1"/>
                </a:solidFill>
              </a:rPr>
              <a:t>This is good news!</a:t>
            </a:r>
          </a:p>
        </p:txBody>
      </p:sp>
      <p:sp>
        <p:nvSpPr>
          <p:cNvPr id="12" name="Rectangle 11"/>
          <p:cNvSpPr/>
          <p:nvPr/>
        </p:nvSpPr>
        <p:spPr>
          <a:xfrm>
            <a:off x="7784020" y="2999135"/>
            <a:ext cx="3290379" cy="934691"/>
          </a:xfrm>
          <a:prstGeom prst="rect">
            <a:avLst/>
          </a:prstGeom>
          <a:ln/>
        </p:spPr>
        <p:style>
          <a:lnRef idx="1">
            <a:schemeClr val="dk1"/>
          </a:lnRef>
          <a:fillRef idx="3">
            <a:schemeClr val="dk1"/>
          </a:fillRef>
          <a:effectRef idx="2">
            <a:schemeClr val="dk1"/>
          </a:effectRef>
          <a:fontRef idx="minor">
            <a:schemeClr val="lt1"/>
          </a:fontRef>
        </p:style>
        <p:txBody>
          <a:bodyPr anchor="ctr"/>
          <a:lstStyle/>
          <a:p>
            <a:pPr algn="ctr">
              <a:defRPr/>
            </a:pPr>
            <a:r>
              <a:rPr lang="nb-NO" sz="2800" dirty="0"/>
              <a:t>Fight-or-flight</a:t>
            </a:r>
          </a:p>
        </p:txBody>
      </p:sp>
    </p:spTree>
    <p:extLst>
      <p:ext uri="{BB962C8B-B14F-4D97-AF65-F5344CB8AC3E}">
        <p14:creationId xmlns:p14="http://schemas.microsoft.com/office/powerpoint/2010/main" val="22848082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79204" y="744190"/>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FF0000"/>
                </a:solidFill>
                <a:latin typeface="Arial" pitchFamily="34" charset="0"/>
                <a:cs typeface="Arial" pitchFamily="34" charset="0"/>
              </a:rPr>
              <a:t>Noradrenaline</a:t>
            </a:r>
            <a:r>
              <a:rPr lang="en-US" sz="4400" b="1" dirty="0">
                <a:solidFill>
                  <a:schemeClr val="accent4">
                    <a:lumMod val="20000"/>
                    <a:lumOff val="80000"/>
                  </a:schemeClr>
                </a:solidFill>
                <a:latin typeface="Arial" pitchFamily="34" charset="0"/>
                <a:cs typeface="Arial" pitchFamily="34" charset="0"/>
              </a:rPr>
              <a:t> </a:t>
            </a:r>
          </a:p>
          <a:p>
            <a:pPr>
              <a:defRPr/>
            </a:pPr>
            <a:r>
              <a:rPr lang="en-US" sz="4000" b="1" dirty="0">
                <a:solidFill>
                  <a:schemeClr val="accent4">
                    <a:lumMod val="20000"/>
                    <a:lumOff val="80000"/>
                  </a:schemeClr>
                </a:solidFill>
                <a:latin typeface="Arial" pitchFamily="34" charset="0"/>
                <a:cs typeface="Arial" pitchFamily="34" charset="0"/>
              </a:rPr>
              <a:t>(norepinephrine)</a:t>
            </a:r>
          </a:p>
        </p:txBody>
      </p:sp>
      <p:sp>
        <p:nvSpPr>
          <p:cNvPr id="8" name="Rectangle 7"/>
          <p:cNvSpPr/>
          <p:nvPr/>
        </p:nvSpPr>
        <p:spPr>
          <a:xfrm>
            <a:off x="7319964" y="476250"/>
            <a:ext cx="2879725" cy="1944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pic>
        <p:nvPicPr>
          <p:cNvPr id="17412" name="Picture 2" descr="File:Norepinephrine structure with descriptor.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9964" y="476251"/>
            <a:ext cx="2840037"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687389" y="2420938"/>
            <a:ext cx="6842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The negative stress hormone</a:t>
            </a:r>
          </a:p>
        </p:txBody>
      </p:sp>
      <p:sp>
        <p:nvSpPr>
          <p:cNvPr id="18" name="Oval 17"/>
          <p:cNvSpPr/>
          <p:nvPr/>
        </p:nvSpPr>
        <p:spPr>
          <a:xfrm>
            <a:off x="8472488" y="4724400"/>
            <a:ext cx="1727200" cy="1728788"/>
          </a:xfrm>
          <a:prstGeom prst="ellipse">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nb-NO" sz="2800" dirty="0">
                <a:solidFill>
                  <a:schemeClr val="tx1">
                    <a:lumMod val="85000"/>
                  </a:schemeClr>
                </a:solidFill>
              </a:rPr>
              <a:t>This is bad news!</a:t>
            </a:r>
          </a:p>
        </p:txBody>
      </p:sp>
      <p:sp>
        <p:nvSpPr>
          <p:cNvPr id="21" name="TextBox 20"/>
          <p:cNvSpPr txBox="1">
            <a:spLocks noChangeArrowheads="1"/>
          </p:cNvSpPr>
          <p:nvPr/>
        </p:nvSpPr>
        <p:spPr bwMode="auto">
          <a:xfrm>
            <a:off x="750890" y="3184525"/>
            <a:ext cx="6696075"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200" dirty="0">
                <a:latin typeface="Arial" charset="0"/>
              </a:rPr>
              <a:t>Cold-sweating</a:t>
            </a:r>
          </a:p>
          <a:p>
            <a:pPr eaLnBrk="1" hangingPunct="1">
              <a:spcBef>
                <a:spcPct val="0"/>
              </a:spcBef>
              <a:buClrTx/>
              <a:buSzTx/>
              <a:buFontTx/>
              <a:buNone/>
            </a:pPr>
            <a:r>
              <a:rPr lang="en-US" altLang="nb-NO" sz="3200" dirty="0">
                <a:latin typeface="Arial" charset="0"/>
              </a:rPr>
              <a:t>Turning pale</a:t>
            </a:r>
          </a:p>
          <a:p>
            <a:pPr eaLnBrk="1" hangingPunct="1">
              <a:spcBef>
                <a:spcPct val="0"/>
              </a:spcBef>
              <a:buClrTx/>
              <a:buSzTx/>
              <a:buFontTx/>
              <a:buNone/>
            </a:pPr>
            <a:r>
              <a:rPr lang="en-US" altLang="nb-NO" sz="3200" dirty="0">
                <a:latin typeface="Arial" charset="0"/>
              </a:rPr>
              <a:t>Small pupils</a:t>
            </a:r>
          </a:p>
          <a:p>
            <a:pPr eaLnBrk="1" hangingPunct="1">
              <a:spcBef>
                <a:spcPct val="0"/>
              </a:spcBef>
              <a:buClrTx/>
              <a:buSzTx/>
              <a:buFontTx/>
              <a:buNone/>
            </a:pPr>
            <a:r>
              <a:rPr lang="en-US" altLang="nb-NO" sz="3200" dirty="0">
                <a:latin typeface="Arial" charset="0"/>
              </a:rPr>
              <a:t>Paralysis</a:t>
            </a:r>
          </a:p>
          <a:p>
            <a:pPr eaLnBrk="1" hangingPunct="1">
              <a:spcBef>
                <a:spcPct val="0"/>
              </a:spcBef>
              <a:buClrTx/>
              <a:buSzTx/>
              <a:buFontTx/>
              <a:buNone/>
            </a:pPr>
            <a:r>
              <a:rPr lang="en-US" altLang="nb-NO" sz="3200" dirty="0">
                <a:latin typeface="Arial" charset="0"/>
              </a:rPr>
              <a:t>Voice loss</a:t>
            </a:r>
          </a:p>
          <a:p>
            <a:pPr eaLnBrk="1" hangingPunct="1">
              <a:spcBef>
                <a:spcPct val="0"/>
              </a:spcBef>
              <a:buClrTx/>
              <a:buSzTx/>
              <a:buFontTx/>
              <a:buNone/>
            </a:pPr>
            <a:r>
              <a:rPr lang="en-US" altLang="nb-NO" sz="3200" dirty="0">
                <a:latin typeface="Arial" charset="0"/>
              </a:rPr>
              <a:t>Hyperventilation</a:t>
            </a:r>
          </a:p>
          <a:p>
            <a:pPr eaLnBrk="1" hangingPunct="1">
              <a:spcBef>
                <a:spcPct val="0"/>
              </a:spcBef>
              <a:buClrTx/>
              <a:buSzTx/>
              <a:buFontTx/>
              <a:buNone/>
            </a:pPr>
            <a:r>
              <a:rPr lang="en-US" altLang="nb-NO" sz="3200" dirty="0">
                <a:latin typeface="Arial" charset="0"/>
              </a:rPr>
              <a:t>Galloping heart rate</a:t>
            </a:r>
          </a:p>
        </p:txBody>
      </p:sp>
    </p:spTree>
    <p:extLst>
      <p:ext uri="{BB962C8B-B14F-4D97-AF65-F5344CB8AC3E}">
        <p14:creationId xmlns:p14="http://schemas.microsoft.com/office/powerpoint/2010/main" val="2044802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linds(horizontal)">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Our aim</a:t>
            </a:r>
          </a:p>
        </p:txBody>
      </p:sp>
      <p:sp>
        <p:nvSpPr>
          <p:cNvPr id="3" name="TextBox 2"/>
          <p:cNvSpPr txBox="1">
            <a:spLocks noChangeArrowheads="1"/>
          </p:cNvSpPr>
          <p:nvPr/>
        </p:nvSpPr>
        <p:spPr bwMode="auto">
          <a:xfrm>
            <a:off x="2566989" y="2133600"/>
            <a:ext cx="6842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Keep tension at the </a:t>
            </a:r>
            <a:r>
              <a:rPr lang="en-US" altLang="nb-NO" sz="3600">
                <a:solidFill>
                  <a:srgbClr val="92D050"/>
                </a:solidFill>
                <a:latin typeface="Arial" charset="0"/>
              </a:rPr>
              <a:t>adrenaline</a:t>
            </a:r>
            <a:r>
              <a:rPr lang="en-US" altLang="nb-NO" sz="3600">
                <a:latin typeface="Arial" charset="0"/>
              </a:rPr>
              <a:t> level</a:t>
            </a:r>
          </a:p>
        </p:txBody>
      </p:sp>
      <p:sp>
        <p:nvSpPr>
          <p:cNvPr id="5" name="TextBox 4"/>
          <p:cNvSpPr txBox="1">
            <a:spLocks noChangeArrowheads="1"/>
          </p:cNvSpPr>
          <p:nvPr/>
        </p:nvSpPr>
        <p:spPr bwMode="auto">
          <a:xfrm>
            <a:off x="2566989" y="3284538"/>
            <a:ext cx="7058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by learning you to trust your basic skills (</a:t>
            </a:r>
            <a:r>
              <a:rPr lang="en-US" altLang="nb-NO" sz="3600" dirty="0">
                <a:solidFill>
                  <a:srgbClr val="FFC000"/>
                </a:solidFill>
                <a:latin typeface="Arial" charset="0"/>
              </a:rPr>
              <a:t>know that you know!</a:t>
            </a:r>
            <a:r>
              <a:rPr lang="en-US" altLang="nb-NO" sz="3600" dirty="0">
                <a:latin typeface="Arial" charset="0"/>
              </a:rPr>
              <a:t>)</a:t>
            </a:r>
          </a:p>
        </p:txBody>
      </p:sp>
    </p:spTree>
    <p:extLst>
      <p:ext uri="{BB962C8B-B14F-4D97-AF65-F5344CB8AC3E}">
        <p14:creationId xmlns:p14="http://schemas.microsoft.com/office/powerpoint/2010/main" val="16164377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159000" y="767939"/>
            <a:ext cx="8255000" cy="5460075"/>
            <a:chOff x="634999" y="767938"/>
            <a:chExt cx="8255000" cy="5460075"/>
          </a:xfrm>
        </p:grpSpPr>
        <p:sp>
          <p:nvSpPr>
            <p:cNvPr id="3" name="Freeform 2"/>
            <p:cNvSpPr/>
            <p:nvPr/>
          </p:nvSpPr>
          <p:spPr>
            <a:xfrm>
              <a:off x="3274783" y="767938"/>
              <a:ext cx="2248128" cy="1183882"/>
            </a:xfrm>
            <a:custGeom>
              <a:avLst/>
              <a:gdLst>
                <a:gd name="connsiteX0" fmla="*/ 0 w 1821357"/>
                <a:gd name="connsiteY0" fmla="*/ 197318 h 1183882"/>
                <a:gd name="connsiteX1" fmla="*/ 197318 w 1821357"/>
                <a:gd name="connsiteY1" fmla="*/ 0 h 1183882"/>
                <a:gd name="connsiteX2" fmla="*/ 1624039 w 1821357"/>
                <a:gd name="connsiteY2" fmla="*/ 0 h 1183882"/>
                <a:gd name="connsiteX3" fmla="*/ 1821357 w 1821357"/>
                <a:gd name="connsiteY3" fmla="*/ 197318 h 1183882"/>
                <a:gd name="connsiteX4" fmla="*/ 1821357 w 1821357"/>
                <a:gd name="connsiteY4" fmla="*/ 986564 h 1183882"/>
                <a:gd name="connsiteX5" fmla="*/ 1624039 w 1821357"/>
                <a:gd name="connsiteY5" fmla="*/ 1183882 h 1183882"/>
                <a:gd name="connsiteX6" fmla="*/ 197318 w 1821357"/>
                <a:gd name="connsiteY6" fmla="*/ 1183882 h 1183882"/>
                <a:gd name="connsiteX7" fmla="*/ 0 w 1821357"/>
                <a:gd name="connsiteY7" fmla="*/ 986564 h 1183882"/>
                <a:gd name="connsiteX8" fmla="*/ 0 w 1821357"/>
                <a:gd name="connsiteY8" fmla="*/ 197318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1357" h="1183882">
                  <a:moveTo>
                    <a:pt x="0" y="197318"/>
                  </a:moveTo>
                  <a:cubicBezTo>
                    <a:pt x="0" y="88342"/>
                    <a:pt x="88342" y="0"/>
                    <a:pt x="197318" y="0"/>
                  </a:cubicBezTo>
                  <a:lnTo>
                    <a:pt x="1624039" y="0"/>
                  </a:lnTo>
                  <a:cubicBezTo>
                    <a:pt x="1733015" y="0"/>
                    <a:pt x="1821357" y="88342"/>
                    <a:pt x="1821357" y="197318"/>
                  </a:cubicBezTo>
                  <a:lnTo>
                    <a:pt x="1821357" y="986564"/>
                  </a:lnTo>
                  <a:cubicBezTo>
                    <a:pt x="1821357" y="1095540"/>
                    <a:pt x="1733015" y="1183882"/>
                    <a:pt x="1624039" y="1183882"/>
                  </a:cubicBezTo>
                  <a:lnTo>
                    <a:pt x="197318" y="1183882"/>
                  </a:lnTo>
                  <a:cubicBezTo>
                    <a:pt x="88342" y="1183882"/>
                    <a:pt x="0" y="1095540"/>
                    <a:pt x="0" y="986564"/>
                  </a:cubicBezTo>
                  <a:lnTo>
                    <a:pt x="0" y="197318"/>
                  </a:lnTo>
                  <a:close/>
                </a:path>
              </a:pathLst>
            </a:custGeom>
            <a:solidFill>
              <a:srgbClr val="FFC000"/>
            </a:solid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1612" tIns="141612" rIns="141612" bIns="141612" numCol="1" spcCol="1270" anchor="ctr" anchorCtr="0">
              <a:noAutofit/>
            </a:bodyPr>
            <a:lstStyle/>
            <a:p>
              <a:pPr algn="ctr" defTabSz="977900">
                <a:lnSpc>
                  <a:spcPct val="90000"/>
                </a:lnSpc>
                <a:spcBef>
                  <a:spcPct val="0"/>
                </a:spcBef>
                <a:spcAft>
                  <a:spcPct val="35000"/>
                </a:spcAft>
              </a:pPr>
              <a:r>
                <a:rPr lang="nb-NO" sz="2200" dirty="0">
                  <a:solidFill>
                    <a:schemeClr val="bg1"/>
                  </a:solidFill>
                </a:rPr>
                <a:t>reduced nervousness</a:t>
              </a:r>
            </a:p>
          </p:txBody>
        </p:sp>
        <p:sp>
          <p:nvSpPr>
            <p:cNvPr id="4" name="Freeform 3"/>
            <p:cNvSpPr/>
            <p:nvPr/>
          </p:nvSpPr>
          <p:spPr>
            <a:xfrm>
              <a:off x="2248410" y="1015999"/>
              <a:ext cx="5550176" cy="5071523"/>
            </a:xfrm>
            <a:custGeom>
              <a:avLst/>
              <a:gdLst/>
              <a:ahLst/>
              <a:cxnLst/>
              <a:rect l="0" t="0" r="0" b="0"/>
              <a:pathLst>
                <a:path>
                  <a:moveTo>
                    <a:pt x="3474806" y="277349"/>
                  </a:moveTo>
                  <a:arcTo wR="2363821" hR="2363821" stAng="17882039" swAng="982525"/>
                </a:path>
              </a:pathLst>
            </a:custGeom>
            <a:noFill/>
            <a:ln w="38100">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 name="Freeform 4"/>
            <p:cNvSpPr/>
            <p:nvPr/>
          </p:nvSpPr>
          <p:spPr>
            <a:xfrm>
              <a:off x="5922133" y="2197440"/>
              <a:ext cx="2967866" cy="1591599"/>
            </a:xfrm>
            <a:custGeom>
              <a:avLst/>
              <a:gdLst>
                <a:gd name="connsiteX0" fmla="*/ 0 w 1876453"/>
                <a:gd name="connsiteY0" fmla="*/ 265272 h 1591599"/>
                <a:gd name="connsiteX1" fmla="*/ 265272 w 1876453"/>
                <a:gd name="connsiteY1" fmla="*/ 0 h 1591599"/>
                <a:gd name="connsiteX2" fmla="*/ 1611181 w 1876453"/>
                <a:gd name="connsiteY2" fmla="*/ 0 h 1591599"/>
                <a:gd name="connsiteX3" fmla="*/ 1876453 w 1876453"/>
                <a:gd name="connsiteY3" fmla="*/ 265272 h 1591599"/>
                <a:gd name="connsiteX4" fmla="*/ 1876453 w 1876453"/>
                <a:gd name="connsiteY4" fmla="*/ 1326327 h 1591599"/>
                <a:gd name="connsiteX5" fmla="*/ 1611181 w 1876453"/>
                <a:gd name="connsiteY5" fmla="*/ 1591599 h 1591599"/>
                <a:gd name="connsiteX6" fmla="*/ 265272 w 1876453"/>
                <a:gd name="connsiteY6" fmla="*/ 1591599 h 1591599"/>
                <a:gd name="connsiteX7" fmla="*/ 0 w 1876453"/>
                <a:gd name="connsiteY7" fmla="*/ 1326327 h 1591599"/>
                <a:gd name="connsiteX8" fmla="*/ 0 w 1876453"/>
                <a:gd name="connsiteY8" fmla="*/ 265272 h 1591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6453" h="1591599">
                  <a:moveTo>
                    <a:pt x="0" y="265272"/>
                  </a:moveTo>
                  <a:cubicBezTo>
                    <a:pt x="0" y="118766"/>
                    <a:pt x="118766" y="0"/>
                    <a:pt x="265272" y="0"/>
                  </a:cubicBezTo>
                  <a:lnTo>
                    <a:pt x="1611181" y="0"/>
                  </a:lnTo>
                  <a:cubicBezTo>
                    <a:pt x="1757687" y="0"/>
                    <a:pt x="1876453" y="118766"/>
                    <a:pt x="1876453" y="265272"/>
                  </a:cubicBezTo>
                  <a:lnTo>
                    <a:pt x="1876453" y="1326327"/>
                  </a:lnTo>
                  <a:cubicBezTo>
                    <a:pt x="1876453" y="1472833"/>
                    <a:pt x="1757687" y="1591599"/>
                    <a:pt x="1611181" y="1591599"/>
                  </a:cubicBezTo>
                  <a:lnTo>
                    <a:pt x="265272" y="1591599"/>
                  </a:lnTo>
                  <a:cubicBezTo>
                    <a:pt x="118766" y="1591599"/>
                    <a:pt x="0" y="1472833"/>
                    <a:pt x="0" y="1326327"/>
                  </a:cubicBezTo>
                  <a:lnTo>
                    <a:pt x="0" y="265272"/>
                  </a:lnTo>
                  <a:close/>
                </a:path>
              </a:pathLst>
            </a:custGeom>
            <a:solidFill>
              <a:srgbClr val="FFC000"/>
            </a:solid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61515" tIns="161515" rIns="161515" bIns="161515" numCol="1" spcCol="1270" anchor="ctr" anchorCtr="0">
              <a:noAutofit/>
            </a:bodyPr>
            <a:lstStyle/>
            <a:p>
              <a:pPr algn="ctr" defTabSz="977900">
                <a:lnSpc>
                  <a:spcPct val="90000"/>
                </a:lnSpc>
                <a:spcBef>
                  <a:spcPct val="0"/>
                </a:spcBef>
                <a:spcAft>
                  <a:spcPct val="35000"/>
                </a:spcAft>
              </a:pPr>
              <a:r>
                <a:rPr lang="nb-NO" sz="2200" dirty="0">
                  <a:solidFill>
                    <a:schemeClr val="bg1"/>
                  </a:solidFill>
                </a:rPr>
                <a:t>more challenging tasks</a:t>
              </a:r>
            </a:p>
          </p:txBody>
        </p:sp>
        <p:sp>
          <p:nvSpPr>
            <p:cNvPr id="6" name="Freeform 5"/>
            <p:cNvSpPr/>
            <p:nvPr/>
          </p:nvSpPr>
          <p:spPr>
            <a:xfrm>
              <a:off x="2248410" y="1359879"/>
              <a:ext cx="4727643" cy="4727643"/>
            </a:xfrm>
            <a:custGeom>
              <a:avLst/>
              <a:gdLst/>
              <a:ahLst/>
              <a:cxnLst/>
              <a:rect l="0" t="0" r="0" b="0"/>
              <a:pathLst>
                <a:path>
                  <a:moveTo>
                    <a:pt x="4704792" y="2691704"/>
                  </a:moveTo>
                  <a:arcTo wR="2363821" hR="2363821" stAng="478389" swAng="1175799"/>
                </a:path>
              </a:pathLst>
            </a:custGeom>
            <a:noFill/>
            <a:ln w="38100">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5090972" y="5044131"/>
              <a:ext cx="2574078" cy="1183882"/>
            </a:xfrm>
            <a:custGeom>
              <a:avLst/>
              <a:gdLst>
                <a:gd name="connsiteX0" fmla="*/ 0 w 1821357"/>
                <a:gd name="connsiteY0" fmla="*/ 197318 h 1183882"/>
                <a:gd name="connsiteX1" fmla="*/ 197318 w 1821357"/>
                <a:gd name="connsiteY1" fmla="*/ 0 h 1183882"/>
                <a:gd name="connsiteX2" fmla="*/ 1624039 w 1821357"/>
                <a:gd name="connsiteY2" fmla="*/ 0 h 1183882"/>
                <a:gd name="connsiteX3" fmla="*/ 1821357 w 1821357"/>
                <a:gd name="connsiteY3" fmla="*/ 197318 h 1183882"/>
                <a:gd name="connsiteX4" fmla="*/ 1821357 w 1821357"/>
                <a:gd name="connsiteY4" fmla="*/ 986564 h 1183882"/>
                <a:gd name="connsiteX5" fmla="*/ 1624039 w 1821357"/>
                <a:gd name="connsiteY5" fmla="*/ 1183882 h 1183882"/>
                <a:gd name="connsiteX6" fmla="*/ 197318 w 1821357"/>
                <a:gd name="connsiteY6" fmla="*/ 1183882 h 1183882"/>
                <a:gd name="connsiteX7" fmla="*/ 0 w 1821357"/>
                <a:gd name="connsiteY7" fmla="*/ 986564 h 1183882"/>
                <a:gd name="connsiteX8" fmla="*/ 0 w 1821357"/>
                <a:gd name="connsiteY8" fmla="*/ 197318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1357" h="1183882">
                  <a:moveTo>
                    <a:pt x="0" y="197318"/>
                  </a:moveTo>
                  <a:cubicBezTo>
                    <a:pt x="0" y="88342"/>
                    <a:pt x="88342" y="0"/>
                    <a:pt x="197318" y="0"/>
                  </a:cubicBezTo>
                  <a:lnTo>
                    <a:pt x="1624039" y="0"/>
                  </a:lnTo>
                  <a:cubicBezTo>
                    <a:pt x="1733015" y="0"/>
                    <a:pt x="1821357" y="88342"/>
                    <a:pt x="1821357" y="197318"/>
                  </a:cubicBezTo>
                  <a:lnTo>
                    <a:pt x="1821357" y="986564"/>
                  </a:lnTo>
                  <a:cubicBezTo>
                    <a:pt x="1821357" y="1095540"/>
                    <a:pt x="1733015" y="1183882"/>
                    <a:pt x="1624039" y="1183882"/>
                  </a:cubicBezTo>
                  <a:lnTo>
                    <a:pt x="197318" y="1183882"/>
                  </a:lnTo>
                  <a:cubicBezTo>
                    <a:pt x="88342" y="1183882"/>
                    <a:pt x="0" y="1095540"/>
                    <a:pt x="0" y="986564"/>
                  </a:cubicBezTo>
                  <a:lnTo>
                    <a:pt x="0" y="197318"/>
                  </a:lnTo>
                  <a:close/>
                </a:path>
              </a:pathLst>
            </a:custGeom>
            <a:solidFill>
              <a:srgbClr val="FFC000"/>
            </a:solid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1612" tIns="141612" rIns="141612" bIns="141612" numCol="1" spcCol="1270" anchor="ctr" anchorCtr="0">
              <a:noAutofit/>
            </a:bodyPr>
            <a:lstStyle/>
            <a:p>
              <a:pPr algn="ctr" defTabSz="977900">
                <a:lnSpc>
                  <a:spcPct val="90000"/>
                </a:lnSpc>
                <a:spcBef>
                  <a:spcPct val="0"/>
                </a:spcBef>
                <a:spcAft>
                  <a:spcPct val="35000"/>
                </a:spcAft>
              </a:pPr>
              <a:r>
                <a:rPr lang="nb-NO" sz="2200" dirty="0">
                  <a:solidFill>
                    <a:schemeClr val="bg1"/>
                  </a:solidFill>
                </a:rPr>
                <a:t>more training</a:t>
              </a:r>
            </a:p>
          </p:txBody>
        </p:sp>
        <p:sp>
          <p:nvSpPr>
            <p:cNvPr id="9" name="Freeform 8"/>
            <p:cNvSpPr/>
            <p:nvPr/>
          </p:nvSpPr>
          <p:spPr>
            <a:xfrm>
              <a:off x="2248410" y="1359879"/>
              <a:ext cx="4727643" cy="4727643"/>
            </a:xfrm>
            <a:custGeom>
              <a:avLst/>
              <a:gdLst/>
              <a:ahLst/>
              <a:cxnLst/>
              <a:rect l="0" t="0" r="0" b="0"/>
              <a:pathLst>
                <a:path>
                  <a:moveTo>
                    <a:pt x="2653669" y="4709805"/>
                  </a:moveTo>
                  <a:arcTo wR="2363821" hR="2363821" stAng="4977406" swAng="845189"/>
                </a:path>
              </a:pathLst>
            </a:custGeom>
            <a:noFill/>
            <a:ln w="38100">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1721451" y="5044131"/>
              <a:ext cx="2412040" cy="1183882"/>
            </a:xfrm>
            <a:custGeom>
              <a:avLst/>
              <a:gdLst>
                <a:gd name="connsiteX0" fmla="*/ 0 w 1821357"/>
                <a:gd name="connsiteY0" fmla="*/ 197318 h 1183882"/>
                <a:gd name="connsiteX1" fmla="*/ 197318 w 1821357"/>
                <a:gd name="connsiteY1" fmla="*/ 0 h 1183882"/>
                <a:gd name="connsiteX2" fmla="*/ 1624039 w 1821357"/>
                <a:gd name="connsiteY2" fmla="*/ 0 h 1183882"/>
                <a:gd name="connsiteX3" fmla="*/ 1821357 w 1821357"/>
                <a:gd name="connsiteY3" fmla="*/ 197318 h 1183882"/>
                <a:gd name="connsiteX4" fmla="*/ 1821357 w 1821357"/>
                <a:gd name="connsiteY4" fmla="*/ 986564 h 1183882"/>
                <a:gd name="connsiteX5" fmla="*/ 1624039 w 1821357"/>
                <a:gd name="connsiteY5" fmla="*/ 1183882 h 1183882"/>
                <a:gd name="connsiteX6" fmla="*/ 197318 w 1821357"/>
                <a:gd name="connsiteY6" fmla="*/ 1183882 h 1183882"/>
                <a:gd name="connsiteX7" fmla="*/ 0 w 1821357"/>
                <a:gd name="connsiteY7" fmla="*/ 986564 h 1183882"/>
                <a:gd name="connsiteX8" fmla="*/ 0 w 1821357"/>
                <a:gd name="connsiteY8" fmla="*/ 197318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1357" h="1183882">
                  <a:moveTo>
                    <a:pt x="0" y="197318"/>
                  </a:moveTo>
                  <a:cubicBezTo>
                    <a:pt x="0" y="88342"/>
                    <a:pt x="88342" y="0"/>
                    <a:pt x="197318" y="0"/>
                  </a:cubicBezTo>
                  <a:lnTo>
                    <a:pt x="1624039" y="0"/>
                  </a:lnTo>
                  <a:cubicBezTo>
                    <a:pt x="1733015" y="0"/>
                    <a:pt x="1821357" y="88342"/>
                    <a:pt x="1821357" y="197318"/>
                  </a:cubicBezTo>
                  <a:lnTo>
                    <a:pt x="1821357" y="986564"/>
                  </a:lnTo>
                  <a:cubicBezTo>
                    <a:pt x="1821357" y="1095540"/>
                    <a:pt x="1733015" y="1183882"/>
                    <a:pt x="1624039" y="1183882"/>
                  </a:cubicBezTo>
                  <a:lnTo>
                    <a:pt x="197318" y="1183882"/>
                  </a:lnTo>
                  <a:cubicBezTo>
                    <a:pt x="88342" y="1183882"/>
                    <a:pt x="0" y="1095540"/>
                    <a:pt x="0" y="986564"/>
                  </a:cubicBezTo>
                  <a:lnTo>
                    <a:pt x="0" y="197318"/>
                  </a:lnTo>
                  <a:close/>
                </a:path>
              </a:pathLst>
            </a:custGeom>
            <a:solidFill>
              <a:srgbClr val="FFC000"/>
            </a:solid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1612" tIns="141612" rIns="141612" bIns="141612" numCol="1" spcCol="1270" anchor="ctr" anchorCtr="0">
              <a:noAutofit/>
            </a:bodyPr>
            <a:lstStyle/>
            <a:p>
              <a:pPr algn="ctr" defTabSz="977900">
                <a:lnSpc>
                  <a:spcPct val="90000"/>
                </a:lnSpc>
                <a:spcBef>
                  <a:spcPct val="0"/>
                </a:spcBef>
                <a:spcAft>
                  <a:spcPct val="35000"/>
                </a:spcAft>
              </a:pPr>
              <a:r>
                <a:rPr lang="nb-NO" sz="2200" dirty="0">
                  <a:solidFill>
                    <a:schemeClr val="bg1"/>
                  </a:solidFill>
                </a:rPr>
                <a:t>better skills</a:t>
              </a:r>
            </a:p>
          </p:txBody>
        </p:sp>
        <p:sp>
          <p:nvSpPr>
            <p:cNvPr id="11" name="Freeform 10"/>
            <p:cNvSpPr/>
            <p:nvPr/>
          </p:nvSpPr>
          <p:spPr>
            <a:xfrm>
              <a:off x="2248410" y="1359879"/>
              <a:ext cx="4727643" cy="4727643"/>
            </a:xfrm>
            <a:custGeom>
              <a:avLst/>
              <a:gdLst/>
              <a:ahLst/>
              <a:cxnLst/>
              <a:rect l="0" t="0" r="0" b="0"/>
              <a:pathLst>
                <a:path>
                  <a:moveTo>
                    <a:pt x="250691" y="3423224"/>
                  </a:moveTo>
                  <a:arcTo wR="2363821" hR="2363821" stAng="9202406" swAng="1359213"/>
                </a:path>
              </a:pathLst>
            </a:custGeom>
            <a:noFill/>
            <a:ln w="38100">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11"/>
            <p:cNvSpPr/>
            <p:nvPr/>
          </p:nvSpPr>
          <p:spPr>
            <a:xfrm>
              <a:off x="634999" y="2401298"/>
              <a:ext cx="2639783" cy="1183882"/>
            </a:xfrm>
            <a:custGeom>
              <a:avLst/>
              <a:gdLst>
                <a:gd name="connsiteX0" fmla="*/ 0 w 1821357"/>
                <a:gd name="connsiteY0" fmla="*/ 197318 h 1183882"/>
                <a:gd name="connsiteX1" fmla="*/ 197318 w 1821357"/>
                <a:gd name="connsiteY1" fmla="*/ 0 h 1183882"/>
                <a:gd name="connsiteX2" fmla="*/ 1624039 w 1821357"/>
                <a:gd name="connsiteY2" fmla="*/ 0 h 1183882"/>
                <a:gd name="connsiteX3" fmla="*/ 1821357 w 1821357"/>
                <a:gd name="connsiteY3" fmla="*/ 197318 h 1183882"/>
                <a:gd name="connsiteX4" fmla="*/ 1821357 w 1821357"/>
                <a:gd name="connsiteY4" fmla="*/ 986564 h 1183882"/>
                <a:gd name="connsiteX5" fmla="*/ 1624039 w 1821357"/>
                <a:gd name="connsiteY5" fmla="*/ 1183882 h 1183882"/>
                <a:gd name="connsiteX6" fmla="*/ 197318 w 1821357"/>
                <a:gd name="connsiteY6" fmla="*/ 1183882 h 1183882"/>
                <a:gd name="connsiteX7" fmla="*/ 0 w 1821357"/>
                <a:gd name="connsiteY7" fmla="*/ 986564 h 1183882"/>
                <a:gd name="connsiteX8" fmla="*/ 0 w 1821357"/>
                <a:gd name="connsiteY8" fmla="*/ 197318 h 118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1357" h="1183882">
                  <a:moveTo>
                    <a:pt x="0" y="197318"/>
                  </a:moveTo>
                  <a:cubicBezTo>
                    <a:pt x="0" y="88342"/>
                    <a:pt x="88342" y="0"/>
                    <a:pt x="197318" y="0"/>
                  </a:cubicBezTo>
                  <a:lnTo>
                    <a:pt x="1624039" y="0"/>
                  </a:lnTo>
                  <a:cubicBezTo>
                    <a:pt x="1733015" y="0"/>
                    <a:pt x="1821357" y="88342"/>
                    <a:pt x="1821357" y="197318"/>
                  </a:cubicBezTo>
                  <a:lnTo>
                    <a:pt x="1821357" y="986564"/>
                  </a:lnTo>
                  <a:cubicBezTo>
                    <a:pt x="1821357" y="1095540"/>
                    <a:pt x="1733015" y="1183882"/>
                    <a:pt x="1624039" y="1183882"/>
                  </a:cubicBezTo>
                  <a:lnTo>
                    <a:pt x="197318" y="1183882"/>
                  </a:lnTo>
                  <a:cubicBezTo>
                    <a:pt x="88342" y="1183882"/>
                    <a:pt x="0" y="1095540"/>
                    <a:pt x="0" y="986564"/>
                  </a:cubicBezTo>
                  <a:lnTo>
                    <a:pt x="0" y="197318"/>
                  </a:lnTo>
                  <a:close/>
                </a:path>
              </a:pathLst>
            </a:custGeom>
            <a:solidFill>
              <a:srgbClr val="FFC000"/>
            </a:solid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1612" tIns="141612" rIns="141612" bIns="141612" numCol="1" spcCol="1270" anchor="ctr" anchorCtr="0">
              <a:noAutofit/>
            </a:bodyPr>
            <a:lstStyle/>
            <a:p>
              <a:pPr algn="ctr" defTabSz="977900">
                <a:lnSpc>
                  <a:spcPct val="90000"/>
                </a:lnSpc>
                <a:spcBef>
                  <a:spcPct val="0"/>
                </a:spcBef>
                <a:spcAft>
                  <a:spcPct val="35000"/>
                </a:spcAft>
              </a:pPr>
              <a:r>
                <a:rPr lang="nb-NO" sz="2200" dirty="0">
                  <a:solidFill>
                    <a:schemeClr val="bg1"/>
                  </a:solidFill>
                </a:rPr>
                <a:t>confidence</a:t>
              </a:r>
            </a:p>
          </p:txBody>
        </p:sp>
        <p:sp>
          <p:nvSpPr>
            <p:cNvPr id="13" name="Freeform 12"/>
            <p:cNvSpPr/>
            <p:nvPr/>
          </p:nvSpPr>
          <p:spPr>
            <a:xfrm>
              <a:off x="1721450" y="1219388"/>
              <a:ext cx="4857149" cy="4587630"/>
            </a:xfrm>
            <a:custGeom>
              <a:avLst/>
              <a:gdLst/>
              <a:ahLst/>
              <a:cxnLst/>
              <a:rect l="0" t="0" r="0" b="0"/>
              <a:pathLst>
                <a:path>
                  <a:moveTo>
                    <a:pt x="568713" y="825887"/>
                  </a:moveTo>
                  <a:arcTo wR="2363821" hR="2363821" stAng="13235271" swAng="1210876"/>
                </a:path>
              </a:pathLst>
            </a:custGeom>
            <a:noFill/>
            <a:ln w="38100">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spTree>
    <p:extLst>
      <p:ext uri="{BB962C8B-B14F-4D97-AF65-F5344CB8AC3E}">
        <p14:creationId xmlns:p14="http://schemas.microsoft.com/office/powerpoint/2010/main" val="4083422606"/>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052736"/>
            <a:ext cx="9448800" cy="769441"/>
          </a:xfrm>
          <a:prstGeom prst="rect">
            <a:avLst/>
          </a:prstGeom>
          <a:noFill/>
        </p:spPr>
        <p:txBody>
          <a:bodyPr wrap="square">
            <a:spAutoFit/>
            <a:scene3d>
              <a:camera prst="orthographicFront"/>
              <a:lightRig rig="threePt" dir="t"/>
            </a:scene3d>
            <a:sp3d extrusionH="57150">
              <a:bevelT w="38100" h="38100"/>
            </a:sp3d>
          </a:bodyPr>
          <a:lstStyle/>
          <a:p>
            <a:pPr>
              <a:defRPr/>
            </a:pPr>
            <a:r>
              <a:rPr lang="en-US" sz="4400" b="1" dirty="0">
                <a:solidFill>
                  <a:schemeClr val="accent4">
                    <a:lumMod val="20000"/>
                    <a:lumOff val="80000"/>
                  </a:schemeClr>
                </a:solidFill>
                <a:latin typeface="Arial" pitchFamily="34" charset="0"/>
                <a:cs typeface="Arial" pitchFamily="34" charset="0"/>
              </a:rPr>
              <a:t>Lack of progress is due to lack of:</a:t>
            </a:r>
          </a:p>
        </p:txBody>
      </p:sp>
      <p:sp>
        <p:nvSpPr>
          <p:cNvPr id="7" name="Oval 6"/>
          <p:cNvSpPr/>
          <p:nvPr/>
        </p:nvSpPr>
        <p:spPr>
          <a:xfrm>
            <a:off x="1879600" y="2708276"/>
            <a:ext cx="3856038" cy="1584325"/>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3200" dirty="0">
                <a:solidFill>
                  <a:schemeClr val="bg1"/>
                </a:solidFill>
              </a:rPr>
              <a:t>motivation</a:t>
            </a:r>
          </a:p>
        </p:txBody>
      </p:sp>
      <p:sp>
        <p:nvSpPr>
          <p:cNvPr id="8" name="Oval 7"/>
          <p:cNvSpPr/>
          <p:nvPr/>
        </p:nvSpPr>
        <p:spPr>
          <a:xfrm>
            <a:off x="6383338" y="2708276"/>
            <a:ext cx="3522662" cy="1584325"/>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3200" dirty="0">
                <a:solidFill>
                  <a:schemeClr val="bg1"/>
                </a:solidFill>
              </a:rPr>
              <a:t>feedback</a:t>
            </a:r>
          </a:p>
        </p:txBody>
      </p:sp>
      <p:sp>
        <p:nvSpPr>
          <p:cNvPr id="9" name="Oval 8"/>
          <p:cNvSpPr/>
          <p:nvPr/>
        </p:nvSpPr>
        <p:spPr>
          <a:xfrm>
            <a:off x="1701800" y="4437064"/>
            <a:ext cx="4249738" cy="1944687"/>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3200" dirty="0">
                <a:solidFill>
                  <a:schemeClr val="bg1"/>
                </a:solidFill>
              </a:rPr>
              <a:t>insight </a:t>
            </a:r>
          </a:p>
          <a:p>
            <a:pPr algn="ctr">
              <a:defRPr/>
            </a:pPr>
            <a:r>
              <a:rPr lang="en-US" sz="3200" dirty="0">
                <a:solidFill>
                  <a:schemeClr val="bg1"/>
                </a:solidFill>
              </a:rPr>
              <a:t>into own performance</a:t>
            </a:r>
          </a:p>
        </p:txBody>
      </p:sp>
      <p:sp>
        <p:nvSpPr>
          <p:cNvPr id="10" name="Oval 9"/>
          <p:cNvSpPr/>
          <p:nvPr/>
        </p:nvSpPr>
        <p:spPr>
          <a:xfrm>
            <a:off x="6456362" y="4437063"/>
            <a:ext cx="3805237" cy="2087562"/>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r>
              <a:rPr lang="en-US" sz="3200" dirty="0">
                <a:solidFill>
                  <a:schemeClr val="bg1"/>
                </a:solidFill>
              </a:rPr>
              <a:t>courage to face the </a:t>
            </a:r>
            <a:r>
              <a:rPr lang="en-US" sz="3200" b="1" dirty="0">
                <a:solidFill>
                  <a:srgbClr val="FF0000"/>
                </a:solidFill>
              </a:rPr>
              <a:t>demons</a:t>
            </a:r>
          </a:p>
        </p:txBody>
      </p:sp>
    </p:spTree>
    <p:extLst>
      <p:ext uri="{BB962C8B-B14F-4D97-AF65-F5344CB8AC3E}">
        <p14:creationId xmlns:p14="http://schemas.microsoft.com/office/powerpoint/2010/main" val="196844854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Your peers</a:t>
            </a:r>
          </a:p>
        </p:txBody>
      </p:sp>
      <p:sp>
        <p:nvSpPr>
          <p:cNvPr id="3" name="TextBox 2"/>
          <p:cNvSpPr txBox="1">
            <a:spLocks noChangeArrowheads="1"/>
          </p:cNvSpPr>
          <p:nvPr/>
        </p:nvSpPr>
        <p:spPr bwMode="auto">
          <a:xfrm>
            <a:off x="2566988" y="2133601"/>
            <a:ext cx="7345362" cy="1200329"/>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Your friends</a:t>
            </a:r>
            <a:r>
              <a:rPr lang="en-US" altLang="nb-NO" sz="3600" dirty="0">
                <a:solidFill>
                  <a:srgbClr val="FFC000"/>
                </a:solidFill>
                <a:latin typeface="Arial" charset="0"/>
              </a:rPr>
              <a:t> </a:t>
            </a:r>
            <a:r>
              <a:rPr lang="en-US" altLang="nb-NO" sz="3600" dirty="0">
                <a:latin typeface="Arial" charset="0"/>
              </a:rPr>
              <a:t>will think you look stupid and boring</a:t>
            </a:r>
            <a:endParaRPr lang="en-US" altLang="nb-NO" sz="3600" dirty="0">
              <a:solidFill>
                <a:srgbClr val="00B0F0"/>
              </a:solidFill>
              <a:latin typeface="Arial" charset="0"/>
            </a:endParaRPr>
          </a:p>
        </p:txBody>
      </p:sp>
      <p:sp>
        <p:nvSpPr>
          <p:cNvPr id="7" name="TextBox 6"/>
          <p:cNvSpPr txBox="1">
            <a:spLocks noChangeArrowheads="1"/>
          </p:cNvSpPr>
          <p:nvPr/>
        </p:nvSpPr>
        <p:spPr bwMode="auto">
          <a:xfrm>
            <a:off x="2566988" y="3495587"/>
            <a:ext cx="7345362" cy="1200329"/>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Learn the basic skills, and they will not!</a:t>
            </a:r>
          </a:p>
        </p:txBody>
      </p:sp>
    </p:spTree>
    <p:extLst>
      <p:ext uri="{BB962C8B-B14F-4D97-AF65-F5344CB8AC3E}">
        <p14:creationId xmlns:p14="http://schemas.microsoft.com/office/powerpoint/2010/main" val="16394158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Authorities</a:t>
            </a:r>
          </a:p>
        </p:txBody>
      </p:sp>
      <p:sp>
        <p:nvSpPr>
          <p:cNvPr id="3" name="TextBox 2"/>
          <p:cNvSpPr txBox="1">
            <a:spLocks noChangeArrowheads="1"/>
          </p:cNvSpPr>
          <p:nvPr/>
        </p:nvSpPr>
        <p:spPr bwMode="auto">
          <a:xfrm>
            <a:off x="2566988" y="2133600"/>
            <a:ext cx="7345362" cy="175418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Your supervisors / superiors are present. They will regret accepting you as a student / employing you </a:t>
            </a:r>
          </a:p>
        </p:txBody>
      </p:sp>
      <p:sp>
        <p:nvSpPr>
          <p:cNvPr id="7" name="TextBox 6"/>
          <p:cNvSpPr txBox="1">
            <a:spLocks noChangeArrowheads="1"/>
          </p:cNvSpPr>
          <p:nvPr/>
        </p:nvSpPr>
        <p:spPr bwMode="auto">
          <a:xfrm>
            <a:off x="2566988" y="4076701"/>
            <a:ext cx="7345362" cy="23082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Your leaders have been trough the same thing before and know how hard it is. They, in particular, will appreciate a good presentation</a:t>
            </a:r>
          </a:p>
        </p:txBody>
      </p:sp>
    </p:spTree>
    <p:extLst>
      <p:ext uri="{BB962C8B-B14F-4D97-AF65-F5344CB8AC3E}">
        <p14:creationId xmlns:p14="http://schemas.microsoft.com/office/powerpoint/2010/main" val="163946814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Scientific level</a:t>
            </a:r>
          </a:p>
        </p:txBody>
      </p:sp>
      <p:sp>
        <p:nvSpPr>
          <p:cNvPr id="3" name="TextBox 2"/>
          <p:cNvSpPr txBox="1">
            <a:spLocks noChangeArrowheads="1"/>
          </p:cNvSpPr>
          <p:nvPr/>
        </p:nvSpPr>
        <p:spPr bwMode="auto">
          <a:xfrm>
            <a:off x="2566988" y="2133600"/>
            <a:ext cx="7345362" cy="175418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Some people in the room will know a lot more about the topic than you and will be very critical</a:t>
            </a:r>
            <a:endParaRPr lang="en-US" altLang="nb-NO" sz="3600">
              <a:solidFill>
                <a:srgbClr val="00B0F0"/>
              </a:solidFill>
              <a:latin typeface="Arial" charset="0"/>
            </a:endParaRPr>
          </a:p>
        </p:txBody>
      </p:sp>
      <p:sp>
        <p:nvSpPr>
          <p:cNvPr id="7" name="TextBox 6"/>
          <p:cNvSpPr txBox="1">
            <a:spLocks noChangeArrowheads="1"/>
          </p:cNvSpPr>
          <p:nvPr/>
        </p:nvSpPr>
        <p:spPr bwMode="auto">
          <a:xfrm>
            <a:off x="2566988" y="4076701"/>
            <a:ext cx="7345362" cy="23082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Evaluate criticism as good advice. Thank them for their support. </a:t>
            </a:r>
          </a:p>
          <a:p>
            <a:pPr eaLnBrk="1" hangingPunct="1">
              <a:spcBef>
                <a:spcPct val="0"/>
              </a:spcBef>
              <a:buClrTx/>
              <a:buSzTx/>
              <a:buFontTx/>
              <a:buNone/>
            </a:pPr>
            <a:r>
              <a:rPr lang="en-US" altLang="nb-NO" sz="3600" dirty="0">
                <a:solidFill>
                  <a:srgbClr val="FFFF00"/>
                </a:solidFill>
                <a:latin typeface="Arial" charset="0"/>
              </a:rPr>
              <a:t>Don’t try to impress </a:t>
            </a:r>
            <a:r>
              <a:rPr lang="en-US" altLang="nb-NO" sz="3600" dirty="0">
                <a:latin typeface="Arial" charset="0"/>
              </a:rPr>
              <a:t>anyone by giving a talk that is too complicated</a:t>
            </a:r>
          </a:p>
        </p:txBody>
      </p:sp>
    </p:spTree>
    <p:extLst>
      <p:ext uri="{BB962C8B-B14F-4D97-AF65-F5344CB8AC3E}">
        <p14:creationId xmlns:p14="http://schemas.microsoft.com/office/powerpoint/2010/main" val="189517363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Preparations</a:t>
            </a:r>
          </a:p>
        </p:txBody>
      </p:sp>
      <p:sp>
        <p:nvSpPr>
          <p:cNvPr id="3" name="TextBox 2"/>
          <p:cNvSpPr txBox="1">
            <a:spLocks noChangeArrowheads="1"/>
          </p:cNvSpPr>
          <p:nvPr/>
        </p:nvSpPr>
        <p:spPr bwMode="auto">
          <a:xfrm>
            <a:off x="2566988" y="2133600"/>
            <a:ext cx="7345362"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You have not had time to prepare properly. You will get a blackout</a:t>
            </a:r>
            <a:endParaRPr lang="en-US" altLang="nb-NO" sz="3600">
              <a:solidFill>
                <a:srgbClr val="00B0F0"/>
              </a:solidFill>
              <a:latin typeface="Arial" charset="0"/>
            </a:endParaRPr>
          </a:p>
        </p:txBody>
      </p:sp>
      <p:sp>
        <p:nvSpPr>
          <p:cNvPr id="7" name="TextBox 6"/>
          <p:cNvSpPr txBox="1">
            <a:spLocks noChangeArrowheads="1"/>
          </p:cNvSpPr>
          <p:nvPr/>
        </p:nvSpPr>
        <p:spPr bwMode="auto">
          <a:xfrm>
            <a:off x="2566988" y="3500439"/>
            <a:ext cx="7345362" cy="23082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Be prepared! (you owe it to your audience)</a:t>
            </a:r>
          </a:p>
          <a:p>
            <a:pPr eaLnBrk="1" hangingPunct="1">
              <a:spcBef>
                <a:spcPct val="0"/>
              </a:spcBef>
              <a:buClrTx/>
              <a:buSzTx/>
              <a:buFontTx/>
              <a:buNone/>
            </a:pPr>
            <a:r>
              <a:rPr lang="en-US" altLang="nb-NO" sz="3600">
                <a:latin typeface="Arial" charset="0"/>
              </a:rPr>
              <a:t>Practice first on your own and then in front of a smaller group</a:t>
            </a:r>
          </a:p>
        </p:txBody>
      </p:sp>
    </p:spTree>
    <p:extLst>
      <p:ext uri="{BB962C8B-B14F-4D97-AF65-F5344CB8AC3E}">
        <p14:creationId xmlns:p14="http://schemas.microsoft.com/office/powerpoint/2010/main" val="331446844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7344816"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Questions</a:t>
            </a:r>
          </a:p>
        </p:txBody>
      </p:sp>
      <p:sp>
        <p:nvSpPr>
          <p:cNvPr id="3" name="TextBox 2"/>
          <p:cNvSpPr txBox="1">
            <a:spLocks noChangeArrowheads="1"/>
          </p:cNvSpPr>
          <p:nvPr/>
        </p:nvSpPr>
        <p:spPr bwMode="auto">
          <a:xfrm>
            <a:off x="2566988" y="2133600"/>
            <a:ext cx="7345362"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You will get questions you cannot answer, or there will be none</a:t>
            </a:r>
            <a:endParaRPr lang="en-US" altLang="nb-NO" sz="3600">
              <a:solidFill>
                <a:srgbClr val="00B0F0"/>
              </a:solidFill>
              <a:latin typeface="Arial" charset="0"/>
            </a:endParaRPr>
          </a:p>
        </p:txBody>
      </p:sp>
      <p:sp>
        <p:nvSpPr>
          <p:cNvPr id="7" name="TextBox 6"/>
          <p:cNvSpPr txBox="1">
            <a:spLocks noChangeArrowheads="1"/>
          </p:cNvSpPr>
          <p:nvPr/>
        </p:nvSpPr>
        <p:spPr bwMode="auto">
          <a:xfrm>
            <a:off x="2566988" y="3500438"/>
            <a:ext cx="7345362" cy="175432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Learn how to deal with questions</a:t>
            </a:r>
          </a:p>
          <a:p>
            <a:pPr eaLnBrk="1" hangingPunct="1">
              <a:spcBef>
                <a:spcPct val="0"/>
              </a:spcBef>
              <a:buClrTx/>
              <a:buSzTx/>
              <a:buFontTx/>
              <a:buNone/>
            </a:pPr>
            <a:r>
              <a:rPr lang="en-US" altLang="nb-NO" sz="3600" dirty="0">
                <a:latin typeface="Arial" charset="0"/>
              </a:rPr>
              <a:t>At meetings, the chair should always ask at least one question</a:t>
            </a:r>
          </a:p>
        </p:txBody>
      </p:sp>
    </p:spTree>
    <p:extLst>
      <p:ext uri="{BB962C8B-B14F-4D97-AF65-F5344CB8AC3E}">
        <p14:creationId xmlns:p14="http://schemas.microsoft.com/office/powerpoint/2010/main" val="92968637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The room</a:t>
            </a:r>
          </a:p>
        </p:txBody>
      </p:sp>
      <p:sp>
        <p:nvSpPr>
          <p:cNvPr id="3" name="TextBox 2"/>
          <p:cNvSpPr txBox="1">
            <a:spLocks noChangeArrowheads="1"/>
          </p:cNvSpPr>
          <p:nvPr/>
        </p:nvSpPr>
        <p:spPr bwMode="auto">
          <a:xfrm>
            <a:off x="2566988" y="2133600"/>
            <a:ext cx="7345362" cy="12001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The lecture hall will be big and scary, or crowded and difficult</a:t>
            </a:r>
            <a:endParaRPr lang="en-US" altLang="nb-NO" sz="3600">
              <a:solidFill>
                <a:srgbClr val="00B0F0"/>
              </a:solidFill>
              <a:latin typeface="Arial" charset="0"/>
            </a:endParaRPr>
          </a:p>
        </p:txBody>
      </p:sp>
      <p:sp>
        <p:nvSpPr>
          <p:cNvPr id="7" name="TextBox 6"/>
          <p:cNvSpPr txBox="1">
            <a:spLocks noChangeArrowheads="1"/>
          </p:cNvSpPr>
          <p:nvPr/>
        </p:nvSpPr>
        <p:spPr bwMode="auto">
          <a:xfrm>
            <a:off x="2566988" y="3500438"/>
            <a:ext cx="7345362" cy="2862262"/>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Familiarize yourself with the room before you go on stage. Resolve any problems or questions you might have with the organizer well in advance</a:t>
            </a:r>
          </a:p>
        </p:txBody>
      </p:sp>
    </p:spTree>
    <p:extLst>
      <p:ext uri="{BB962C8B-B14F-4D97-AF65-F5344CB8AC3E}">
        <p14:creationId xmlns:p14="http://schemas.microsoft.com/office/powerpoint/2010/main" val="276338301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latin typeface="Arial" pitchFamily="34" charset="0"/>
                <a:cs typeface="Arial" pitchFamily="34" charset="0"/>
              </a:rPr>
              <a:t>Technical problems</a:t>
            </a:r>
          </a:p>
        </p:txBody>
      </p:sp>
      <p:sp>
        <p:nvSpPr>
          <p:cNvPr id="3" name="TextBox 2"/>
          <p:cNvSpPr txBox="1">
            <a:spLocks noChangeArrowheads="1"/>
          </p:cNvSpPr>
          <p:nvPr/>
        </p:nvSpPr>
        <p:spPr bwMode="auto">
          <a:xfrm>
            <a:off x="2566988" y="2133600"/>
            <a:ext cx="7345362" cy="1754188"/>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The PC will not work, it will be impossible to upload the presentation, PowerPoint problems</a:t>
            </a:r>
            <a:endParaRPr lang="en-US" altLang="nb-NO" sz="3600">
              <a:solidFill>
                <a:srgbClr val="00B0F0"/>
              </a:solidFill>
              <a:latin typeface="Arial" charset="0"/>
            </a:endParaRPr>
          </a:p>
        </p:txBody>
      </p:sp>
      <p:sp>
        <p:nvSpPr>
          <p:cNvPr id="7" name="TextBox 6"/>
          <p:cNvSpPr txBox="1">
            <a:spLocks noChangeArrowheads="1"/>
          </p:cNvSpPr>
          <p:nvPr/>
        </p:nvSpPr>
        <p:spPr bwMode="auto">
          <a:xfrm>
            <a:off x="2566988" y="4076701"/>
            <a:ext cx="7345362" cy="230822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Bring presentation on two USB-sticks, know PowerPoint, rehearse!</a:t>
            </a:r>
          </a:p>
          <a:p>
            <a:pPr eaLnBrk="1" hangingPunct="1">
              <a:spcBef>
                <a:spcPct val="0"/>
              </a:spcBef>
              <a:buClrTx/>
              <a:buSzTx/>
              <a:buFontTx/>
              <a:buNone/>
            </a:pPr>
            <a:r>
              <a:rPr lang="en-US" altLang="nb-NO" sz="3600">
                <a:latin typeface="Arial" charset="0"/>
              </a:rPr>
              <a:t>The blackboard/whiteboard is always an alternative, keep notes</a:t>
            </a:r>
          </a:p>
        </p:txBody>
      </p:sp>
    </p:spTree>
    <p:extLst>
      <p:ext uri="{BB962C8B-B14F-4D97-AF65-F5344CB8AC3E}">
        <p14:creationId xmlns:p14="http://schemas.microsoft.com/office/powerpoint/2010/main" val="5370502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Mastering skills</a:t>
            </a:r>
          </a:p>
        </p:txBody>
      </p:sp>
      <p:sp>
        <p:nvSpPr>
          <p:cNvPr id="21507" name="AutoShape 2" descr="data:image/jpeg;base64,/9j/4AAQSkZJRgABAQAAAQABAAD/2wCEAAkGBhQSERUUExQUFBUVFhUVFxcXGBsVFRcXFRcXFxUUFxcXHCYeFxkkGhcYHy8gJCcpLCwsFx4xNTAqNSYrLCkBCQoKDgwOGg8PGikcHCQsLCwsLCwpKSwsKSksKSkpLCwsLCksLCksLCwsLCwsKSwpKSwsLCwsLCwsLCwsKSwsLP/AABEIANsA5gMBIgACEQEDEQH/xAAcAAACAgMBAQAAAAAAAAAAAAAAAQIEAwUGBwj/xABCEAABAwEFBQUFBwMCBQUAAAABAAIRAwQSITHwBQZBUWETInGBkQcyobHBFEJScoLR4SNi8TOSQ1OjssIVFyQ0ov/EABoBAAMBAQEBAAAAAAAAAAAAAAABAgMEBQb/xAAoEQACAgEEAQQCAgMAAAAAAAAAAQIRAwQSITFRExQyQSJhM4EjUsH/2gAMAwEAAhEDEQA/APLVJLWsEBdZQIQEQgB64pIQUCIwiUkFAxlJNKEAMJFCZKBChRFUTE/t5q5s4DtGz18JjDNbmzbtsq1G4ACcQOAXJnz+m6OjFiczU0bM26C4Ekx7uOGGKKthEEsJwxgjGOYIEeWC9BtWx2U2Q0AYZ81prNYQ8uAHeAkYYYZieC4sWrk2dmTTRSOLATGslKoQSSBAJJA6HJRXsHmDnWCWuCAEQgA1wQUa4IITEASOsk0QkMNcEQlClCABBCIShAgAQhCACUIjWKAdYoGEqUpRrFE6xQAFCEIERCAiUiUDBEpSgIAaClKcoEXdj2E1qrWTdmcYngeC9F2DssUnhpAIIcQ7ibpjHkcRh1Xm2zLaaNVlRsEtMwcjwIPkvWNivBoUy0AMLGlgOLgHCSCYxMjPjivH1+5NP6PU0e1xfn/hr97Nouptljb0YYQeXM/Tz4LUOfWoVKJaC57y2G4QCTi0iQt5tazOcbwz4ch1Ko1rZNSSABSlzpJkNALjBj3hcIJw9+IXHhfKSR2TjSfJ59a2gPeG+6HODfy3jHwhYghz5MnM4nxOaS+jPBGnrgo61gnGtBMQo1gmdZIjWgi7rQQAa4IOsFJrJ1j8sVtbLupaXgONN1NjjAdUHZhxzIYHC88gAnugwM4SbSVtjSt0jUAJ3dQussm5IGNWpP8Aa0XR5uOPoPNbmlsOj/yKQA4luPHO9nw8ZXJPWY4vi2dUdHkat8HnbaZOQJjkFZpbLquyY6OZF1vq6AuldvHTpju0iwTAEBg8YbgDqVoto7efUOGA4cSnHNkyfGNLy2E8OPH8pX+kU69kLOLT+XFCwveSZJlC6o2lyc0qvgSNawT1rFIHWiqJFrWCFKdaKROtFAha1gg61CEIARKRKCEikBJKEBMBABKFZsez6lV4ZSpvqPOTWNLnHrAErrdm+yS3VINRrKDSc6jxOP8AYyTPjCltLsZydi2dUqBxYwuDYvGQAL03QS4gSYMDoeS9Y2ZQNOhSpuzaxrT4gY/FbW0+zltm2dcpTUqUni0Owg1i0Q9gHDuSGjp1JWt2jXDaPaA92GuGP3XQR8CF42uyuTUV0elo1Gm75Ku1LSwtLXFvOHZGOhXF7WqNpU6gAaH1YaAAAQz77iBkDAbHG8eS3tayPrPbAl9V11jfm53QDE9Auh3o9mra9Gm+k+5Uo07hlsio1suvGMQ7Fx44GOSNHBJ7pF6rI4x2r7PHNaxRrWK9f3c9kYo1WPtLqddpLbjGXiwziXPvgThENyxxXfU91rMx4qMs1BrhgHCmwEDpAz65r1HmiuDy6Z8xluPxx/yum3W9ntptwvU+zYwCb9QkA4x3Q2S7HCYjDNe8bcFn7MutLGODBeBc1riLuOBcMMlh3TsrnMdXqC66uQ4NyDabZFNoHDCT5hQ8/wDqNLi2eXf+ydfhaKBP5akesfRdZu17K7NZ2g1mNtFXiXCaY6MYcCOrgT4ZL0Tsgolqh5JMk0lDZNGiJZSpUgMSWsayABJJLQMAF49tje91e3mviabWup0mnhTP3ujnEXj4gcF6n7Rajm2F7WYOqltOZugNdJeSeV1pH6l4yLMxnG+eeTB4A4nxPouab3dnZp1X5Etq7wmMAMcB/JPgtPU25Ucy44gtGWGPhnkjaVQGBgDJcfoPmqGuK68OCCgrRObNLdwyVWuXZknzw9JWPWsUyUQuo5WxA60UlIFCYgvan+VGdaKc60U5TAU60UTrRQNalBKQBOtFEonWikTrRTASUISSAkGrc7tbuVbbXbRpDE4ucR3WNGb3YZD4mBxWpptX0xudupTsVmaxjQKhaw1Xfee+JMnkCSAMgPNZzntQy3u1upRsdEU6LQMBedHeqHi554npkOC21WgIiAeh4jkp0slJxXI+RFMS0ZyOH7FeY737INKq6i3ClWaX0+Te8C5o/K45fheOS9NtT48DmPqOq0e8GzTXpENi+wh7JykCHNJ4BzCRPgeC5ssNyOnBk2Sv6NHuxsUCKrsw0MZ0b96PEjPoVv8AaleKd1ub3Bg8sXH4D0KdOldaGt6Nb54D4YnzVS01B2wA92mwhvicCfE/VOK2xoeSe+e43FlcC0M/AW3fJWbTXuNLuQWssNUU6bqjuC5y07xPexzXGBM+SqzOrK22rabTWp0uD3tkdLwAH18gvRm9MANQvLN339pbGOjAOnwjJepNcqiuAyfSMkqDnLXbS2/So+84TyzcfIYrzTen2xua407NTBjAvecJ5BrTj4ytIxcuEZ15Ox9oNjNaywMSx7akcXAAtIA4mHT5LxXaltayRhP4ePnyCp7X3ptNpJNWq4j8Le4z/a3A+crUkrWOn5tmkcu1UiTnySTmc1FKUDWoXUZWBKco1rBLWsECAlCYHjryQgCI1qFIJa4ICYDhCEBABCRThBCAISga1KakxutBIDp/Z5u46122m2P6dNzalU8A1pkN8XEBo8+RX0Y6qGvxIx4fVcr7Od1vsNkDXR2rz2lTo6O6yf7Rh4l3Nby02QvffEzEc1xZZ2+C0jdNjMJuC1ex9pMeHNZUZUuOuuuuDoOcEjir1ofhPJRfBLVOiltCVRY/uxxy8hif281f2q3uB7cYWveO8XEYDLr/AJd9Fm+y49Cq1IJd+EXf1vEn0ZA/WqVKjeI5n4BWLOO40uiSLx8XYn5x5BV9oW7s2mEmUU95bdAFJpwGLupXJ2yvAjnn9FcrVScTiTJ9Vz+0bT3j6eij7NUjpty3hl6o7ANOfll8Ct1tTa1St7lUUqXMXr5HMkgBg6CT1XL9sGspsHuiXu6u+7PhmuX3q3yc5rqFN3dODyIy/A0/M+XNbwg5OjOTXZV3q3haXup2d7nMydUOdQ8buHu9cz4LljrD+Ep1opTrD916EYqKpGLbYzrUKBGtBSOtSozrRVAAGtBSjWgotOtFS1rFIAnWgjWsETrRRrWKBARrQQidaKSAC8iUQpAJl7RSneQgoDaK8guQQhINpEOWex2kse14GLXNcJylpBE9MFghSYgKPp3dy3C22WjX71MVGlxYHTBvObF+JMR8Ube2dSFF1+q5jTOBeQHQJuk4uI5gfJaX2QW8P2ZTaDjSdUpkcu+Xtn9Lx6LBvxvDSfXFmae/SY59Qg4Y3f6UcXRDjyGHEx5mf8E6NcMXKaiYdw6NJlsqVKdVrQaZBpC9de0EQ8F5lpaQcBMh3DFekvAIIXzxR2gWmWi60XnNibxEQcSZLZwHmvc9mXqVnohxLnNp02uPEkNAdMqccnJcmuqwqLTT7JU7TDHMOYdd8jjPoqtYnh+EnzyaB8fQc1ctFKXyP89fp6qFGnDS8/fIieDcAPXPzVHMjWWg3ZHIwtJtmpI8VdttQucfE/NaTaVXveAUM0RQeVpa1BpqGOZw6rYW20XW9TgFo9obQbQZeOLjg1vFzvoBx/lOMbZoynvTtU02imww5w70ZhvXqfkFyBfqf4WSvXc95c4ySZJ5rGvShFRVGElYg7WgkTrH9kQpQrJ2inU/wol2tBShDmoDaRD9aCkHa0EoTAQPaF7Wgne1oIARCBbRXtaCE0kxNGROE0Qos3ojdSLVOErqLFRAhAapkJFqLHtMcJhMhEJBR1G429Faxur9lH9SjGOQcHsDHgcSL7sOqlfcTel14yS6ZcS6bxJzMyZ5yuas9oLHBzTj6gg5gjkVsDt58dxjWO/EJJH5Q4kA9eHCFzZMTnK/o0g1E2Fo252D2xdf2bYeC0RDXCKMnCSTBMSJzwK932DvJRtdNtWi8OpvxbkC0x3qL2z3XgyY4iYkBfOm1d2bVSsvbvoVW0n3YeRhBlwcRm0YDEgTIWr2BvLXsVTtKDy0mLwzY8DEB7Tg4cuI4EJOCXCMZz3vln1jUF4Bo+93fAfePpPnCxbUrRdAwBMDyk+ndXmm7Htws1T/AO000HtY7FsvpucS3BpzZIn3sP7luqO+TLTUYWuZddeutDg4w0ZYHE4rJ8EqPJtra8AFctaql5xPMrY7Z2kGUyXuDRzcboHmVwO2N/KFNp7N3aP4AYjxJGHxUcvotcF62VJq9Bh+5XHbetoqVe7k0XZ5mZJ8JMeSoW7fCpUDg0Bl5paTm6DMkHgs+0bG+lULXscwzIDgR3T7pHMEcRgurDGuR2mVQ1KFkupXV0WFGMhK6shCC1FhtIQmWqQbqEXU7CjHCkGpxqEQlYUJEJwi6ixURchFQIVIzl2TUoUg1ELOzqohCd1SDVKEWFGO6ldWSEyEWG0wFiA1Zi1FxFhRiDV3fsy3Hfaq7a9Rv/x6TpN7Ko9uIY3mAYLuGEcVrNyd03W2uGwezaWmoRAwJ90E5E49YB6L6DstkbSptZTa1jGABrQIAA4ALOc66Mskq4E6gMSSThBE4Rxw68c1w+8ns52dWvPqUm0Ia5zqlJwoho/E4f6cZkktXXbRtoZTc97mtYxpc5xkBrRmXeAXmNmNXb9d7nXqWzaLgAzJ1oeIuh58IceDAQB3jeHOrMaOIqezCrXc59hvVLN/w6tYtpOqRmWtmS2Rg4hs8lyFu2e+hUdTqCHtJBgg4jkRmvpTee3iz2cimAO6GMAwAEQIHAABcPujuTStBq9u281zeOck5zMg4cE1MpRPHH1HOgEl3KST6SrGz7B2rrt4NgE445cAvYdq+xqzAjsXvZiJvntMOMRBXnu7Gzw3alOi8Fw7d9EjiffZl4gKrvoF+zttz/ZXZjTpV6tR1UuY1/Zlt1gcQDBxl0HDqun2zupTfQ7KoXGmDNN4gvpO4DGLzSMCOMcwCto6n2JDYDQRgBwjCFcFeRE5iMM/EdVO5ldHktT2cV4Bp1KVRxvQxt8Pddk928wA4A8eBC5UsXuexrSWvqvqG/XDiwAfdbAIf4uBHgBHNUtqbjUbVJ+zmi849pTcGAzxdTIuu8oPVbRyeS91dni91ELq95PZ/aLIC/CrSGb2T3fzt+74yR1XMli1stU+jEAk4LNdUbiLKoxx4Iu+CygIIRYqMIClCyQkWpWFFesMEKdfJNaLo558Mz3UQst1F1Y2d20xAIurLdRdSsNpihOFlDU7idhRgDVlo0CSAASSQABiSTgABxJKk1i9N9me6Nxv26s3IE0GkcpBqn5N8zySciJvarOv3M3ebY7Kxp/1B363HvuGLZH4QQ39PVbw7TYD7yrbMeTRE5uvOPi4lUqrQJkgASSTkABJJ6AfJc7ZxPl8nn3tc3gdWdS2fQkurPa5wyvS67QpnoXy4/lavRdmbFZZLNTs9Md2k0NmMXOOLnnqTLj+ZeX+zOyHaG161veP6dIl7OV54LKDf00wT4hvNesbQtEET4/t8I9EPhB9nJ7fsRrVQODeC2mx7L2UDgR8o/dUaNvBrE81uw+Yw1n9FBZj2nyGa8HrOubaDsottN3rVa4/Mr3W0MwPh8l43tKqftldoYSG2mjUc7KBNIAHuycRPQAxGKuPZLPXNu0snKhSrra7Rf3CHcz8FytS3QcMSpLRZ2nbnUYrM4QypAmGF0td5Ow/V0W+stmvAOe4vkAiTh6LnXPvtLXZPaWnzGeHJWdl70tDW0jTqOqsF17WtES3CZc4YGJ81aHR0YpgZYeHFchvL7OaVeX2e7SqZluVJ/p/pnqMOgzXRU9o1XZUGt61Ko/7aYd81Ko+rxfSHRlL6vefkFabRPK6PENpbKqUHmnVY5jhwPLmDkR1GCqFq9p2u1lVlyu1tRnDC65p5tc33T4ecrzfeTdr7OQ5jr9JxhrsnNOdx/XODxjhktFKzohK+Gc7cSurPCAEWa0Y3NkDKY9f5US1ZoSuosW0p2oYDxQslrbh565preHRx5V+RYhO6pBOFy2enRAN1opwpAa0VIhFhRABO7iphutFd/7Pdxe2i0V2/wBMH+mw/wDEI+8ebB8T0zLIm1BWypuZ7OH2i7WryyicQ379Qf8Aiw88zwHFeo7QqAU7rQAAAABgABgAAMgArV7gtfaDgVEnZ58pubtj2TU/pjpPzXIe1Tb32ew1GtMPrnsW84djVd5MBH6wun2bUgELxv2r282naLLOwyKQZSAH/MrEF3niwfpUpWyWeieyixdhs6lwdWLq7uffgM/6YZ6ldBtthNEOOcfFczad5qlkdTo0LN24FN7jD+zDKdEMa3EtcCTiAMyQuks1sFpslKtFwVaTal0mS2+A4AkATAPJD55EclRkOlb2lbDAM5H54LVVWAOwyVuzEYzOR+GISLNmbZzXj+8tmf8Aabe9lQtZTfTwGJcQKZA6CBiegXq5c0gd05eC8Z352Y82+0uYDdlhAzkmlTMYKl2FWz1bb205JDccSudo4uhXK1eSbvenllj1VLtadP8A1KrW9Jl3+1slTRok30byhSGEn0Wh3vs7qNdlemSA8CT/AHtznxEehRX3zpNwpsc/q6GD0kk+cLdsoUrQxjqjn1WmHtbIptEji1mJPDFxVpDcZR5ZsNgl1Wk17oaXAHHCeo6LciwAZu9BK1n/AKi1rQ0QA0BrQOAGEYqnat4CB3SrM3yXdr2YXHOd3WAYTm4xgB1JXDbRc6pRqNnANc+Pyd5X7Xbn1DL3ExljgEWKxlzKjz7txzR+rAooceGcGRrRSjWismtYpRrRRZ6FECNaKFPWsUiErCintBvdHj+6E9pe6PH90l1Y/iefmX5lwBSDUwFIBcZ6+0iAmApBq6HdHdZ1sqYy2kw99w6/cafxH4ZoRMmoq2WtxtzjaqnaVARQYceHaOH3B05nyzy9jpsAAAgAAAAYAAZABVLLZm02NYxoa1oDQBkAFOvVgKjycuR5HY7ZamtHVaj7RKjWeTicVRq2sN8UiUi27aLKQc55hoBc7ndEk+OAXh+7Nc2jaZtFSMH1LQ7GcSTcb4hz2/7V6jarUMycVze1trsaTABeR5kf3HNLopQcnSLu0NrWSA600Kj6gkMdTrPova0xgCxwwwmTzVqh7TaDKTKTbPVDWMbTbL2khrQGtnDHABcHXrOcSXGSdR4LGAps746aNc8nWV9+2E92i7zeB8mlYjv+4e7RZxze48OQAXLwiEGi08F9G+qb82gjDs2RyZJ//crg96ra+raC95l5Y2TgMhHAAZADyW+I1iqNs2Myq68S4GAMMsOhVJmebBcaguS+LW97QXPeZAzJ5DgoAKbWQAOQA9AAiErOhR4EAu03Rt4dSuH3mTH5XGZ8iSPMLjrqtWC1upPa9uY4cwc2nxTTM8uPfGjsalSSfn4KlUfj0U7XUxDmnuuAcPMArGzqtTzAYy8YHFdVWs4ZZ4A4LS7IssmfRdDtBsUwOiGB5DVZDiORPwKgVb2jSio/8xPrj9VWuLGz1krRjDUyNYqYYldSsdFDaY7o8foUKe1PdHj4cDyQu3F8Ty9Qv8jLgUgU0wuCz3NpOhTvEBewbnWimbKxtNoaafdeB+LO+eJvZz5cF5ZZGim287Dx+SnsXe59C0B7BeYRde38TZ+DhmD5cU4vk49THcqXZ7U6vGeCpWy3iM1Sbb21WB7HS04z9Oh6KjXqF5gTAWyR5TVE7RtCcAtdabQGiTmsdstbaYJJAA1guO2rtt1UmMG/PxSk0jfFhlkfHRa2ttwkkNz4ngPDmtE4zicTxTRCxcj1seGMFSElCkGouqLNNpGEXVMBKE7HtI3U7mClCd1G4W0gGouqYCcI3BtIBSCcJ3deiaYbToNlPNSgBmaZLfI94fMjyV6nYjxw+Oa0GydomiXGAQQJBMZEwfifVTtG+bz3W0mCcA4uJOUTAA0FvGao8rNhe90dnY6jac3iGtzJJAHqVV2xvlQulrC6oeghv+4/QFcRaK7nmXEnlyHgFhhQ8lnRDRpfLky2uvfeXQBPDwACwQpwlCizrUKVIgWohTSU2G0obXHcH5h8ihS2v7g/N9CkvQwfBHkarjIy6Ar1ksgzcixUA6ZxWe2UyAbuBGX8rzT2Zyp0au31zUfcGDG59SkymAME6NGOpOJPVTQ5FY8aXL7L2y9tVKJ7plpMlhPdPpkeo+K6GrvnTNOLpa7Mtz9DxHjC5G6oO8lSm0Rk02PI7Za2htB1V0k4cBwH7qprio+mvNRI8NeaO+2WkoKkuDNdShYiPD1UY8Pgjb+yXkr6LFxFxVcUsU/S/ZDzV9Fq6mGqneKUlV6T8i9wvBdupkKledzQHu5pei/Ie4XgugJgKo17uam2q5L0n5KWdeGWI1gmGrAKjlkaXchwRsZSyxf0y0yl3fFUWAdp4N/hbY0IbGOSrNs+M5CNFJMw4crZhISIWVzHDh+yi4nkps7FTIAJXVOehS9UrCiMIU7qIUuQbTWbZ9wfm+hQpba9wfm+hQvV038aPD1i/wAr/o3NitVyQePEZg+IKyWi0i7IcXGPd4YgcT1VaMEiF43qH0csClyY2MEDCMPH4pGiFmhIo9VlLDFKjD9nCibKOuvJWYQVSyy8ieCHgqGx+OvJI2Lr81ZJRKr1Z+TN6fH4KxsHU/FL7D1VolMZJPNNfZPtsfgq/YkfZDr/ACrilCXuJh7XGUfsx5a9UdgeWvVbANSupe4kHtoFLsemvVMUuiuuaiEnqGV7aJUFP+1SFMclZhNzfql6zK9BFe6OSmCAcApwiE/UK9IhWt1TICfRKlaXT3mmOmKkgFX6hi9Mm+2W/tLciAR1+ibqdP8ACQDxDgbv6SJd4SqoEnIKLxOeP8KXMPQkumF3WglcUmoKncb7CF3Wgi7rQUpSKV2S4mt24O4PzfQppbcPcH5voUL2dL/Ej57XKsz/AKP/2Q=="/>
          <p:cNvSpPr>
            <a:spLocks noChangeAspect="1" noChangeArrowheads="1"/>
          </p:cNvSpPr>
          <p:nvPr/>
        </p:nvSpPr>
        <p:spPr bwMode="auto">
          <a:xfrm>
            <a:off x="1524000" y="-998538"/>
            <a:ext cx="2190750" cy="208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endParaRPr lang="nb-NO" altLang="nb-NO" sz="1800">
              <a:solidFill>
                <a:prstClr val="white"/>
              </a:solidFill>
              <a:latin typeface="Arial" charset="0"/>
            </a:endParaRPr>
          </a:p>
        </p:txBody>
      </p:sp>
      <p:sp>
        <p:nvSpPr>
          <p:cNvPr id="21508" name="AutoShape 4" descr="data:image/jpeg;base64,/9j/4AAQSkZJRgABAQAAAQABAAD/2wCEAAkGBhQSERUUExQUFBUVFhUVFxcXGBsVFRcXFRcXFxUUFxcXHCYeFxkkGhcYHy8gJCcpLCwsFx4xNTAqNSYrLCkBCQoKDgwOGg8PGikcHCQsLCwsLCwpKSwsKSksKSkpLCwsLCksLCksLCwsLCwsKSwpKSwsLCwsLCwsLCwsKSwsLP/AABEIANsA5gMBIgACEQEDEQH/xAAcAAACAgMBAQAAAAAAAAAAAAAAAQIEAwUGBwj/xABCEAABAwEFBQUFBwMCBQUAAAABAAIRAwQSITHwBQZBUWETInGBkQcyobHBFEJScoLR4SNi8TOSQ1OjssIVFyQ0ov/EABoBAAMBAQEBAAAAAAAAAAAAAAABAgMEBQb/xAAoEQACAgEEAQQCAgMAAAAAAAAAAQIRAwQSITFRExQyQSJhM4EjUsH/2gAMAwEAAhEDEQA/APLVJLWsEBdZQIQEQgB64pIQUCIwiUkFAxlJNKEAMJFCZKBChRFUTE/t5q5s4DtGz18JjDNbmzbtsq1G4ACcQOAXJnz+m6OjFiczU0bM26C4Ekx7uOGGKKthEEsJwxgjGOYIEeWC9BtWx2U2Q0AYZ81prNYQ8uAHeAkYYYZieC4sWrk2dmTTRSOLATGslKoQSSBAJJA6HJRXsHmDnWCWuCAEQgA1wQUa4IITEASOsk0QkMNcEQlClCABBCIShAgAQhCACUIjWKAdYoGEqUpRrFE6xQAFCEIERCAiUiUDBEpSgIAaClKcoEXdj2E1qrWTdmcYngeC9F2DssUnhpAIIcQ7ibpjHkcRh1Xm2zLaaNVlRsEtMwcjwIPkvWNivBoUy0AMLGlgOLgHCSCYxMjPjivH1+5NP6PU0e1xfn/hr97Nouptljb0YYQeXM/Tz4LUOfWoVKJaC57y2G4QCTi0iQt5tazOcbwz4ch1Ko1rZNSSABSlzpJkNALjBj3hcIJw9+IXHhfKSR2TjSfJ59a2gPeG+6HODfy3jHwhYghz5MnM4nxOaS+jPBGnrgo61gnGtBMQo1gmdZIjWgi7rQQAa4IOsFJrJ1j8sVtbLupaXgONN1NjjAdUHZhxzIYHC88gAnugwM4SbSVtjSt0jUAJ3dQussm5IGNWpP8Aa0XR5uOPoPNbmlsOj/yKQA4luPHO9nw8ZXJPWY4vi2dUdHkat8HnbaZOQJjkFZpbLquyY6OZF1vq6AuldvHTpju0iwTAEBg8YbgDqVoto7efUOGA4cSnHNkyfGNLy2E8OPH8pX+kU69kLOLT+XFCwveSZJlC6o2lyc0qvgSNawT1rFIHWiqJFrWCFKdaKROtFAha1gg61CEIARKRKCEikBJKEBMBABKFZsez6lV4ZSpvqPOTWNLnHrAErrdm+yS3VINRrKDSc6jxOP8AYyTPjCltLsZydi2dUqBxYwuDYvGQAL03QS4gSYMDoeS9Y2ZQNOhSpuzaxrT4gY/FbW0+zltm2dcpTUqUni0Owg1i0Q9gHDuSGjp1JWt2jXDaPaA92GuGP3XQR8CF42uyuTUV0elo1Gm75Ku1LSwtLXFvOHZGOhXF7WqNpU6gAaH1YaAAAQz77iBkDAbHG8eS3tayPrPbAl9V11jfm53QDE9Auh3o9mra9Gm+k+5Uo07hlsio1suvGMQ7Fx44GOSNHBJ7pF6rI4x2r7PHNaxRrWK9f3c9kYo1WPtLqddpLbjGXiwziXPvgThENyxxXfU91rMx4qMs1BrhgHCmwEDpAz65r1HmiuDy6Z8xluPxx/yum3W9ntptwvU+zYwCb9QkA4x3Q2S7HCYjDNe8bcFn7MutLGODBeBc1riLuOBcMMlh3TsrnMdXqC66uQ4NyDabZFNoHDCT5hQ8/wDqNLi2eXf+ydfhaKBP5akesfRdZu17K7NZ2g1mNtFXiXCaY6MYcCOrgT4ZL0Tsgolqh5JMk0lDZNGiJZSpUgMSWsayABJJLQMAF49tje91e3mviabWup0mnhTP3ujnEXj4gcF6n7Rajm2F7WYOqltOZugNdJeSeV1pH6l4yLMxnG+eeTB4A4nxPouab3dnZp1X5Etq7wmMAMcB/JPgtPU25Ucy44gtGWGPhnkjaVQGBgDJcfoPmqGuK68OCCgrRObNLdwyVWuXZknzw9JWPWsUyUQuo5WxA60UlIFCYgvan+VGdaKc60U5TAU60UTrRQNalBKQBOtFEonWikTrRTASUISSAkGrc7tbuVbbXbRpDE4ucR3WNGb3YZD4mBxWpptX0xudupTsVmaxjQKhaw1Xfee+JMnkCSAMgPNZzntQy3u1upRsdEU6LQMBedHeqHi554npkOC21WgIiAeh4jkp0slJxXI+RFMS0ZyOH7FeY737INKq6i3ClWaX0+Te8C5o/K45fheOS9NtT48DmPqOq0e8GzTXpENi+wh7JykCHNJ4BzCRPgeC5ssNyOnBk2Sv6NHuxsUCKrsw0MZ0b96PEjPoVv8AaleKd1ub3Bg8sXH4D0KdOldaGt6Nb54D4YnzVS01B2wA92mwhvicCfE/VOK2xoeSe+e43FlcC0M/AW3fJWbTXuNLuQWssNUU6bqjuC5y07xPexzXGBM+SqzOrK22rabTWp0uD3tkdLwAH18gvRm9MANQvLN339pbGOjAOnwjJepNcqiuAyfSMkqDnLXbS2/So+84TyzcfIYrzTen2xua407NTBjAvecJ5BrTj4ytIxcuEZ15Ox9oNjNaywMSx7akcXAAtIA4mHT5LxXaltayRhP4ePnyCp7X3ptNpJNWq4j8Le4z/a3A+crUkrWOn5tmkcu1UiTnySTmc1FKUDWoXUZWBKco1rBLWsECAlCYHjryQgCI1qFIJa4ICYDhCEBABCRThBCAISga1KakxutBIDp/Z5u46122m2P6dNzalU8A1pkN8XEBo8+RX0Y6qGvxIx4fVcr7Od1vsNkDXR2rz2lTo6O6yf7Rh4l3Nby02QvffEzEc1xZZ2+C0jdNjMJuC1ex9pMeHNZUZUuOuuuuDoOcEjir1ofhPJRfBLVOiltCVRY/uxxy8hif281f2q3uB7cYWveO8XEYDLr/AJd9Fm+y49Cq1IJd+EXf1vEn0ZA/WqVKjeI5n4BWLOO40uiSLx8XYn5x5BV9oW7s2mEmUU95bdAFJpwGLupXJ2yvAjnn9FcrVScTiTJ9Vz+0bT3j6eij7NUjpty3hl6o7ANOfll8Ct1tTa1St7lUUqXMXr5HMkgBg6CT1XL9sGspsHuiXu6u+7PhmuX3q3yc5rqFN3dODyIy/A0/M+XNbwg5OjOTXZV3q3haXup2d7nMydUOdQ8buHu9cz4LljrD+Ep1opTrD916EYqKpGLbYzrUKBGtBSOtSozrRVAAGtBSjWgotOtFS1rFIAnWgjWsETrRRrWKBARrQQidaKSAC8iUQpAJl7RSneQgoDaK8guQQhINpEOWex2kse14GLXNcJylpBE9MFghSYgKPp3dy3C22WjX71MVGlxYHTBvObF+JMR8Ube2dSFF1+q5jTOBeQHQJuk4uI5gfJaX2QW8P2ZTaDjSdUpkcu+Xtn9Lx6LBvxvDSfXFmae/SY59Qg4Y3f6UcXRDjyGHEx5mf8E6NcMXKaiYdw6NJlsqVKdVrQaZBpC9de0EQ8F5lpaQcBMh3DFekvAIIXzxR2gWmWi60XnNibxEQcSZLZwHmvc9mXqVnohxLnNp02uPEkNAdMqccnJcmuqwqLTT7JU7TDHMOYdd8jjPoqtYnh+EnzyaB8fQc1ctFKXyP89fp6qFGnDS8/fIieDcAPXPzVHMjWWg3ZHIwtJtmpI8VdttQucfE/NaTaVXveAUM0RQeVpa1BpqGOZw6rYW20XW9TgFo9obQbQZeOLjg1vFzvoBx/lOMbZoynvTtU02imww5w70ZhvXqfkFyBfqf4WSvXc95c4ySZJ5rGvShFRVGElYg7WgkTrH9kQpQrJ2inU/wol2tBShDmoDaRD9aCkHa0EoTAQPaF7Wgne1oIARCBbRXtaCE0kxNGROE0Qos3ojdSLVOErqLFRAhAapkJFqLHtMcJhMhEJBR1G429Faxur9lH9SjGOQcHsDHgcSL7sOqlfcTel14yS6ZcS6bxJzMyZ5yuas9oLHBzTj6gg5gjkVsDt58dxjWO/EJJH5Q4kA9eHCFzZMTnK/o0g1E2Fo252D2xdf2bYeC0RDXCKMnCSTBMSJzwK932DvJRtdNtWi8OpvxbkC0x3qL2z3XgyY4iYkBfOm1d2bVSsvbvoVW0n3YeRhBlwcRm0YDEgTIWr2BvLXsVTtKDy0mLwzY8DEB7Tg4cuI4EJOCXCMZz3vln1jUF4Bo+93fAfePpPnCxbUrRdAwBMDyk+ndXmm7Htws1T/AO000HtY7FsvpucS3BpzZIn3sP7luqO+TLTUYWuZddeutDg4w0ZYHE4rJ8EqPJtra8AFctaql5xPMrY7Z2kGUyXuDRzcboHmVwO2N/KFNp7N3aP4AYjxJGHxUcvotcF62VJq9Bh+5XHbetoqVe7k0XZ5mZJ8JMeSoW7fCpUDg0Bl5paTm6DMkHgs+0bG+lULXscwzIDgR3T7pHMEcRgurDGuR2mVQ1KFkupXV0WFGMhK6shCC1FhtIQmWqQbqEXU7CjHCkGpxqEQlYUJEJwi6ixURchFQIVIzl2TUoUg1ELOzqohCd1SDVKEWFGO6ldWSEyEWG0wFiA1Zi1FxFhRiDV3fsy3Hfaq7a9Rv/x6TpN7Ko9uIY3mAYLuGEcVrNyd03W2uGwezaWmoRAwJ90E5E49YB6L6DstkbSptZTa1jGABrQIAA4ALOc66Mskq4E6gMSSThBE4Rxw68c1w+8ns52dWvPqUm0Ia5zqlJwoho/E4f6cZkktXXbRtoZTc97mtYxpc5xkBrRmXeAXmNmNXb9d7nXqWzaLgAzJ1oeIuh58IceDAQB3jeHOrMaOIqezCrXc59hvVLN/w6tYtpOqRmWtmS2Rg4hs8lyFu2e+hUdTqCHtJBgg4jkRmvpTee3iz2cimAO6GMAwAEQIHAABcPujuTStBq9u281zeOck5zMg4cE1MpRPHH1HOgEl3KST6SrGz7B2rrt4NgE445cAvYdq+xqzAjsXvZiJvntMOMRBXnu7Gzw3alOi8Fw7d9EjiffZl4gKrvoF+zttz/ZXZjTpV6tR1UuY1/Zlt1gcQDBxl0HDqun2zupTfQ7KoXGmDNN4gvpO4DGLzSMCOMcwCto6n2JDYDQRgBwjCFcFeRE5iMM/EdVO5ldHktT2cV4Bp1KVRxvQxt8Pddk928wA4A8eBC5UsXuexrSWvqvqG/XDiwAfdbAIf4uBHgBHNUtqbjUbVJ+zmi849pTcGAzxdTIuu8oPVbRyeS91dni91ELq95PZ/aLIC/CrSGb2T3fzt+74yR1XMli1stU+jEAk4LNdUbiLKoxx4Iu+CygIIRYqMIClCyQkWpWFFesMEKdfJNaLo558Mz3UQst1F1Y2d20xAIurLdRdSsNpihOFlDU7idhRgDVlo0CSAASSQABiSTgABxJKk1i9N9me6Nxv26s3IE0GkcpBqn5N8zySciJvarOv3M3ebY7Kxp/1B363HvuGLZH4QQ39PVbw7TYD7yrbMeTRE5uvOPi4lUqrQJkgASSTkABJJ6AfJc7ZxPl8nn3tc3gdWdS2fQkurPa5wyvS67QpnoXy4/lavRdmbFZZLNTs9Md2k0NmMXOOLnnqTLj+ZeX+zOyHaG161veP6dIl7OV54LKDf00wT4hvNesbQtEET4/t8I9EPhB9nJ7fsRrVQODeC2mx7L2UDgR8o/dUaNvBrE81uw+Yw1n9FBZj2nyGa8HrOubaDsottN3rVa4/Mr3W0MwPh8l43tKqftldoYSG2mjUc7KBNIAHuycRPQAxGKuPZLPXNu0snKhSrra7Rf3CHcz8FytS3QcMSpLRZ2nbnUYrM4QypAmGF0td5Ow/V0W+stmvAOe4vkAiTh6LnXPvtLXZPaWnzGeHJWdl70tDW0jTqOqsF17WtES3CZc4YGJ81aHR0YpgZYeHFchvL7OaVeX2e7SqZluVJ/p/pnqMOgzXRU9o1XZUGt61Ko/7aYd81Ko+rxfSHRlL6vefkFabRPK6PENpbKqUHmnVY5jhwPLmDkR1GCqFq9p2u1lVlyu1tRnDC65p5tc33T4ecrzfeTdr7OQ5jr9JxhrsnNOdx/XODxjhktFKzohK+Gc7cSurPCAEWa0Y3NkDKY9f5US1ZoSuosW0p2oYDxQslrbh565preHRx5V+RYhO6pBOFy2enRAN1opwpAa0VIhFhRABO7iphutFd/7Pdxe2i0V2/wBMH+mw/wDEI+8ebB8T0zLIm1BWypuZ7OH2i7WryyicQ379Qf8Aiw88zwHFeo7QqAU7rQAAAABgABgAAMgArV7gtfaDgVEnZ58pubtj2TU/pjpPzXIe1Tb32ew1GtMPrnsW84djVd5MBH6wun2bUgELxv2r282naLLOwyKQZSAH/MrEF3niwfpUpWyWeieyixdhs6lwdWLq7uffgM/6YZ6ldBtthNEOOcfFczad5qlkdTo0LN24FN7jD+zDKdEMa3EtcCTiAMyQuks1sFpslKtFwVaTal0mS2+A4AkATAPJD55EclRkOlb2lbDAM5H54LVVWAOwyVuzEYzOR+GISLNmbZzXj+8tmf8Aabe9lQtZTfTwGJcQKZA6CBiegXq5c0gd05eC8Z352Y82+0uYDdlhAzkmlTMYKl2FWz1bb205JDccSudo4uhXK1eSbvenllj1VLtadP8A1KrW9Jl3+1slTRok30byhSGEn0Wh3vs7qNdlemSA8CT/AHtznxEehRX3zpNwpsc/q6GD0kk+cLdsoUrQxjqjn1WmHtbIptEji1mJPDFxVpDcZR5ZsNgl1Wk17oaXAHHCeo6LciwAZu9BK1n/AKi1rQ0QA0BrQOAGEYqnat4CB3SrM3yXdr2YXHOd3WAYTm4xgB1JXDbRc6pRqNnANc+Pyd5X7Xbn1DL3ExljgEWKxlzKjz7txzR+rAooceGcGRrRSjWismtYpRrRRZ6FECNaKFPWsUiErCintBvdHj+6E9pe6PH90l1Y/iefmX5lwBSDUwFIBcZ6+0iAmApBq6HdHdZ1sqYy2kw99w6/cafxH4ZoRMmoq2WtxtzjaqnaVARQYceHaOH3B05nyzy9jpsAAAgAAAAYAAZABVLLZm02NYxoa1oDQBkAFOvVgKjycuR5HY7ZamtHVaj7RKjWeTicVRq2sN8UiUi27aLKQc55hoBc7ndEk+OAXh+7Nc2jaZtFSMH1LQ7GcSTcb4hz2/7V6jarUMycVze1trsaTABeR5kf3HNLopQcnSLu0NrWSA600Kj6gkMdTrPova0xgCxwwwmTzVqh7TaDKTKTbPVDWMbTbL2khrQGtnDHABcHXrOcSXGSdR4LGAps746aNc8nWV9+2E92i7zeB8mlYjv+4e7RZxze48OQAXLwiEGi08F9G+qb82gjDs2RyZJ//crg96ra+raC95l5Y2TgMhHAAZADyW+I1iqNs2Myq68S4GAMMsOhVJmebBcaguS+LW97QXPeZAzJ5DgoAKbWQAOQA9AAiErOhR4EAu03Rt4dSuH3mTH5XGZ8iSPMLjrqtWC1upPa9uY4cwc2nxTTM8uPfGjsalSSfn4KlUfj0U7XUxDmnuuAcPMArGzqtTzAYy8YHFdVWs4ZZ4A4LS7IssmfRdDtBsUwOiGB5DVZDiORPwKgVb2jSio/8xPrj9VWuLGz1krRjDUyNYqYYldSsdFDaY7o8foUKe1PdHj4cDyQu3F8Ty9Qv8jLgUgU0wuCz3NpOhTvEBewbnWimbKxtNoaafdeB+LO+eJvZz5cF5ZZGim287Dx+SnsXe59C0B7BeYRde38TZ+DhmD5cU4vk49THcqXZ7U6vGeCpWy3iM1Sbb21WB7HS04z9Oh6KjXqF5gTAWyR5TVE7RtCcAtdabQGiTmsdstbaYJJAA1guO2rtt1UmMG/PxSk0jfFhlkfHRa2ttwkkNz4ngPDmtE4zicTxTRCxcj1seGMFSElCkGouqLNNpGEXVMBKE7HtI3U7mClCd1G4W0gGouqYCcI3BtIBSCcJ3deiaYbToNlPNSgBmaZLfI94fMjyV6nYjxw+Oa0GydomiXGAQQJBMZEwfifVTtG+bz3W0mCcA4uJOUTAA0FvGao8rNhe90dnY6jac3iGtzJJAHqVV2xvlQulrC6oeghv+4/QFcRaK7nmXEnlyHgFhhQ8lnRDRpfLky2uvfeXQBPDwACwQpwlCizrUKVIgWohTSU2G0obXHcH5h8ihS2v7g/N9CkvQwfBHkarjIy6Ar1ksgzcixUA6ZxWe2UyAbuBGX8rzT2Zyp0au31zUfcGDG59SkymAME6NGOpOJPVTQ5FY8aXL7L2y9tVKJ7plpMlhPdPpkeo+K6GrvnTNOLpa7Mtz9DxHjC5G6oO8lSm0Rk02PI7Za2htB1V0k4cBwH7qprio+mvNRI8NeaO+2WkoKkuDNdShYiPD1UY8Pgjb+yXkr6LFxFxVcUsU/S/ZDzV9Fq6mGqneKUlV6T8i9wvBdupkKledzQHu5pei/Ie4XgugJgKo17uam2q5L0n5KWdeGWI1gmGrAKjlkaXchwRsZSyxf0y0yl3fFUWAdp4N/hbY0IbGOSrNs+M5CNFJMw4crZhISIWVzHDh+yi4nkps7FTIAJXVOehS9UrCiMIU7qIUuQbTWbZ9wfm+hQpba9wfm+hQvV038aPD1i/wAr/o3NitVyQePEZg+IKyWi0i7IcXGPd4YgcT1VaMEiF43qH0csClyY2MEDCMPH4pGiFmhIo9VlLDFKjD9nCibKOuvJWYQVSyy8ieCHgqGx+OvJI2Lr81ZJRKr1Z+TN6fH4KxsHU/FL7D1VolMZJPNNfZPtsfgq/YkfZDr/ACrilCXuJh7XGUfsx5a9UdgeWvVbANSupe4kHtoFLsemvVMUuiuuaiEnqGV7aJUFP+1SFMclZhNzfql6zK9BFe6OSmCAcApwiE/UK9IhWt1TICfRKlaXT3mmOmKkgFX6hi9Mm+2W/tLciAR1+ibqdP8ACQDxDgbv6SJd4SqoEnIKLxOeP8KXMPQkumF3WglcUmoKncb7CF3Wgi7rQUpSKV2S4mt24O4PzfQppbcPcH5voUL2dL/Ej57XKsz/AKP/2Q=="/>
          <p:cNvSpPr>
            <a:spLocks noChangeAspect="1" noChangeArrowheads="1"/>
          </p:cNvSpPr>
          <p:nvPr/>
        </p:nvSpPr>
        <p:spPr bwMode="auto">
          <a:xfrm>
            <a:off x="1524000" y="-998538"/>
            <a:ext cx="2190750" cy="208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endParaRPr lang="nb-NO" altLang="nb-NO" sz="1800">
              <a:solidFill>
                <a:prstClr val="white"/>
              </a:solidFill>
              <a:latin typeface="Arial" charset="0"/>
            </a:endParaRPr>
          </a:p>
        </p:txBody>
      </p:sp>
      <p:pic>
        <p:nvPicPr>
          <p:cNvPr id="20486" name="Picture 6" descr="http://www.capitalfm.co.ke/lifestyle/files/2012/08/karate.png"/>
          <p:cNvPicPr>
            <a:picLocks noChangeAspect="1" noChangeArrowheads="1"/>
          </p:cNvPicPr>
          <p:nvPr/>
        </p:nvPicPr>
        <p:blipFill>
          <a:blip r:embed="rId2"/>
          <a:srcRect/>
          <a:stretch>
            <a:fillRect/>
          </a:stretch>
        </p:blipFill>
        <p:spPr bwMode="auto">
          <a:xfrm>
            <a:off x="2619375" y="2179638"/>
            <a:ext cx="4875213" cy="396081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830418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0"/>
            <a:ext cx="6842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Never or rarely makes presentations</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prstClr val="white"/>
                </a:solidFill>
              </a:rPr>
              <a:t>White</a:t>
            </a:r>
            <a:r>
              <a:rPr lang="en-US" sz="4400" b="1" dirty="0">
                <a:solidFill>
                  <a:srgbClr val="00ADDC">
                    <a:lumMod val="20000"/>
                    <a:lumOff val="80000"/>
                  </a:srgbClr>
                </a:solidFill>
              </a:rPr>
              <a:t> </a:t>
            </a:r>
            <a:r>
              <a:rPr lang="en-US" sz="4400" b="1" dirty="0"/>
              <a:t>belt – </a:t>
            </a:r>
            <a:br>
              <a:rPr lang="en-US" sz="4400" b="1" dirty="0"/>
            </a:br>
            <a:r>
              <a:rPr lang="en-US" sz="4000" b="1" dirty="0"/>
              <a:t>the inexperienced</a:t>
            </a:r>
          </a:p>
        </p:txBody>
      </p:sp>
      <p:sp>
        <p:nvSpPr>
          <p:cNvPr id="8" name="TextBox 7"/>
          <p:cNvSpPr txBox="1">
            <a:spLocks noChangeArrowheads="1"/>
          </p:cNvSpPr>
          <p:nvPr/>
        </p:nvSpPr>
        <p:spPr bwMode="auto">
          <a:xfrm>
            <a:off x="2566989" y="3789363"/>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Actively avoids doing so</a:t>
            </a:r>
          </a:p>
        </p:txBody>
      </p:sp>
      <p:sp>
        <p:nvSpPr>
          <p:cNvPr id="9" name="TextBox 8"/>
          <p:cNvSpPr txBox="1">
            <a:spLocks noChangeArrowheads="1"/>
          </p:cNvSpPr>
          <p:nvPr/>
        </p:nvSpPr>
        <p:spPr bwMode="auto">
          <a:xfrm>
            <a:off x="2566989" y="4581525"/>
            <a:ext cx="6842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Dislikes taking the word, even in small groups</a:t>
            </a:r>
          </a:p>
        </p:txBody>
      </p:sp>
    </p:spTree>
    <p:extLst>
      <p:ext uri="{BB962C8B-B14F-4D97-AF65-F5344CB8AC3E}">
        <p14:creationId xmlns:p14="http://schemas.microsoft.com/office/powerpoint/2010/main" val="399066968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0"/>
            <a:ext cx="68421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Not paralyzed by the prospect of giving a presentation, but does no volunteer</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FFFF00"/>
                </a:solidFill>
              </a:rPr>
              <a:t>Yellow</a:t>
            </a:r>
            <a:r>
              <a:rPr lang="en-US" sz="4400" b="1" dirty="0">
                <a:solidFill>
                  <a:srgbClr val="00ADDC">
                    <a:lumMod val="20000"/>
                    <a:lumOff val="80000"/>
                  </a:srgbClr>
                </a:solidFill>
              </a:rPr>
              <a:t> </a:t>
            </a:r>
            <a:r>
              <a:rPr lang="en-US" sz="4400" b="1" dirty="0"/>
              <a:t>belt – </a:t>
            </a:r>
            <a:br>
              <a:rPr lang="en-US" sz="4400" b="1" dirty="0"/>
            </a:br>
            <a:r>
              <a:rPr lang="en-US" sz="4000" b="1" dirty="0"/>
              <a:t>the occasional</a:t>
            </a:r>
          </a:p>
        </p:txBody>
      </p:sp>
      <p:sp>
        <p:nvSpPr>
          <p:cNvPr id="4" name="TextBox 3"/>
          <p:cNvSpPr txBox="1">
            <a:spLocks noChangeArrowheads="1"/>
          </p:cNvSpPr>
          <p:nvPr/>
        </p:nvSpPr>
        <p:spPr bwMode="auto">
          <a:xfrm>
            <a:off x="2566989" y="4292601"/>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Not familiar with basic skills</a:t>
            </a:r>
          </a:p>
        </p:txBody>
      </p:sp>
      <p:sp>
        <p:nvSpPr>
          <p:cNvPr id="5" name="TextBox 4"/>
          <p:cNvSpPr txBox="1">
            <a:spLocks noChangeArrowheads="1"/>
          </p:cNvSpPr>
          <p:nvPr/>
        </p:nvSpPr>
        <p:spPr bwMode="auto">
          <a:xfrm>
            <a:off x="2566989" y="4941888"/>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Usually fails to thrill the audience</a:t>
            </a:r>
          </a:p>
        </p:txBody>
      </p:sp>
    </p:spTree>
    <p:extLst>
      <p:ext uri="{BB962C8B-B14F-4D97-AF65-F5344CB8AC3E}">
        <p14:creationId xmlns:p14="http://schemas.microsoft.com/office/powerpoint/2010/main" val="10225888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0"/>
            <a:ext cx="70580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Has given a fair number of presentations with some success</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00B0F0"/>
                </a:solidFill>
              </a:rPr>
              <a:t>Blue</a:t>
            </a:r>
            <a:r>
              <a:rPr lang="en-US" sz="4400" b="1" dirty="0">
                <a:solidFill>
                  <a:srgbClr val="00ADDC">
                    <a:lumMod val="20000"/>
                    <a:lumOff val="80000"/>
                  </a:srgbClr>
                </a:solidFill>
              </a:rPr>
              <a:t> </a:t>
            </a:r>
            <a:r>
              <a:rPr lang="en-US" sz="4400" b="1" dirty="0"/>
              <a:t>belt – </a:t>
            </a:r>
            <a:br>
              <a:rPr lang="en-US" sz="4400" b="1" dirty="0"/>
            </a:br>
            <a:r>
              <a:rPr lang="en-US" sz="4000" b="1" dirty="0"/>
              <a:t>the more experienced</a:t>
            </a:r>
          </a:p>
        </p:txBody>
      </p:sp>
      <p:sp>
        <p:nvSpPr>
          <p:cNvPr id="4" name="TextBox 3"/>
          <p:cNvSpPr txBox="1">
            <a:spLocks noChangeArrowheads="1"/>
          </p:cNvSpPr>
          <p:nvPr/>
        </p:nvSpPr>
        <p:spPr bwMode="auto">
          <a:xfrm>
            <a:off x="2566989" y="3789363"/>
            <a:ext cx="70580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Familiar with the basic skills</a:t>
            </a:r>
          </a:p>
        </p:txBody>
      </p:sp>
      <p:sp>
        <p:nvSpPr>
          <p:cNvPr id="6" name="TextBox 5"/>
          <p:cNvSpPr txBox="1">
            <a:spLocks noChangeArrowheads="1"/>
          </p:cNvSpPr>
          <p:nvPr/>
        </p:nvSpPr>
        <p:spPr bwMode="auto">
          <a:xfrm>
            <a:off x="2566989" y="4508500"/>
            <a:ext cx="70580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Always well prepared</a:t>
            </a:r>
          </a:p>
        </p:txBody>
      </p:sp>
    </p:spTree>
    <p:extLst>
      <p:ext uri="{BB962C8B-B14F-4D97-AF65-F5344CB8AC3E}">
        <p14:creationId xmlns:p14="http://schemas.microsoft.com/office/powerpoint/2010/main" val="20305673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1"/>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Often gives presentations</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996633"/>
                </a:solidFill>
              </a:rPr>
              <a:t>Brown</a:t>
            </a:r>
            <a:r>
              <a:rPr lang="en-US" sz="4400" b="1" dirty="0">
                <a:solidFill>
                  <a:srgbClr val="00ADDC">
                    <a:lumMod val="20000"/>
                    <a:lumOff val="80000"/>
                  </a:srgbClr>
                </a:solidFill>
              </a:rPr>
              <a:t> belt – </a:t>
            </a:r>
            <a:br>
              <a:rPr lang="en-US" sz="4400" b="1" dirty="0">
                <a:solidFill>
                  <a:srgbClr val="00ADDC">
                    <a:lumMod val="20000"/>
                    <a:lumOff val="80000"/>
                  </a:srgbClr>
                </a:solidFill>
              </a:rPr>
            </a:br>
            <a:r>
              <a:rPr lang="en-US" sz="4000" b="1" dirty="0">
                <a:solidFill>
                  <a:srgbClr val="00ADDC">
                    <a:lumMod val="20000"/>
                    <a:lumOff val="80000"/>
                  </a:srgbClr>
                </a:solidFill>
              </a:rPr>
              <a:t>the willing</a:t>
            </a:r>
          </a:p>
        </p:txBody>
      </p:sp>
      <p:sp>
        <p:nvSpPr>
          <p:cNvPr id="4" name="TextBox 3"/>
          <p:cNvSpPr txBox="1">
            <a:spLocks noChangeArrowheads="1"/>
          </p:cNvSpPr>
          <p:nvPr/>
        </p:nvSpPr>
        <p:spPr bwMode="auto">
          <a:xfrm>
            <a:off x="2566988" y="3213101"/>
            <a:ext cx="71294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Confident, clever and experienced</a:t>
            </a:r>
          </a:p>
        </p:txBody>
      </p:sp>
      <p:sp>
        <p:nvSpPr>
          <p:cNvPr id="5" name="TextBox 4"/>
          <p:cNvSpPr txBox="1">
            <a:spLocks noChangeArrowheads="1"/>
          </p:cNvSpPr>
          <p:nvPr/>
        </p:nvSpPr>
        <p:spPr bwMode="auto">
          <a:xfrm>
            <a:off x="2566988" y="3860800"/>
            <a:ext cx="7129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Involves, engages and adapts to the audience</a:t>
            </a:r>
          </a:p>
        </p:txBody>
      </p:sp>
      <p:sp>
        <p:nvSpPr>
          <p:cNvPr id="6" name="TextBox 5"/>
          <p:cNvSpPr txBox="1">
            <a:spLocks noChangeArrowheads="1"/>
          </p:cNvSpPr>
          <p:nvPr/>
        </p:nvSpPr>
        <p:spPr bwMode="auto">
          <a:xfrm>
            <a:off x="2566988" y="5013326"/>
            <a:ext cx="71294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Handles questions professionally</a:t>
            </a:r>
          </a:p>
        </p:txBody>
      </p:sp>
    </p:spTree>
    <p:extLst>
      <p:ext uri="{BB962C8B-B14F-4D97-AF65-F5344CB8AC3E}">
        <p14:creationId xmlns:p14="http://schemas.microsoft.com/office/powerpoint/2010/main" val="2414493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0"/>
            <a:ext cx="6842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Giving presentations is part of the job</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00ADDC">
                    <a:lumMod val="20000"/>
                    <a:lumOff val="80000"/>
                  </a:srgbClr>
                </a:solidFill>
              </a:rPr>
              <a:t>Black </a:t>
            </a:r>
            <a:r>
              <a:rPr lang="en-US" sz="4400" b="1" dirty="0"/>
              <a:t>belt – </a:t>
            </a:r>
            <a:br>
              <a:rPr lang="en-US" sz="4400" b="1" dirty="0"/>
            </a:br>
            <a:r>
              <a:rPr lang="en-US" sz="4000" b="1" dirty="0"/>
              <a:t>the professional</a:t>
            </a:r>
          </a:p>
        </p:txBody>
      </p:sp>
      <p:sp>
        <p:nvSpPr>
          <p:cNvPr id="4" name="TextBox 3"/>
          <p:cNvSpPr txBox="1">
            <a:spLocks noChangeArrowheads="1"/>
          </p:cNvSpPr>
          <p:nvPr/>
        </p:nvSpPr>
        <p:spPr bwMode="auto">
          <a:xfrm>
            <a:off x="2566989" y="3716339"/>
            <a:ext cx="7489825"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Appreciates the attention of the audience</a:t>
            </a:r>
          </a:p>
        </p:txBody>
      </p:sp>
      <p:sp>
        <p:nvSpPr>
          <p:cNvPr id="5" name="TextBox 4"/>
          <p:cNvSpPr txBox="1">
            <a:spLocks noChangeArrowheads="1"/>
          </p:cNvSpPr>
          <p:nvPr/>
        </p:nvSpPr>
        <p:spPr bwMode="auto">
          <a:xfrm>
            <a:off x="2566989" y="4865688"/>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Handles high stress levels</a:t>
            </a:r>
          </a:p>
        </p:txBody>
      </p:sp>
      <p:sp>
        <p:nvSpPr>
          <p:cNvPr id="6" name="TextBox 5"/>
          <p:cNvSpPr txBox="1">
            <a:spLocks noChangeArrowheads="1"/>
          </p:cNvSpPr>
          <p:nvPr/>
        </p:nvSpPr>
        <p:spPr bwMode="auto">
          <a:xfrm>
            <a:off x="2566988" y="5516563"/>
            <a:ext cx="72009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Uses all techniques (including humor) efficiently</a:t>
            </a:r>
          </a:p>
        </p:txBody>
      </p:sp>
      <p:sp>
        <p:nvSpPr>
          <p:cNvPr id="8" name="Rectangle 7"/>
          <p:cNvSpPr/>
          <p:nvPr/>
        </p:nvSpPr>
        <p:spPr>
          <a:xfrm>
            <a:off x="2567609" y="1052737"/>
            <a:ext cx="1691489" cy="769441"/>
          </a:xfrm>
          <a:prstGeom prst="rect">
            <a:avLst/>
          </a:prstGeom>
          <a:noFill/>
        </p:spPr>
        <p:txBody>
          <a:bodyPr wrap="none">
            <a:spAutoFit/>
          </a:bodyPr>
          <a:lstStyle/>
          <a:p>
            <a:pPr algn="ctr">
              <a:defRPr/>
            </a:pPr>
            <a:r>
              <a:rPr lang="en-US" sz="4400" b="1">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Black</a:t>
            </a:r>
          </a:p>
        </p:txBody>
      </p:sp>
    </p:spTree>
    <p:extLst>
      <p:ext uri="{BB962C8B-B14F-4D97-AF65-F5344CB8AC3E}">
        <p14:creationId xmlns:p14="http://schemas.microsoft.com/office/powerpoint/2010/main" val="5264492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566989" y="2565401"/>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The unique performer</a:t>
            </a:r>
          </a:p>
        </p:txBody>
      </p:sp>
      <p:sp>
        <p:nvSpPr>
          <p:cNvPr id="7" name="TextBox 6"/>
          <p:cNvSpPr txBox="1"/>
          <p:nvPr/>
        </p:nvSpPr>
        <p:spPr>
          <a:xfrm>
            <a:off x="2567608" y="1052737"/>
            <a:ext cx="6840760" cy="1384995"/>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00ADDC">
                    <a:lumMod val="20000"/>
                    <a:lumOff val="80000"/>
                  </a:srgbClr>
                </a:solidFill>
              </a:rPr>
              <a:t>Black </a:t>
            </a:r>
            <a:r>
              <a:rPr lang="en-US" sz="4400" b="1" dirty="0"/>
              <a:t>belt – </a:t>
            </a:r>
            <a:br>
              <a:rPr lang="en-US" sz="4400" b="1" dirty="0"/>
            </a:br>
            <a:r>
              <a:rPr lang="en-US" sz="4000" b="1" dirty="0"/>
              <a:t>10</a:t>
            </a:r>
            <a:r>
              <a:rPr lang="en-US" sz="4000" b="1" baseline="30000" dirty="0"/>
              <a:t>th</a:t>
            </a:r>
            <a:r>
              <a:rPr lang="en-US" sz="4000" b="1" dirty="0"/>
              <a:t> dan</a:t>
            </a:r>
          </a:p>
        </p:txBody>
      </p:sp>
      <p:sp>
        <p:nvSpPr>
          <p:cNvPr id="4" name="TextBox 3"/>
          <p:cNvSpPr txBox="1">
            <a:spLocks noChangeArrowheads="1"/>
          </p:cNvSpPr>
          <p:nvPr/>
        </p:nvSpPr>
        <p:spPr bwMode="auto">
          <a:xfrm>
            <a:off x="2566989" y="3933825"/>
            <a:ext cx="68421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solidFill>
                  <a:prstClr val="white"/>
                </a:solidFill>
                <a:latin typeface="Arial" charset="0"/>
              </a:rPr>
              <a:t>Enjoys the adrenaline kick from giving the audience a great experience</a:t>
            </a:r>
          </a:p>
        </p:txBody>
      </p:sp>
      <p:sp>
        <p:nvSpPr>
          <p:cNvPr id="5" name="TextBox 4"/>
          <p:cNvSpPr txBox="1">
            <a:spLocks noChangeArrowheads="1"/>
          </p:cNvSpPr>
          <p:nvPr/>
        </p:nvSpPr>
        <p:spPr bwMode="auto">
          <a:xfrm>
            <a:off x="2566989" y="3213101"/>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Improvises if required</a:t>
            </a:r>
          </a:p>
        </p:txBody>
      </p:sp>
      <p:sp>
        <p:nvSpPr>
          <p:cNvPr id="10" name="Rectangle 9"/>
          <p:cNvSpPr/>
          <p:nvPr/>
        </p:nvSpPr>
        <p:spPr>
          <a:xfrm>
            <a:off x="2567609" y="1052737"/>
            <a:ext cx="1691489" cy="769441"/>
          </a:xfrm>
          <a:prstGeom prst="rect">
            <a:avLst/>
          </a:prstGeom>
          <a:noFill/>
        </p:spPr>
        <p:txBody>
          <a:bodyPr wrap="none">
            <a:spAutoFit/>
          </a:bodyPr>
          <a:lstStyle/>
          <a:p>
            <a:pPr algn="ctr">
              <a:defRPr/>
            </a:pPr>
            <a:r>
              <a:rPr lang="en-US"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Black</a:t>
            </a:r>
            <a:endParaRPr lang="nb-NO"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8086744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2889" y="5084763"/>
            <a:ext cx="649287" cy="647700"/>
          </a:xfrm>
          <a:prstGeom prst="rect">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sz="3200">
              <a:solidFill>
                <a:srgbClr val="FFFFFF"/>
              </a:solidFill>
              <a:latin typeface="Corbel" pitchFamily="34" charset="0"/>
            </a:endParaRPr>
          </a:p>
        </p:txBody>
      </p:sp>
      <p:sp>
        <p:nvSpPr>
          <p:cNvPr id="3" name="Rectangle 2"/>
          <p:cNvSpPr/>
          <p:nvPr/>
        </p:nvSpPr>
        <p:spPr>
          <a:xfrm>
            <a:off x="2782889" y="4437063"/>
            <a:ext cx="649287" cy="647700"/>
          </a:xfrm>
          <a:prstGeom prst="rect">
            <a:avLst/>
          </a:prstGeom>
          <a:solidFill>
            <a:srgbClr val="FFFF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sz="3200">
              <a:solidFill>
                <a:srgbClr val="FFFFFF"/>
              </a:solidFill>
              <a:latin typeface="Corbel" pitchFamily="34" charset="0"/>
            </a:endParaRPr>
          </a:p>
        </p:txBody>
      </p:sp>
      <p:sp>
        <p:nvSpPr>
          <p:cNvPr id="4" name="Rectangle 3"/>
          <p:cNvSpPr/>
          <p:nvPr/>
        </p:nvSpPr>
        <p:spPr>
          <a:xfrm>
            <a:off x="2782889" y="3789363"/>
            <a:ext cx="649287" cy="647700"/>
          </a:xfrm>
          <a:prstGeom prst="rect">
            <a:avLst/>
          </a:prstGeom>
          <a:solidFill>
            <a:srgbClr val="0000FF"/>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sz="3200">
              <a:solidFill>
                <a:srgbClr val="FFFFFF"/>
              </a:solidFill>
              <a:latin typeface="Corbel" pitchFamily="34" charset="0"/>
            </a:endParaRPr>
          </a:p>
        </p:txBody>
      </p:sp>
      <p:sp>
        <p:nvSpPr>
          <p:cNvPr id="5" name="Rectangle 4"/>
          <p:cNvSpPr/>
          <p:nvPr/>
        </p:nvSpPr>
        <p:spPr>
          <a:xfrm>
            <a:off x="2782889" y="3141663"/>
            <a:ext cx="649287" cy="647700"/>
          </a:xfrm>
          <a:prstGeom prst="rect">
            <a:avLst/>
          </a:prstGeom>
          <a:solidFill>
            <a:srgbClr val="6633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sz="3200">
              <a:solidFill>
                <a:srgbClr val="FFFFFF"/>
              </a:solidFill>
              <a:latin typeface="Corbel" pitchFamily="34" charset="0"/>
            </a:endParaRPr>
          </a:p>
        </p:txBody>
      </p:sp>
      <p:sp>
        <p:nvSpPr>
          <p:cNvPr id="6" name="Rectangle 5"/>
          <p:cNvSpPr/>
          <p:nvPr/>
        </p:nvSpPr>
        <p:spPr>
          <a:xfrm>
            <a:off x="2782889" y="2492375"/>
            <a:ext cx="649287" cy="64928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sz="3200">
              <a:solidFill>
                <a:srgbClr val="FFFFFF"/>
              </a:solidFill>
              <a:latin typeface="Corbel" pitchFamily="34" charset="0"/>
            </a:endParaRPr>
          </a:p>
        </p:txBody>
      </p:sp>
      <p:sp>
        <p:nvSpPr>
          <p:cNvPr id="7" name="Rectangle 6"/>
          <p:cNvSpPr/>
          <p:nvPr/>
        </p:nvSpPr>
        <p:spPr>
          <a:xfrm>
            <a:off x="2782889" y="1844675"/>
            <a:ext cx="649287" cy="6477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prstClr val="white"/>
                </a:solidFill>
                <a:latin typeface="Arial" pitchFamily="34" charset="0"/>
                <a:cs typeface="Arial" pitchFamily="34" charset="0"/>
              </a:rPr>
              <a:t>10</a:t>
            </a:r>
          </a:p>
        </p:txBody>
      </p:sp>
      <p:sp>
        <p:nvSpPr>
          <p:cNvPr id="28680" name="TextBox 7"/>
          <p:cNvSpPr txBox="1">
            <a:spLocks noChangeArrowheads="1"/>
          </p:cNvSpPr>
          <p:nvPr/>
        </p:nvSpPr>
        <p:spPr bwMode="auto">
          <a:xfrm>
            <a:off x="2351089" y="5805488"/>
            <a:ext cx="18256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200" dirty="0">
                <a:latin typeface="Arial" charset="0"/>
              </a:rPr>
              <a:t>Beginner</a:t>
            </a:r>
          </a:p>
        </p:txBody>
      </p:sp>
      <p:sp>
        <p:nvSpPr>
          <p:cNvPr id="28681" name="TextBox 8"/>
          <p:cNvSpPr txBox="1">
            <a:spLocks noChangeArrowheads="1"/>
          </p:cNvSpPr>
          <p:nvPr/>
        </p:nvSpPr>
        <p:spPr bwMode="auto">
          <a:xfrm>
            <a:off x="2566989" y="1125538"/>
            <a:ext cx="11191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200" dirty="0">
                <a:latin typeface="Arial" charset="0"/>
              </a:rPr>
              <a:t>Artist</a:t>
            </a:r>
          </a:p>
        </p:txBody>
      </p:sp>
      <p:sp>
        <p:nvSpPr>
          <p:cNvPr id="13" name="TextBox 12"/>
          <p:cNvSpPr txBox="1">
            <a:spLocks noChangeArrowheads="1"/>
          </p:cNvSpPr>
          <p:nvPr/>
        </p:nvSpPr>
        <p:spPr bwMode="auto">
          <a:xfrm>
            <a:off x="4469764" y="1984139"/>
            <a:ext cx="5400675"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Bad news: Practice in itself will not take you into the “advanced” zone</a:t>
            </a:r>
          </a:p>
        </p:txBody>
      </p:sp>
      <p:grpSp>
        <p:nvGrpSpPr>
          <p:cNvPr id="9" name="Group 8"/>
          <p:cNvGrpSpPr/>
          <p:nvPr/>
        </p:nvGrpSpPr>
        <p:grpSpPr>
          <a:xfrm>
            <a:off x="3719513" y="1827583"/>
            <a:ext cx="647700" cy="1944688"/>
            <a:chOff x="2195513" y="1827583"/>
            <a:chExt cx="647700" cy="1944688"/>
          </a:xfrm>
        </p:grpSpPr>
        <p:sp>
          <p:nvSpPr>
            <p:cNvPr id="14" name="Rectangle 13"/>
            <p:cNvSpPr/>
            <p:nvPr/>
          </p:nvSpPr>
          <p:spPr bwMode="auto">
            <a:xfrm>
              <a:off x="2195513" y="1827583"/>
              <a:ext cx="215900" cy="194468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a:solidFill>
                  <a:srgbClr val="FFFFFF"/>
                </a:solidFill>
                <a:latin typeface="Corbel" pitchFamily="34" charset="0"/>
              </a:endParaRPr>
            </a:p>
          </p:txBody>
        </p:sp>
        <p:cxnSp>
          <p:nvCxnSpPr>
            <p:cNvPr id="16" name="Straight Connector 15"/>
            <p:cNvCxnSpPr>
              <a:stCxn id="14" idx="3"/>
            </p:cNvCxnSpPr>
            <p:nvPr/>
          </p:nvCxnSpPr>
          <p:spPr bwMode="auto">
            <a:xfrm>
              <a:off x="2411413" y="2799927"/>
              <a:ext cx="431800" cy="107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a:spLocks noChangeArrowheads="1"/>
          </p:cNvSpPr>
          <p:nvPr/>
        </p:nvSpPr>
        <p:spPr bwMode="auto">
          <a:xfrm>
            <a:off x="4469764" y="3992400"/>
            <a:ext cx="54006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Good news: Just by knowing the Basic skills, you will never be in the “beginner” zone</a:t>
            </a:r>
          </a:p>
        </p:txBody>
      </p:sp>
      <p:grpSp>
        <p:nvGrpSpPr>
          <p:cNvPr id="8" name="Group 7"/>
          <p:cNvGrpSpPr/>
          <p:nvPr/>
        </p:nvGrpSpPr>
        <p:grpSpPr>
          <a:xfrm>
            <a:off x="3719513" y="4425505"/>
            <a:ext cx="647700" cy="1351453"/>
            <a:chOff x="2195513" y="4425504"/>
            <a:chExt cx="647700" cy="1351453"/>
          </a:xfrm>
        </p:grpSpPr>
        <p:sp>
          <p:nvSpPr>
            <p:cNvPr id="17" name="Rectangle 16"/>
            <p:cNvSpPr/>
            <p:nvPr/>
          </p:nvSpPr>
          <p:spPr bwMode="auto">
            <a:xfrm>
              <a:off x="2195513" y="4425504"/>
              <a:ext cx="214401" cy="135145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nb-NO">
                <a:solidFill>
                  <a:srgbClr val="FFFFFF"/>
                </a:solidFill>
                <a:latin typeface="Corbel" pitchFamily="34" charset="0"/>
              </a:endParaRPr>
            </a:p>
          </p:txBody>
        </p:sp>
        <p:cxnSp>
          <p:nvCxnSpPr>
            <p:cNvPr id="21" name="Straight Connector 20"/>
            <p:cNvCxnSpPr/>
            <p:nvPr/>
          </p:nvCxnSpPr>
          <p:spPr bwMode="auto">
            <a:xfrm>
              <a:off x="2411413" y="5098746"/>
              <a:ext cx="431800" cy="1070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001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0400" y="1052736"/>
            <a:ext cx="8747968" cy="769441"/>
          </a:xfrm>
          <a:prstGeom prst="rect">
            <a:avLst/>
          </a:prstGeom>
          <a:noFill/>
        </p:spPr>
        <p:txBody>
          <a:bodyPr wrap="square">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Use your voice and body</a:t>
            </a:r>
          </a:p>
        </p:txBody>
      </p:sp>
      <p:sp>
        <p:nvSpPr>
          <p:cNvPr id="3" name="TextBox 2"/>
          <p:cNvSpPr txBox="1">
            <a:spLocks noChangeArrowheads="1"/>
          </p:cNvSpPr>
          <p:nvPr/>
        </p:nvSpPr>
        <p:spPr bwMode="auto">
          <a:xfrm>
            <a:off x="6909813" y="2856417"/>
            <a:ext cx="42915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200" dirty="0">
                <a:solidFill>
                  <a:prstClr val="white"/>
                </a:solidFill>
                <a:latin typeface="Arial" charset="0"/>
              </a:rPr>
              <a:t>Belongs to the basic skills, but try a little bit more of everything</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00" y="2455659"/>
            <a:ext cx="5906603" cy="35565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22744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Involve your audience</a:t>
            </a:r>
          </a:p>
        </p:txBody>
      </p:sp>
      <p:sp>
        <p:nvSpPr>
          <p:cNvPr id="3" name="TextBox 2"/>
          <p:cNvSpPr txBox="1">
            <a:spLocks noChangeArrowheads="1"/>
          </p:cNvSpPr>
          <p:nvPr/>
        </p:nvSpPr>
        <p:spPr bwMode="auto">
          <a:xfrm>
            <a:off x="2566989" y="2270126"/>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Don’t do all the talking!</a:t>
            </a:r>
            <a:endParaRPr lang="en-US" altLang="nb-NO" sz="2800">
              <a:solidFill>
                <a:prstClr val="white"/>
              </a:solidFill>
              <a:latin typeface="Arial" charset="0"/>
            </a:endParaRPr>
          </a:p>
        </p:txBody>
      </p:sp>
      <p:sp>
        <p:nvSpPr>
          <p:cNvPr id="5" name="TextBox 4"/>
          <p:cNvSpPr txBox="1">
            <a:spLocks noChangeArrowheads="1"/>
          </p:cNvSpPr>
          <p:nvPr/>
        </p:nvSpPr>
        <p:spPr bwMode="auto">
          <a:xfrm>
            <a:off x="2566989" y="2924176"/>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Make it interactive if appropriate</a:t>
            </a:r>
            <a:endParaRPr lang="en-US" altLang="nb-NO" sz="2800">
              <a:solidFill>
                <a:prstClr val="white"/>
              </a:solidFill>
              <a:latin typeface="Arial" charset="0"/>
            </a:endParaRPr>
          </a:p>
        </p:txBody>
      </p:sp>
      <p:pic>
        <p:nvPicPr>
          <p:cNvPr id="26626" name="Picture 2" descr="http://www.kidderminsterevangelicalchurch.org.uk/images/Cartoon%20Caracters/Boy_Girl%20-%20playing_b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7713" y="3789363"/>
            <a:ext cx="292735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p:nvPr/>
        </p:nvSpPr>
        <p:spPr>
          <a:xfrm>
            <a:off x="6888110" y="3645031"/>
            <a:ext cx="2016280" cy="1886197"/>
          </a:xfrm>
          <a:prstGeom prst="ellipse">
            <a:avLst/>
          </a:prstGeom>
          <a:blipFill>
            <a:blip r:embed="rId3" cstate="print"/>
            <a:stretch>
              <a:fillRect/>
            </a:stretch>
          </a:blipFill>
        </p:spPr>
        <p:style>
          <a:lnRef idx="0">
            <a:schemeClr val="dk1"/>
          </a:lnRef>
          <a:fillRef idx="3">
            <a:schemeClr val="dk1"/>
          </a:fillRef>
          <a:effectRef idx="3">
            <a:schemeClr val="dk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nb-NO" sz="2400">
                <a:solidFill>
                  <a:prstClr val="black"/>
                </a:solidFill>
                <a:latin typeface="Corbel" pitchFamily="34" charset="0"/>
              </a:rPr>
              <a:t>Ask questions</a:t>
            </a:r>
          </a:p>
          <a:p>
            <a:pPr algn="ctr" eaLnBrk="1" hangingPunct="1">
              <a:defRPr/>
            </a:pPr>
            <a:endParaRPr lang="nb-NO" altLang="nb-NO">
              <a:solidFill>
                <a:srgbClr val="FFFFFF"/>
              </a:solidFill>
              <a:latin typeface="Corbel" pitchFamily="34" charset="0"/>
            </a:endParaRPr>
          </a:p>
        </p:txBody>
      </p:sp>
      <p:sp>
        <p:nvSpPr>
          <p:cNvPr id="8" name="Oval 7"/>
          <p:cNvSpPr/>
          <p:nvPr/>
        </p:nvSpPr>
        <p:spPr>
          <a:xfrm>
            <a:off x="8400320" y="4869201"/>
            <a:ext cx="2016280" cy="1886197"/>
          </a:xfrm>
          <a:prstGeom prst="ellipse">
            <a:avLst/>
          </a:prstGeom>
          <a:blipFill>
            <a:blip r:embed="rId4" cstate="print"/>
            <a:stretch>
              <a:fillRect/>
            </a:stretch>
          </a:blipFill>
        </p:spPr>
        <p:style>
          <a:lnRef idx="0">
            <a:schemeClr val="dk1"/>
          </a:lnRef>
          <a:fillRef idx="3">
            <a:schemeClr val="dk1"/>
          </a:fillRef>
          <a:effectRef idx="3">
            <a:schemeClr val="dk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altLang="nb-NO" sz="2400">
                <a:solidFill>
                  <a:prstClr val="black"/>
                </a:solidFill>
                <a:latin typeface="Corbel" pitchFamily="34" charset="0"/>
              </a:rPr>
              <a:t>Share the stage</a:t>
            </a:r>
          </a:p>
          <a:p>
            <a:pPr algn="ctr" eaLnBrk="1" hangingPunct="1">
              <a:defRPr/>
            </a:pPr>
            <a:endParaRPr lang="nb-NO" altLang="nb-NO">
              <a:solidFill>
                <a:srgbClr val="FFFFFF"/>
              </a:solidFill>
              <a:latin typeface="Corbel" pitchFamily="34" charset="0"/>
            </a:endParaRPr>
          </a:p>
        </p:txBody>
      </p:sp>
    </p:spTree>
    <p:extLst>
      <p:ext uri="{BB962C8B-B14F-4D97-AF65-F5344CB8AC3E}">
        <p14:creationId xmlns:p14="http://schemas.microsoft.com/office/powerpoint/2010/main" val="90310944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6626"/>
                                        </p:tgtEl>
                                        <p:attrNameLst>
                                          <p:attrName>style.visibility</p:attrName>
                                        </p:attrNameLst>
                                      </p:cBhvr>
                                      <p:to>
                                        <p:strVal val="visible"/>
                                      </p:to>
                                    </p:set>
                                    <p:animEffect transition="in" filter="blinds(horizontal)">
                                      <p:cBhvr>
                                        <p:cTn id="17" dur="500"/>
                                        <p:tgtEl>
                                          <p:spTgt spid="266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e 1"/>
          <p:cNvSpPr/>
          <p:nvPr/>
        </p:nvSpPr>
        <p:spPr>
          <a:xfrm>
            <a:off x="2712135" y="559484"/>
            <a:ext cx="3161943" cy="3161943"/>
          </a:xfrm>
          <a:prstGeom prst="pie">
            <a:avLst/>
          </a:prstGeom>
          <a:solidFill>
            <a:srgbClr val="1B0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3" name="Pie 2"/>
          <p:cNvSpPr/>
          <p:nvPr/>
        </p:nvSpPr>
        <p:spPr>
          <a:xfrm>
            <a:off x="6574834" y="559484"/>
            <a:ext cx="3161943" cy="3161943"/>
          </a:xfrm>
          <a:prstGeom prst="pie">
            <a:avLst/>
          </a:prstGeom>
          <a:solidFill>
            <a:srgbClr val="FF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2725" y="419100"/>
            <a:ext cx="1600200" cy="3390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790826" y="4133850"/>
            <a:ext cx="2981325" cy="628650"/>
          </a:xfrm>
          <a:prstGeom prst="rect">
            <a:avLst/>
          </a:prstGeom>
          <a:solidFill>
            <a:srgbClr val="1B0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rPr>
              <a:t>monologue</a:t>
            </a:r>
          </a:p>
        </p:txBody>
      </p:sp>
      <p:sp>
        <p:nvSpPr>
          <p:cNvPr id="7" name="Rectangle 6"/>
          <p:cNvSpPr/>
          <p:nvPr/>
        </p:nvSpPr>
        <p:spPr>
          <a:xfrm>
            <a:off x="6600826" y="4133850"/>
            <a:ext cx="2981325" cy="628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rPr>
              <a:t>dialogue, questions</a:t>
            </a:r>
          </a:p>
        </p:txBody>
      </p:sp>
      <p:sp>
        <p:nvSpPr>
          <p:cNvPr id="6" name="TextBox 5"/>
          <p:cNvSpPr txBox="1"/>
          <p:nvPr/>
        </p:nvSpPr>
        <p:spPr>
          <a:xfrm>
            <a:off x="2114551" y="5410200"/>
            <a:ext cx="8592417" cy="523220"/>
          </a:xfrm>
          <a:prstGeom prst="rect">
            <a:avLst/>
          </a:prstGeom>
          <a:noFill/>
        </p:spPr>
        <p:txBody>
          <a:bodyPr wrap="none" rtlCol="0">
            <a:spAutoFit/>
          </a:bodyPr>
          <a:lstStyle/>
          <a:p>
            <a:r>
              <a:rPr lang="en-US" sz="2800" dirty="0">
                <a:solidFill>
                  <a:prstClr val="white"/>
                </a:solidFill>
              </a:rPr>
              <a:t>What lecture style maximizes </a:t>
            </a:r>
            <a:r>
              <a:rPr lang="en-US" sz="2800" dirty="0">
                <a:solidFill>
                  <a:srgbClr val="FFFF00"/>
                </a:solidFill>
              </a:rPr>
              <a:t>learning outcome</a:t>
            </a:r>
            <a:r>
              <a:rPr lang="en-US" sz="2800" dirty="0">
                <a:solidFill>
                  <a:prstClr val="white"/>
                </a:solidFill>
              </a:rPr>
              <a:t>?</a:t>
            </a:r>
          </a:p>
        </p:txBody>
      </p:sp>
    </p:spTree>
    <p:extLst>
      <p:ext uri="{BB962C8B-B14F-4D97-AF65-F5344CB8AC3E}">
        <p14:creationId xmlns:p14="http://schemas.microsoft.com/office/powerpoint/2010/main" val="126990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Use gadgets and demos</a:t>
            </a:r>
          </a:p>
        </p:txBody>
      </p:sp>
      <p:sp>
        <p:nvSpPr>
          <p:cNvPr id="3" name="TextBox 2"/>
          <p:cNvSpPr txBox="1">
            <a:spLocks noChangeArrowheads="1"/>
          </p:cNvSpPr>
          <p:nvPr/>
        </p:nvSpPr>
        <p:spPr bwMode="auto">
          <a:xfrm>
            <a:off x="2566989" y="2270125"/>
            <a:ext cx="68421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Use demos to visualize essential components of your talk</a:t>
            </a:r>
            <a:endParaRPr lang="en-US" altLang="nb-NO" sz="2800">
              <a:solidFill>
                <a:prstClr val="white"/>
              </a:solidFill>
              <a:latin typeface="Arial" charset="0"/>
            </a:endParaRPr>
          </a:p>
        </p:txBody>
      </p:sp>
      <p:sp>
        <p:nvSpPr>
          <p:cNvPr id="5" name="TextBox 4"/>
          <p:cNvSpPr txBox="1">
            <a:spLocks noChangeArrowheads="1"/>
          </p:cNvSpPr>
          <p:nvPr/>
        </p:nvSpPr>
        <p:spPr bwMode="auto">
          <a:xfrm>
            <a:off x="2566989" y="3500438"/>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Must be </a:t>
            </a:r>
            <a:r>
              <a:rPr lang="en-US" altLang="nb-NO" sz="3600">
                <a:solidFill>
                  <a:srgbClr val="FED46C"/>
                </a:solidFill>
                <a:latin typeface="Arial" charset="0"/>
              </a:rPr>
              <a:t>relevant</a:t>
            </a:r>
            <a:r>
              <a:rPr lang="en-US" altLang="nb-NO" sz="3600">
                <a:solidFill>
                  <a:prstClr val="white"/>
                </a:solidFill>
                <a:latin typeface="Arial" charset="0"/>
              </a:rPr>
              <a:t> to the topic</a:t>
            </a:r>
            <a:endParaRPr lang="en-US" altLang="nb-NO" sz="2800">
              <a:solidFill>
                <a:prstClr val="white"/>
              </a:solidFill>
              <a:latin typeface="Arial" charset="0"/>
            </a:endParaRPr>
          </a:p>
        </p:txBody>
      </p:sp>
    </p:spTree>
    <p:extLst>
      <p:ext uri="{BB962C8B-B14F-4D97-AF65-F5344CB8AC3E}">
        <p14:creationId xmlns:p14="http://schemas.microsoft.com/office/powerpoint/2010/main" val="14248167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Use humor</a:t>
            </a:r>
          </a:p>
        </p:txBody>
      </p:sp>
      <p:sp>
        <p:nvSpPr>
          <p:cNvPr id="3" name="TextBox 2"/>
          <p:cNvSpPr txBox="1">
            <a:spLocks noChangeArrowheads="1"/>
          </p:cNvSpPr>
          <p:nvPr/>
        </p:nvSpPr>
        <p:spPr bwMode="auto">
          <a:xfrm>
            <a:off x="2566989" y="3821291"/>
            <a:ext cx="6842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latin typeface="Arial" charset="0"/>
              </a:rPr>
              <a:t>Who can you have fun with? </a:t>
            </a:r>
            <a:endParaRPr lang="en-US" altLang="nb-NO" sz="2800" dirty="0">
              <a:latin typeface="Arial" charset="0"/>
            </a:endParaRPr>
          </a:p>
        </p:txBody>
      </p:sp>
      <p:sp>
        <p:nvSpPr>
          <p:cNvPr id="5" name="TextBox 4"/>
          <p:cNvSpPr txBox="1">
            <a:spLocks noChangeArrowheads="1"/>
          </p:cNvSpPr>
          <p:nvPr/>
        </p:nvSpPr>
        <p:spPr bwMode="auto">
          <a:xfrm>
            <a:off x="2566988" y="4475341"/>
            <a:ext cx="1873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Yourself</a:t>
            </a:r>
            <a:endParaRPr lang="en-US" altLang="nb-NO" sz="2800">
              <a:latin typeface="Arial" charset="0"/>
            </a:endParaRPr>
          </a:p>
        </p:txBody>
      </p:sp>
      <p:sp>
        <p:nvSpPr>
          <p:cNvPr id="6" name="TextBox 5"/>
          <p:cNvSpPr txBox="1">
            <a:spLocks noChangeArrowheads="1"/>
          </p:cNvSpPr>
          <p:nvPr/>
        </p:nvSpPr>
        <p:spPr bwMode="auto">
          <a:xfrm>
            <a:off x="4440238" y="4475341"/>
            <a:ext cx="43926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latin typeface="Arial" charset="0"/>
              </a:rPr>
              <a:t>and your own group</a:t>
            </a:r>
            <a:endParaRPr lang="en-US" altLang="nb-NO" sz="2800">
              <a:latin typeface="Arial" charset="0"/>
            </a:endParaRPr>
          </a:p>
        </p:txBody>
      </p:sp>
      <p:sp>
        <p:nvSpPr>
          <p:cNvPr id="7" name="TextBox 6"/>
          <p:cNvSpPr txBox="1">
            <a:spLocks noChangeArrowheads="1"/>
          </p:cNvSpPr>
          <p:nvPr/>
        </p:nvSpPr>
        <p:spPr bwMode="auto">
          <a:xfrm>
            <a:off x="2566989" y="2276476"/>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Excellent if nicely executed</a:t>
            </a:r>
            <a:endParaRPr lang="en-US" altLang="nb-NO" sz="2800">
              <a:solidFill>
                <a:prstClr val="white"/>
              </a:solidFill>
              <a:latin typeface="Arial" charset="0"/>
            </a:endParaRPr>
          </a:p>
        </p:txBody>
      </p:sp>
      <p:sp>
        <p:nvSpPr>
          <p:cNvPr id="8" name="TextBox 7"/>
          <p:cNvSpPr txBox="1">
            <a:spLocks noChangeArrowheads="1"/>
          </p:cNvSpPr>
          <p:nvPr/>
        </p:nvSpPr>
        <p:spPr bwMode="auto">
          <a:xfrm>
            <a:off x="2566989" y="2924176"/>
            <a:ext cx="68421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a:solidFill>
                  <a:prstClr val="white"/>
                </a:solidFill>
                <a:latin typeface="Arial" charset="0"/>
              </a:rPr>
              <a:t>Embarrassing if not</a:t>
            </a:r>
            <a:endParaRPr lang="en-US" altLang="nb-NO" sz="2800">
              <a:solidFill>
                <a:prstClr val="white"/>
              </a:solidFill>
              <a:latin typeface="Arial" charset="0"/>
            </a:endParaRPr>
          </a:p>
        </p:txBody>
      </p:sp>
    </p:spTree>
    <p:extLst>
      <p:ext uri="{BB962C8B-B14F-4D97-AF65-F5344CB8AC3E}">
        <p14:creationId xmlns:p14="http://schemas.microsoft.com/office/powerpoint/2010/main" val="36443072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105273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3">
                    <a:lumMod val="20000"/>
                    <a:lumOff val="80000"/>
                  </a:schemeClr>
                </a:solidFill>
              </a:rPr>
              <a:t>Be personal</a:t>
            </a:r>
          </a:p>
        </p:txBody>
      </p:sp>
      <p:sp>
        <p:nvSpPr>
          <p:cNvPr id="7" name="TextBox 6"/>
          <p:cNvSpPr txBox="1">
            <a:spLocks noChangeArrowheads="1"/>
          </p:cNvSpPr>
          <p:nvPr/>
        </p:nvSpPr>
        <p:spPr bwMode="auto">
          <a:xfrm>
            <a:off x="2566989" y="2276476"/>
            <a:ext cx="68421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solidFill>
                  <a:prstClr val="white"/>
                </a:solidFill>
                <a:latin typeface="Arial" charset="0"/>
              </a:rPr>
              <a:t>Relate your topic to recognizable everyday events or objects</a:t>
            </a:r>
            <a:endParaRPr lang="en-US" altLang="nb-NO" sz="2800" dirty="0">
              <a:solidFill>
                <a:prstClr val="white"/>
              </a:solidFill>
              <a:latin typeface="Arial" charset="0"/>
            </a:endParaRPr>
          </a:p>
        </p:txBody>
      </p:sp>
      <p:sp>
        <p:nvSpPr>
          <p:cNvPr id="9" name="TextBox 8"/>
          <p:cNvSpPr txBox="1">
            <a:spLocks noChangeArrowheads="1"/>
          </p:cNvSpPr>
          <p:nvPr/>
        </p:nvSpPr>
        <p:spPr bwMode="auto">
          <a:xfrm>
            <a:off x="2566989" y="3762376"/>
            <a:ext cx="6842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3600" dirty="0">
                <a:solidFill>
                  <a:prstClr val="white"/>
                </a:solidFill>
                <a:latin typeface="Arial" charset="0"/>
              </a:rPr>
              <a:t>Share experience and interest</a:t>
            </a:r>
            <a:endParaRPr lang="en-US" altLang="nb-NO" sz="2800" dirty="0">
              <a:solidFill>
                <a:prstClr val="white"/>
              </a:solidFill>
              <a:latin typeface="Arial" charset="0"/>
            </a:endParaRPr>
          </a:p>
        </p:txBody>
      </p:sp>
    </p:spTree>
    <p:extLst>
      <p:ext uri="{BB962C8B-B14F-4D97-AF65-F5344CB8AC3E}">
        <p14:creationId xmlns:p14="http://schemas.microsoft.com/office/powerpoint/2010/main" val="168833350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985486"/>
            <a:ext cx="6840760" cy="1446550"/>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00ADDC">
                    <a:lumMod val="20000"/>
                    <a:lumOff val="80000"/>
                  </a:srgbClr>
                </a:solidFill>
              </a:rPr>
              <a:t>Summary: </a:t>
            </a:r>
          </a:p>
          <a:p>
            <a:pPr>
              <a:defRPr/>
            </a:pPr>
            <a:r>
              <a:rPr lang="en-US" sz="4400" b="1" dirty="0">
                <a:solidFill>
                  <a:srgbClr val="00ADDC">
                    <a:lumMod val="20000"/>
                    <a:lumOff val="80000"/>
                  </a:srgbClr>
                </a:solidFill>
              </a:rPr>
              <a:t>Your toolbox</a:t>
            </a:r>
          </a:p>
        </p:txBody>
      </p:sp>
      <p:sp>
        <p:nvSpPr>
          <p:cNvPr id="7" name="Rectangle 6"/>
          <p:cNvSpPr/>
          <p:nvPr/>
        </p:nvSpPr>
        <p:spPr>
          <a:xfrm>
            <a:off x="6538454" y="675763"/>
            <a:ext cx="3401961" cy="60575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800" dirty="0" err="1">
                <a:solidFill>
                  <a:prstClr val="white"/>
                </a:solidFill>
              </a:rPr>
              <a:t>Position</a:t>
            </a:r>
            <a:endParaRPr lang="nb-NO" sz="2800" dirty="0">
              <a:solidFill>
                <a:prstClr val="white"/>
              </a:solidFill>
            </a:endParaRPr>
          </a:p>
          <a:p>
            <a:r>
              <a:rPr lang="nb-NO" sz="2800" dirty="0" err="1">
                <a:solidFill>
                  <a:prstClr val="white"/>
                </a:solidFill>
              </a:rPr>
              <a:t>Eye</a:t>
            </a:r>
            <a:r>
              <a:rPr lang="nb-NO" sz="2800" dirty="0">
                <a:solidFill>
                  <a:prstClr val="white"/>
                </a:solidFill>
              </a:rPr>
              <a:t> </a:t>
            </a:r>
            <a:r>
              <a:rPr lang="nb-NO" sz="2800" dirty="0" err="1">
                <a:solidFill>
                  <a:prstClr val="white"/>
                </a:solidFill>
              </a:rPr>
              <a:t>contact</a:t>
            </a:r>
            <a:endParaRPr lang="nb-NO" sz="2800" dirty="0">
              <a:solidFill>
                <a:prstClr val="white"/>
              </a:solidFill>
            </a:endParaRPr>
          </a:p>
          <a:p>
            <a:r>
              <a:rPr lang="nb-NO" sz="2800" dirty="0" err="1">
                <a:solidFill>
                  <a:prstClr val="white"/>
                </a:solidFill>
              </a:rPr>
              <a:t>Facial</a:t>
            </a:r>
            <a:r>
              <a:rPr lang="nb-NO" sz="2800" dirty="0">
                <a:solidFill>
                  <a:prstClr val="white"/>
                </a:solidFill>
              </a:rPr>
              <a:t> </a:t>
            </a:r>
            <a:r>
              <a:rPr lang="nb-NO" sz="2800" dirty="0" err="1">
                <a:solidFill>
                  <a:prstClr val="white"/>
                </a:solidFill>
              </a:rPr>
              <a:t>expression</a:t>
            </a:r>
            <a:endParaRPr lang="nb-NO" sz="2800" dirty="0">
              <a:solidFill>
                <a:prstClr val="white"/>
              </a:solidFill>
            </a:endParaRPr>
          </a:p>
          <a:p>
            <a:r>
              <a:rPr lang="nb-NO" sz="2800" dirty="0">
                <a:solidFill>
                  <a:prstClr val="white"/>
                </a:solidFill>
              </a:rPr>
              <a:t>Tics</a:t>
            </a:r>
          </a:p>
          <a:p>
            <a:r>
              <a:rPr lang="nb-NO" sz="2800" dirty="0">
                <a:solidFill>
                  <a:prstClr val="white"/>
                </a:solidFill>
              </a:rPr>
              <a:t>Hands</a:t>
            </a:r>
          </a:p>
          <a:p>
            <a:r>
              <a:rPr lang="nb-NO" sz="2800" dirty="0" err="1">
                <a:solidFill>
                  <a:prstClr val="white"/>
                </a:solidFill>
              </a:rPr>
              <a:t>Footwork</a:t>
            </a:r>
            <a:endParaRPr lang="nb-NO" sz="2800" dirty="0">
              <a:solidFill>
                <a:prstClr val="white"/>
              </a:solidFill>
            </a:endParaRPr>
          </a:p>
          <a:p>
            <a:r>
              <a:rPr lang="nb-NO" sz="2800" dirty="0">
                <a:solidFill>
                  <a:schemeClr val="tx1"/>
                </a:solidFill>
              </a:rPr>
              <a:t>Body </a:t>
            </a:r>
            <a:r>
              <a:rPr lang="nb-NO" sz="2800" dirty="0" err="1">
                <a:solidFill>
                  <a:schemeClr val="tx1"/>
                </a:solidFill>
              </a:rPr>
              <a:t>language</a:t>
            </a:r>
            <a:endParaRPr lang="nb-NO" sz="2800" dirty="0">
              <a:solidFill>
                <a:schemeClr val="tx1"/>
              </a:solidFill>
            </a:endParaRPr>
          </a:p>
          <a:p>
            <a:r>
              <a:rPr lang="nb-NO" sz="2800" dirty="0">
                <a:solidFill>
                  <a:schemeClr val="tx1"/>
                </a:solidFill>
              </a:rPr>
              <a:t>Voice</a:t>
            </a:r>
          </a:p>
          <a:p>
            <a:r>
              <a:rPr lang="nb-NO" sz="2800" dirty="0">
                <a:solidFill>
                  <a:schemeClr val="tx1"/>
                </a:solidFill>
              </a:rPr>
              <a:t>Breaks</a:t>
            </a:r>
          </a:p>
          <a:p>
            <a:r>
              <a:rPr lang="nb-NO" sz="2800" dirty="0" err="1">
                <a:solidFill>
                  <a:schemeClr val="tx1"/>
                </a:solidFill>
              </a:rPr>
              <a:t>Moves</a:t>
            </a:r>
            <a:endParaRPr lang="nb-NO" sz="2800" dirty="0">
              <a:solidFill>
                <a:schemeClr val="tx1"/>
              </a:solidFill>
            </a:endParaRPr>
          </a:p>
          <a:p>
            <a:endParaRPr lang="nb-NO" sz="2800" dirty="0">
              <a:solidFill>
                <a:prstClr val="white"/>
              </a:solidFill>
            </a:endParaRPr>
          </a:p>
          <a:p>
            <a:endParaRPr lang="nb-NO" dirty="0">
              <a:solidFill>
                <a:prstClr val="white"/>
              </a:solidFill>
            </a:endParaRPr>
          </a:p>
        </p:txBody>
      </p:sp>
      <p:sp>
        <p:nvSpPr>
          <p:cNvPr id="8" name="Freeform 7"/>
          <p:cNvSpPr/>
          <p:nvPr/>
        </p:nvSpPr>
        <p:spPr>
          <a:xfrm>
            <a:off x="6656440" y="173705"/>
            <a:ext cx="3165987" cy="639096"/>
          </a:xfrm>
          <a:custGeom>
            <a:avLst/>
            <a:gdLst>
              <a:gd name="connsiteX0" fmla="*/ 0 w 3205316"/>
              <a:gd name="connsiteY0" fmla="*/ 619432 h 639096"/>
              <a:gd name="connsiteX1" fmla="*/ 0 w 3205316"/>
              <a:gd name="connsiteY1" fmla="*/ 0 h 639096"/>
              <a:gd name="connsiteX2" fmla="*/ 3205316 w 3205316"/>
              <a:gd name="connsiteY2" fmla="*/ 0 h 639096"/>
              <a:gd name="connsiteX3" fmla="*/ 3205316 w 3205316"/>
              <a:gd name="connsiteY3" fmla="*/ 639096 h 639096"/>
            </a:gdLst>
            <a:ahLst/>
            <a:cxnLst>
              <a:cxn ang="0">
                <a:pos x="connsiteX0" y="connsiteY0"/>
              </a:cxn>
              <a:cxn ang="0">
                <a:pos x="connsiteX1" y="connsiteY1"/>
              </a:cxn>
              <a:cxn ang="0">
                <a:pos x="connsiteX2" y="connsiteY2"/>
              </a:cxn>
              <a:cxn ang="0">
                <a:pos x="connsiteX3" y="connsiteY3"/>
              </a:cxn>
            </a:cxnLst>
            <a:rect l="l" t="t" r="r" b="b"/>
            <a:pathLst>
              <a:path w="3205316" h="639096">
                <a:moveTo>
                  <a:pt x="0" y="619432"/>
                </a:moveTo>
                <a:lnTo>
                  <a:pt x="0" y="0"/>
                </a:lnTo>
                <a:lnTo>
                  <a:pt x="3205316" y="0"/>
                </a:lnTo>
                <a:lnTo>
                  <a:pt x="3205316" y="639096"/>
                </a:ln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Tree>
    <p:extLst>
      <p:ext uri="{BB962C8B-B14F-4D97-AF65-F5344CB8AC3E}">
        <p14:creationId xmlns:p14="http://schemas.microsoft.com/office/powerpoint/2010/main" val="2760113617"/>
      </p:ext>
    </p:extLst>
  </p:cSld>
  <p:clrMapOvr>
    <a:masterClrMapping/>
  </p:clrMapOvr>
  <mc:AlternateContent xmlns:mc="http://schemas.openxmlformats.org/markup-compatibility/2006" xmlns:p14="http://schemas.microsoft.com/office/powerpoint/2010/main">
    <mc:Choice Requires="p14">
      <p:transition spd="slow" p14:dur="1500">
        <p:wedge/>
      </p:transition>
    </mc:Choice>
    <mc:Fallback xmlns="">
      <p:transition spd="slow">
        <p:wedg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7608" y="985486"/>
            <a:ext cx="6840760" cy="1446550"/>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rgbClr val="00ADDC">
                    <a:lumMod val="20000"/>
                    <a:lumOff val="80000"/>
                  </a:srgbClr>
                </a:solidFill>
              </a:rPr>
              <a:t>Summary: </a:t>
            </a:r>
          </a:p>
          <a:p>
            <a:pPr>
              <a:defRPr/>
            </a:pPr>
            <a:r>
              <a:rPr lang="en-US" sz="4400" b="1" dirty="0">
                <a:solidFill>
                  <a:srgbClr val="00ADDC">
                    <a:lumMod val="20000"/>
                    <a:lumOff val="80000"/>
                  </a:srgbClr>
                </a:solidFill>
              </a:rPr>
              <a:t>Your toolbox</a:t>
            </a:r>
          </a:p>
        </p:txBody>
      </p:sp>
      <p:sp>
        <p:nvSpPr>
          <p:cNvPr id="7" name="Rectangle 6"/>
          <p:cNvSpPr/>
          <p:nvPr/>
        </p:nvSpPr>
        <p:spPr>
          <a:xfrm>
            <a:off x="6538454" y="675763"/>
            <a:ext cx="3401961" cy="60575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nb-NO" sz="2800" dirty="0" err="1">
                <a:solidFill>
                  <a:prstClr val="white"/>
                </a:solidFill>
              </a:rPr>
              <a:t>Position</a:t>
            </a:r>
            <a:endParaRPr lang="nb-NO" sz="2800" dirty="0">
              <a:solidFill>
                <a:prstClr val="white"/>
              </a:solidFill>
            </a:endParaRPr>
          </a:p>
          <a:p>
            <a:r>
              <a:rPr lang="nb-NO" sz="2800" dirty="0" err="1">
                <a:solidFill>
                  <a:prstClr val="white"/>
                </a:solidFill>
              </a:rPr>
              <a:t>Eye</a:t>
            </a:r>
            <a:r>
              <a:rPr lang="nb-NO" sz="2800" dirty="0">
                <a:solidFill>
                  <a:prstClr val="white"/>
                </a:solidFill>
              </a:rPr>
              <a:t> </a:t>
            </a:r>
            <a:r>
              <a:rPr lang="nb-NO" sz="2800" dirty="0" err="1">
                <a:solidFill>
                  <a:prstClr val="white"/>
                </a:solidFill>
              </a:rPr>
              <a:t>contact</a:t>
            </a:r>
            <a:endParaRPr lang="nb-NO" sz="2800" dirty="0">
              <a:solidFill>
                <a:prstClr val="white"/>
              </a:solidFill>
            </a:endParaRPr>
          </a:p>
          <a:p>
            <a:r>
              <a:rPr lang="nb-NO" sz="2800" dirty="0" err="1">
                <a:solidFill>
                  <a:prstClr val="white"/>
                </a:solidFill>
              </a:rPr>
              <a:t>Facial</a:t>
            </a:r>
            <a:r>
              <a:rPr lang="nb-NO" sz="2800" dirty="0">
                <a:solidFill>
                  <a:prstClr val="white"/>
                </a:solidFill>
              </a:rPr>
              <a:t> </a:t>
            </a:r>
            <a:r>
              <a:rPr lang="nb-NO" sz="2800" dirty="0" err="1">
                <a:solidFill>
                  <a:prstClr val="white"/>
                </a:solidFill>
              </a:rPr>
              <a:t>expression</a:t>
            </a:r>
            <a:endParaRPr lang="nb-NO" sz="2800" dirty="0">
              <a:solidFill>
                <a:prstClr val="white"/>
              </a:solidFill>
            </a:endParaRPr>
          </a:p>
          <a:p>
            <a:r>
              <a:rPr lang="nb-NO" sz="2800" dirty="0">
                <a:solidFill>
                  <a:prstClr val="white"/>
                </a:solidFill>
              </a:rPr>
              <a:t>Tics</a:t>
            </a:r>
          </a:p>
          <a:p>
            <a:r>
              <a:rPr lang="nb-NO" sz="2800" dirty="0">
                <a:solidFill>
                  <a:prstClr val="white"/>
                </a:solidFill>
              </a:rPr>
              <a:t>Hands</a:t>
            </a:r>
          </a:p>
          <a:p>
            <a:r>
              <a:rPr lang="nb-NO" sz="2800" dirty="0" err="1">
                <a:solidFill>
                  <a:prstClr val="white"/>
                </a:solidFill>
              </a:rPr>
              <a:t>Footwork</a:t>
            </a:r>
            <a:endParaRPr lang="nb-NO" sz="2800" dirty="0">
              <a:solidFill>
                <a:prstClr val="white"/>
              </a:solidFill>
            </a:endParaRPr>
          </a:p>
          <a:p>
            <a:r>
              <a:rPr lang="nb-NO" sz="2800" dirty="0">
                <a:solidFill>
                  <a:prstClr val="white"/>
                </a:solidFill>
              </a:rPr>
              <a:t>Body </a:t>
            </a:r>
            <a:r>
              <a:rPr lang="nb-NO" sz="2800" dirty="0" err="1">
                <a:solidFill>
                  <a:prstClr val="white"/>
                </a:solidFill>
              </a:rPr>
              <a:t>language</a:t>
            </a:r>
            <a:endParaRPr lang="nb-NO" sz="2800" dirty="0">
              <a:solidFill>
                <a:prstClr val="white"/>
              </a:solidFill>
            </a:endParaRPr>
          </a:p>
          <a:p>
            <a:r>
              <a:rPr lang="nb-NO" sz="2800" dirty="0">
                <a:solidFill>
                  <a:prstClr val="white"/>
                </a:solidFill>
              </a:rPr>
              <a:t>Voice</a:t>
            </a:r>
          </a:p>
          <a:p>
            <a:r>
              <a:rPr lang="nb-NO" sz="2800" dirty="0">
                <a:solidFill>
                  <a:prstClr val="white"/>
                </a:solidFill>
              </a:rPr>
              <a:t>Breaks</a:t>
            </a:r>
          </a:p>
          <a:p>
            <a:r>
              <a:rPr lang="nb-NO" sz="2800" dirty="0" err="1">
                <a:solidFill>
                  <a:prstClr val="white"/>
                </a:solidFill>
              </a:rPr>
              <a:t>Moves</a:t>
            </a:r>
            <a:endParaRPr lang="nb-NO" sz="2800" dirty="0">
              <a:solidFill>
                <a:prstClr val="white"/>
              </a:solidFill>
            </a:endParaRPr>
          </a:p>
          <a:p>
            <a:r>
              <a:rPr lang="nb-NO" sz="2800" dirty="0" err="1">
                <a:solidFill>
                  <a:srgbClr val="FFFF00"/>
                </a:solidFill>
              </a:rPr>
              <a:t>Involve</a:t>
            </a:r>
            <a:endParaRPr lang="nb-NO" sz="2800" dirty="0">
              <a:solidFill>
                <a:srgbClr val="FFFF00"/>
              </a:solidFill>
            </a:endParaRPr>
          </a:p>
          <a:p>
            <a:r>
              <a:rPr lang="nb-NO" sz="2800" dirty="0">
                <a:solidFill>
                  <a:srgbClr val="FFFF00"/>
                </a:solidFill>
              </a:rPr>
              <a:t>Be personal</a:t>
            </a:r>
          </a:p>
          <a:p>
            <a:r>
              <a:rPr lang="nb-NO" sz="2800" dirty="0">
                <a:solidFill>
                  <a:srgbClr val="FFFF00"/>
                </a:solidFill>
              </a:rPr>
              <a:t>(Humor)</a:t>
            </a:r>
          </a:p>
          <a:p>
            <a:r>
              <a:rPr lang="nb-NO" sz="2800" dirty="0">
                <a:solidFill>
                  <a:srgbClr val="FFFF00"/>
                </a:solidFill>
              </a:rPr>
              <a:t>Push limits</a:t>
            </a:r>
          </a:p>
        </p:txBody>
      </p:sp>
      <p:sp>
        <p:nvSpPr>
          <p:cNvPr id="8" name="Freeform 7"/>
          <p:cNvSpPr/>
          <p:nvPr/>
        </p:nvSpPr>
        <p:spPr>
          <a:xfrm>
            <a:off x="6656440" y="173705"/>
            <a:ext cx="3165987" cy="639096"/>
          </a:xfrm>
          <a:custGeom>
            <a:avLst/>
            <a:gdLst>
              <a:gd name="connsiteX0" fmla="*/ 0 w 3205316"/>
              <a:gd name="connsiteY0" fmla="*/ 619432 h 639096"/>
              <a:gd name="connsiteX1" fmla="*/ 0 w 3205316"/>
              <a:gd name="connsiteY1" fmla="*/ 0 h 639096"/>
              <a:gd name="connsiteX2" fmla="*/ 3205316 w 3205316"/>
              <a:gd name="connsiteY2" fmla="*/ 0 h 639096"/>
              <a:gd name="connsiteX3" fmla="*/ 3205316 w 3205316"/>
              <a:gd name="connsiteY3" fmla="*/ 639096 h 639096"/>
            </a:gdLst>
            <a:ahLst/>
            <a:cxnLst>
              <a:cxn ang="0">
                <a:pos x="connsiteX0" y="connsiteY0"/>
              </a:cxn>
              <a:cxn ang="0">
                <a:pos x="connsiteX1" y="connsiteY1"/>
              </a:cxn>
              <a:cxn ang="0">
                <a:pos x="connsiteX2" y="connsiteY2"/>
              </a:cxn>
              <a:cxn ang="0">
                <a:pos x="connsiteX3" y="connsiteY3"/>
              </a:cxn>
            </a:cxnLst>
            <a:rect l="l" t="t" r="r" b="b"/>
            <a:pathLst>
              <a:path w="3205316" h="639096">
                <a:moveTo>
                  <a:pt x="0" y="619432"/>
                </a:moveTo>
                <a:lnTo>
                  <a:pt x="0" y="0"/>
                </a:lnTo>
                <a:lnTo>
                  <a:pt x="3205316" y="0"/>
                </a:lnTo>
                <a:lnTo>
                  <a:pt x="3205316" y="639096"/>
                </a:ln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Tree>
    <p:extLst>
      <p:ext uri="{BB962C8B-B14F-4D97-AF65-F5344CB8AC3E}">
        <p14:creationId xmlns:p14="http://schemas.microsoft.com/office/powerpoint/2010/main" val="3550378309"/>
      </p:ext>
    </p:extLst>
  </p:cSld>
  <p:clrMapOvr>
    <a:masterClrMapping/>
  </p:clrMapOvr>
  <mc:AlternateContent xmlns:mc="http://schemas.openxmlformats.org/markup-compatibility/2006" xmlns:p14="http://schemas.microsoft.com/office/powerpoint/2010/main">
    <mc:Choice Requires="p14">
      <p:transition spd="slow" p14:dur="2000">
        <p:wipe dir="d"/>
      </p:transition>
    </mc:Choice>
    <mc:Fallback xmlns="">
      <p:transition spd="slow">
        <p:wipe dir="d"/>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5200" y="1081446"/>
            <a:ext cx="10236200" cy="5156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3" name="TextBox 2"/>
          <p:cNvSpPr txBox="1"/>
          <p:nvPr/>
        </p:nvSpPr>
        <p:spPr>
          <a:xfrm>
            <a:off x="2855640" y="1412777"/>
            <a:ext cx="6336704" cy="2246769"/>
          </a:xfrm>
          <a:prstGeom prst="rect">
            <a:avLst/>
          </a:prstGeom>
          <a:noFill/>
        </p:spPr>
        <p:txBody>
          <a:bodyPr wrap="square" rtlCol="0">
            <a:spAutoFit/>
          </a:bodyPr>
          <a:lstStyle/>
          <a:p>
            <a:r>
              <a:rPr lang="en-US" sz="2800" b="1" dirty="0">
                <a:solidFill>
                  <a:prstClr val="black"/>
                </a:solidFill>
              </a:rPr>
              <a:t>Exercise 3</a:t>
            </a:r>
            <a:r>
              <a:rPr lang="en-US" sz="2800" dirty="0">
                <a:solidFill>
                  <a:prstClr val="black"/>
                </a:solidFill>
              </a:rPr>
              <a:t>  (3 min) </a:t>
            </a:r>
          </a:p>
          <a:p>
            <a:endParaRPr lang="en-US" sz="2800" dirty="0">
              <a:solidFill>
                <a:prstClr val="black"/>
              </a:solidFill>
            </a:endParaRPr>
          </a:p>
          <a:p>
            <a:r>
              <a:rPr lang="en-US" sz="2800" dirty="0">
                <a:solidFill>
                  <a:schemeClr val="bg1"/>
                </a:solidFill>
              </a:rPr>
              <a:t>Present a scientific topic to an audience of 1</a:t>
            </a:r>
            <a:r>
              <a:rPr lang="en-US" sz="2800" baseline="30000" dirty="0">
                <a:solidFill>
                  <a:schemeClr val="bg1"/>
                </a:solidFill>
              </a:rPr>
              <a:t>st</a:t>
            </a:r>
            <a:r>
              <a:rPr lang="en-US" sz="2800" dirty="0">
                <a:solidFill>
                  <a:schemeClr val="bg1"/>
                </a:solidFill>
              </a:rPr>
              <a:t> year bachelor students.</a:t>
            </a:r>
          </a:p>
        </p:txBody>
      </p:sp>
      <p:sp>
        <p:nvSpPr>
          <p:cNvPr id="4" name="TextBox 3"/>
          <p:cNvSpPr txBox="1"/>
          <p:nvPr/>
        </p:nvSpPr>
        <p:spPr>
          <a:xfrm>
            <a:off x="2855640" y="4003903"/>
            <a:ext cx="6336704" cy="1384995"/>
          </a:xfrm>
          <a:prstGeom prst="rect">
            <a:avLst/>
          </a:prstGeom>
          <a:noFill/>
        </p:spPr>
        <p:txBody>
          <a:bodyPr wrap="square" rtlCol="0">
            <a:spAutoFit/>
          </a:bodyPr>
          <a:lstStyle/>
          <a:p>
            <a:r>
              <a:rPr lang="en-US" sz="2800" i="1" dirty="0">
                <a:solidFill>
                  <a:prstClr val="black"/>
                </a:solidFill>
              </a:rPr>
              <a:t>in which you are personal, involve the audience and break your comfort zone</a:t>
            </a:r>
          </a:p>
        </p:txBody>
      </p:sp>
    </p:spTree>
    <p:extLst>
      <p:ext uri="{BB962C8B-B14F-4D97-AF65-F5344CB8AC3E}">
        <p14:creationId xmlns:p14="http://schemas.microsoft.com/office/powerpoint/2010/main" val="18275425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95600" y="1740229"/>
            <a:ext cx="7557103" cy="4832092"/>
          </a:xfrm>
          <a:prstGeom prst="rect">
            <a:avLst/>
          </a:prstGeom>
          <a:noFill/>
        </p:spPr>
        <p:txBody>
          <a:bodyPr wrap="square" rtlCol="0">
            <a:spAutoFit/>
          </a:bodyPr>
          <a:lstStyle/>
          <a:p>
            <a:r>
              <a:rPr lang="en-US" sz="2800" dirty="0">
                <a:solidFill>
                  <a:srgbClr val="FFC000"/>
                </a:solidFill>
              </a:rPr>
              <a:t>Exercise 4</a:t>
            </a:r>
            <a:r>
              <a:rPr lang="en-US" sz="2800" dirty="0"/>
              <a:t>: Make PowerPoint presentation of</a:t>
            </a:r>
            <a:r>
              <a:rPr lang="en-US" altLang="nb-NO" sz="2800" dirty="0">
                <a:latin typeface="Arial" charset="0"/>
              </a:rPr>
              <a:t>: </a:t>
            </a:r>
          </a:p>
          <a:p>
            <a:r>
              <a:rPr lang="en-US" altLang="nb-NO" sz="2800" dirty="0">
                <a:latin typeface="Arial" charset="0"/>
              </a:rPr>
              <a:t>- Master project</a:t>
            </a:r>
          </a:p>
          <a:p>
            <a:pPr>
              <a:buFontTx/>
              <a:buChar char="-"/>
            </a:pPr>
            <a:r>
              <a:rPr lang="en-US" altLang="nb-NO" sz="2800" dirty="0">
                <a:latin typeface="Arial" charset="0"/>
              </a:rPr>
              <a:t> KJM2010/2020 project</a:t>
            </a:r>
          </a:p>
          <a:p>
            <a:pPr>
              <a:buFontTx/>
              <a:buChar char="-"/>
            </a:pPr>
            <a:r>
              <a:rPr lang="en-US" altLang="nb-NO" sz="2800" dirty="0">
                <a:latin typeface="Arial" charset="0"/>
              </a:rPr>
              <a:t> Other research project </a:t>
            </a:r>
          </a:p>
          <a:p>
            <a:endParaRPr lang="en-US" altLang="nb-NO" sz="2800" dirty="0">
              <a:latin typeface="Arial" charset="0"/>
            </a:endParaRPr>
          </a:p>
          <a:p>
            <a:r>
              <a:rPr lang="en-US" altLang="nb-NO" sz="2800" dirty="0">
                <a:latin typeface="Arial" charset="0"/>
              </a:rPr>
              <a:t>Focus: </a:t>
            </a:r>
            <a:r>
              <a:rPr lang="en-US" altLang="nb-NO" sz="2800" dirty="0">
                <a:solidFill>
                  <a:srgbClr val="FFFF00"/>
                </a:solidFill>
                <a:latin typeface="Arial" charset="0"/>
              </a:rPr>
              <a:t>structure, comprehensibility. </a:t>
            </a:r>
            <a:r>
              <a:rPr lang="en-US" altLang="nb-NO" sz="2800" dirty="0">
                <a:latin typeface="Arial" charset="0"/>
              </a:rPr>
              <a:t>4 min.</a:t>
            </a:r>
          </a:p>
          <a:p>
            <a:endParaRPr lang="en-US" altLang="nb-NO" sz="2800" dirty="0">
              <a:latin typeface="Arial" charset="0"/>
            </a:endParaRPr>
          </a:p>
          <a:p>
            <a:r>
              <a:rPr lang="en-US" altLang="nb-NO" sz="2800" dirty="0">
                <a:latin typeface="Arial" charset="0"/>
              </a:rPr>
              <a:t>Save as .pdf and bring handout with six slides printed on each page (</a:t>
            </a:r>
            <a:r>
              <a:rPr lang="en-US" altLang="nb-NO" sz="2800" dirty="0">
                <a:solidFill>
                  <a:srgbClr val="FFC000"/>
                </a:solidFill>
                <a:latin typeface="Arial" charset="0"/>
              </a:rPr>
              <a:t>NO file upload</a:t>
            </a:r>
            <a:r>
              <a:rPr lang="en-US" altLang="nb-NO" sz="2800" dirty="0">
                <a:latin typeface="Arial" charset="0"/>
              </a:rPr>
              <a:t>)</a:t>
            </a:r>
          </a:p>
          <a:p>
            <a:endParaRPr lang="en-US" sz="2800" dirty="0"/>
          </a:p>
        </p:txBody>
      </p:sp>
      <p:sp>
        <p:nvSpPr>
          <p:cNvPr id="4" name="TextBox 3"/>
          <p:cNvSpPr txBox="1"/>
          <p:nvPr/>
        </p:nvSpPr>
        <p:spPr>
          <a:xfrm>
            <a:off x="2495600" y="69269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4">
                    <a:lumMod val="20000"/>
                    <a:lumOff val="80000"/>
                  </a:schemeClr>
                </a:solidFill>
              </a:rPr>
              <a:t>Next week</a:t>
            </a:r>
          </a:p>
        </p:txBody>
      </p:sp>
    </p:spTree>
    <p:extLst>
      <p:ext uri="{BB962C8B-B14F-4D97-AF65-F5344CB8AC3E}">
        <p14:creationId xmlns:p14="http://schemas.microsoft.com/office/powerpoint/2010/main" val="20714447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92BDBCDA-BB51-4B45-8CD6-4397DA584FEB}"/>
              </a:ext>
            </a:extLst>
          </p:cNvPr>
          <p:cNvSpPr txBox="1"/>
          <p:nvPr/>
        </p:nvSpPr>
        <p:spPr>
          <a:xfrm>
            <a:off x="1193800" y="1397000"/>
            <a:ext cx="8356600" cy="707886"/>
          </a:xfrm>
          <a:prstGeom prst="rect">
            <a:avLst/>
          </a:prstGeom>
          <a:noFill/>
        </p:spPr>
        <p:txBody>
          <a:bodyPr wrap="square" rtlCol="0">
            <a:spAutoFit/>
          </a:bodyPr>
          <a:lstStyle/>
          <a:p>
            <a:r>
              <a:rPr lang="nb-NO" sz="4000" dirty="0"/>
              <a:t>Bonus material!!!</a:t>
            </a:r>
          </a:p>
        </p:txBody>
      </p:sp>
      <p:sp>
        <p:nvSpPr>
          <p:cNvPr id="3" name="TekstSylinder 2">
            <a:extLst>
              <a:ext uri="{FF2B5EF4-FFF2-40B4-BE49-F238E27FC236}">
                <a16:creationId xmlns:a16="http://schemas.microsoft.com/office/drawing/2014/main" id="{FEC9DAAF-4CC8-7F47-B0C9-5988E000CBD2}"/>
              </a:ext>
            </a:extLst>
          </p:cNvPr>
          <p:cNvSpPr txBox="1"/>
          <p:nvPr/>
        </p:nvSpPr>
        <p:spPr>
          <a:xfrm>
            <a:off x="1193800" y="2438400"/>
            <a:ext cx="8458200" cy="2953309"/>
          </a:xfrm>
          <a:prstGeom prst="rect">
            <a:avLst/>
          </a:prstGeom>
          <a:noFill/>
        </p:spPr>
        <p:txBody>
          <a:bodyPr wrap="square" rtlCol="0">
            <a:spAutoFit/>
          </a:bodyPr>
          <a:lstStyle/>
          <a:p>
            <a:pPr marL="342900" indent="-342900">
              <a:lnSpc>
                <a:spcPct val="150000"/>
              </a:lnSpc>
              <a:buAutoNum type="arabicParenR"/>
            </a:pPr>
            <a:r>
              <a:rPr lang="nb-NO" sz="3200" dirty="0"/>
              <a:t>The </a:t>
            </a:r>
            <a:r>
              <a:rPr lang="nb-NO" sz="3200" dirty="0" err="1"/>
              <a:t>power</a:t>
            </a:r>
            <a:r>
              <a:rPr lang="nb-NO" sz="3200" dirty="0"/>
              <a:t> </a:t>
            </a:r>
            <a:r>
              <a:rPr lang="nb-NO" sz="3200" dirty="0" err="1"/>
              <a:t>of</a:t>
            </a:r>
            <a:r>
              <a:rPr lang="nb-NO" sz="3200" dirty="0"/>
              <a:t> </a:t>
            </a:r>
            <a:r>
              <a:rPr lang="nb-NO" sz="3200" dirty="0" err="1"/>
              <a:t>pictures</a:t>
            </a:r>
            <a:endParaRPr lang="nb-NO" sz="3200" dirty="0"/>
          </a:p>
          <a:p>
            <a:pPr marL="342900" indent="-342900">
              <a:lnSpc>
                <a:spcPct val="150000"/>
              </a:lnSpc>
              <a:buFontTx/>
              <a:buAutoNum type="arabicParenR"/>
            </a:pPr>
            <a:r>
              <a:rPr lang="nb-NO" sz="3200" dirty="0"/>
              <a:t>Do not </a:t>
            </a:r>
            <a:r>
              <a:rPr lang="nb-NO" sz="3200" dirty="0" err="1"/>
              <a:t>write</a:t>
            </a:r>
            <a:r>
              <a:rPr lang="nb-NO" sz="3200" dirty="0"/>
              <a:t> </a:t>
            </a:r>
            <a:r>
              <a:rPr lang="nb-NO" sz="3200" dirty="0" err="1"/>
              <a:t>too</a:t>
            </a:r>
            <a:r>
              <a:rPr lang="nb-NO" sz="3200" dirty="0"/>
              <a:t> </a:t>
            </a:r>
            <a:r>
              <a:rPr lang="nb-NO" sz="3200" dirty="0" err="1"/>
              <a:t>much</a:t>
            </a:r>
            <a:endParaRPr lang="nb-NO" sz="3200" dirty="0"/>
          </a:p>
          <a:p>
            <a:pPr marL="342900" indent="-342900">
              <a:lnSpc>
                <a:spcPct val="150000"/>
              </a:lnSpc>
              <a:buAutoNum type="arabicParenR"/>
            </a:pPr>
            <a:r>
              <a:rPr lang="nb-NO" sz="3200" dirty="0" err="1"/>
              <a:t>Pathos</a:t>
            </a:r>
            <a:r>
              <a:rPr lang="nb-NO" sz="3200" dirty="0"/>
              <a:t>, </a:t>
            </a:r>
            <a:r>
              <a:rPr lang="nb-NO" sz="3200" dirty="0" err="1"/>
              <a:t>ethos</a:t>
            </a:r>
            <a:r>
              <a:rPr lang="nb-NO" sz="3200" dirty="0"/>
              <a:t> and logos</a:t>
            </a:r>
          </a:p>
          <a:p>
            <a:pPr marL="342900" indent="-342900">
              <a:lnSpc>
                <a:spcPct val="150000"/>
              </a:lnSpc>
              <a:buAutoNum type="arabicParenR"/>
            </a:pPr>
            <a:r>
              <a:rPr lang="nb-NO" sz="3200" dirty="0" err="1"/>
              <a:t>Dumb</a:t>
            </a:r>
            <a:r>
              <a:rPr lang="nb-NO" sz="3200" dirty="0"/>
              <a:t> it </a:t>
            </a:r>
            <a:r>
              <a:rPr lang="nb-NO" sz="3200" dirty="0" err="1"/>
              <a:t>down</a:t>
            </a:r>
            <a:endParaRPr lang="nb-NO" sz="3200" dirty="0"/>
          </a:p>
        </p:txBody>
      </p:sp>
    </p:spTree>
    <p:extLst>
      <p:ext uri="{BB962C8B-B14F-4D97-AF65-F5344CB8AC3E}">
        <p14:creationId xmlns:p14="http://schemas.microsoft.com/office/powerpoint/2010/main" val="1903413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18C1CE-8B83-CD43-AED4-31C2C416C128}"/>
              </a:ext>
            </a:extLst>
          </p:cNvPr>
          <p:cNvSpPr>
            <a:spLocks noGrp="1"/>
          </p:cNvSpPr>
          <p:nvPr>
            <p:ph type="title"/>
          </p:nvPr>
        </p:nvSpPr>
        <p:spPr/>
        <p:txBody>
          <a:bodyPr/>
          <a:lstStyle/>
          <a:p>
            <a:r>
              <a:rPr lang="nb-NO" dirty="0"/>
              <a:t>My </a:t>
            </a:r>
            <a:r>
              <a:rPr lang="nb-NO" dirty="0" err="1"/>
              <a:t>expectations</a:t>
            </a:r>
            <a:r>
              <a:rPr lang="nb-NO" dirty="0"/>
              <a:t>:</a:t>
            </a:r>
          </a:p>
        </p:txBody>
      </p:sp>
      <p:pic>
        <p:nvPicPr>
          <p:cNvPr id="4" name="Plassholder for innhold 3">
            <a:extLst>
              <a:ext uri="{FF2B5EF4-FFF2-40B4-BE49-F238E27FC236}">
                <a16:creationId xmlns:a16="http://schemas.microsoft.com/office/drawing/2014/main" id="{E8818BC2-CA7F-7C48-8167-86F61E52F2ED}"/>
              </a:ext>
            </a:extLst>
          </p:cNvPr>
          <p:cNvPicPr>
            <a:picLocks noGrp="1" noChangeAspect="1"/>
          </p:cNvPicPr>
          <p:nvPr>
            <p:ph idx="1"/>
          </p:nvPr>
        </p:nvPicPr>
        <p:blipFill>
          <a:blip r:embed="rId3"/>
          <a:stretch>
            <a:fillRect/>
          </a:stretch>
        </p:blipFill>
        <p:spPr>
          <a:xfrm>
            <a:off x="2704679" y="1563438"/>
            <a:ext cx="6159922" cy="4577558"/>
          </a:xfrm>
          <a:prstGeom prst="rect">
            <a:avLst/>
          </a:prstGeom>
        </p:spPr>
      </p:pic>
      <p:sp>
        <p:nvSpPr>
          <p:cNvPr id="5" name="TekstSylinder 4">
            <a:extLst>
              <a:ext uri="{FF2B5EF4-FFF2-40B4-BE49-F238E27FC236}">
                <a16:creationId xmlns:a16="http://schemas.microsoft.com/office/drawing/2014/main" id="{155B8A7F-C234-7B42-9809-9D77D8EA418E}"/>
              </a:ext>
            </a:extLst>
          </p:cNvPr>
          <p:cNvSpPr txBox="1"/>
          <p:nvPr/>
        </p:nvSpPr>
        <p:spPr>
          <a:xfrm>
            <a:off x="2720796" y="6375385"/>
            <a:ext cx="5297196" cy="461537"/>
          </a:xfrm>
          <a:prstGeom prst="rect">
            <a:avLst/>
          </a:prstGeom>
          <a:noFill/>
        </p:spPr>
        <p:txBody>
          <a:bodyPr wrap="square" rtlCol="0">
            <a:spAutoFit/>
          </a:bodyPr>
          <a:lstStyle/>
          <a:p>
            <a:r>
              <a:rPr lang="nb-NO" sz="2399" dirty="0"/>
              <a:t>Photo: </a:t>
            </a:r>
            <a:r>
              <a:rPr lang="nb-NO" sz="2399" dirty="0" err="1"/>
              <a:t>University</a:t>
            </a:r>
            <a:r>
              <a:rPr lang="nb-NO" sz="2399" dirty="0"/>
              <a:t> </a:t>
            </a:r>
            <a:r>
              <a:rPr lang="nb-NO" sz="2399" dirty="0" err="1"/>
              <a:t>of</a:t>
            </a:r>
            <a:r>
              <a:rPr lang="nb-NO" sz="2399" dirty="0"/>
              <a:t> Portsmouth</a:t>
            </a:r>
          </a:p>
        </p:txBody>
      </p:sp>
    </p:spTree>
    <p:extLst>
      <p:ext uri="{BB962C8B-B14F-4D97-AF65-F5344CB8AC3E}">
        <p14:creationId xmlns:p14="http://schemas.microsoft.com/office/powerpoint/2010/main" val="41114171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509" y="610470"/>
            <a:ext cx="5332354" cy="3199413"/>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1883" y="280372"/>
            <a:ext cx="3927321" cy="2209118"/>
          </a:xfrm>
          <a:prstGeom prst="rect">
            <a:avLst/>
          </a:prstGeom>
        </p:spPr>
      </p:pic>
      <p:pic>
        <p:nvPicPr>
          <p:cNvPr id="7" name="Bild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6099" y="2694125"/>
            <a:ext cx="2683105" cy="3808407"/>
          </a:xfrm>
          <a:prstGeom prst="rect">
            <a:avLst/>
          </a:prstGeom>
        </p:spPr>
      </p:pic>
      <p:pic>
        <p:nvPicPr>
          <p:cNvPr id="8" name="Bild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6764" y="2903403"/>
            <a:ext cx="6180620" cy="3522954"/>
          </a:xfrm>
          <a:prstGeom prst="rect">
            <a:avLst/>
          </a:prstGeom>
        </p:spPr>
      </p:pic>
      <p:pic>
        <p:nvPicPr>
          <p:cNvPr id="9" name="Bild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5632" y="732372"/>
            <a:ext cx="6978849" cy="5370442"/>
          </a:xfrm>
          <a:prstGeom prst="rect">
            <a:avLst/>
          </a:prstGeom>
        </p:spPr>
      </p:pic>
    </p:spTree>
    <p:extLst>
      <p:ext uri="{BB962C8B-B14F-4D97-AF65-F5344CB8AC3E}">
        <p14:creationId xmlns:p14="http://schemas.microsoft.com/office/powerpoint/2010/main" val="158433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22CBF-2F99-7C4C-AE75-227529053623}"/>
              </a:ext>
            </a:extLst>
          </p:cNvPr>
          <p:cNvSpPr>
            <a:spLocks noGrp="1"/>
          </p:cNvSpPr>
          <p:nvPr>
            <p:ph type="title"/>
          </p:nvPr>
        </p:nvSpPr>
        <p:spPr/>
        <p:txBody>
          <a:bodyPr/>
          <a:lstStyle/>
          <a:p>
            <a:r>
              <a:rPr lang="nb-NO" dirty="0" err="1"/>
              <a:t>Illustrations</a:t>
            </a:r>
            <a:r>
              <a:rPr lang="nb-NO" dirty="0"/>
              <a:t>, images and </a:t>
            </a:r>
            <a:r>
              <a:rPr lang="nb-NO" dirty="0" err="1"/>
              <a:t>movies</a:t>
            </a:r>
            <a:endParaRPr lang="nb-NO" dirty="0"/>
          </a:p>
        </p:txBody>
      </p:sp>
      <p:sp>
        <p:nvSpPr>
          <p:cNvPr id="3" name="Content Placeholder 2">
            <a:extLst>
              <a:ext uri="{FF2B5EF4-FFF2-40B4-BE49-F238E27FC236}">
                <a16:creationId xmlns:a16="http://schemas.microsoft.com/office/drawing/2014/main" id="{51D38BDC-D612-9A49-8C65-C748AE9A6404}"/>
              </a:ext>
            </a:extLst>
          </p:cNvPr>
          <p:cNvSpPr>
            <a:spLocks noGrp="1"/>
          </p:cNvSpPr>
          <p:nvPr>
            <p:ph idx="1"/>
          </p:nvPr>
        </p:nvSpPr>
        <p:spPr/>
        <p:txBody>
          <a:bodyPr/>
          <a:lstStyle/>
          <a:p>
            <a:endParaRPr lang="nb-NO" dirty="0"/>
          </a:p>
        </p:txBody>
      </p:sp>
      <p:pic>
        <p:nvPicPr>
          <p:cNvPr id="7" name="Bilde 6">
            <a:extLst>
              <a:ext uri="{FF2B5EF4-FFF2-40B4-BE49-F238E27FC236}">
                <a16:creationId xmlns:a16="http://schemas.microsoft.com/office/drawing/2014/main" id="{B768A258-5BB4-FC44-9C9D-7E62186B65A6}"/>
              </a:ext>
            </a:extLst>
          </p:cNvPr>
          <p:cNvPicPr>
            <a:picLocks noChangeAspect="1"/>
          </p:cNvPicPr>
          <p:nvPr/>
        </p:nvPicPr>
        <p:blipFill>
          <a:blip r:embed="rId3"/>
          <a:stretch>
            <a:fillRect/>
          </a:stretch>
        </p:blipFill>
        <p:spPr>
          <a:xfrm>
            <a:off x="5029108" y="304077"/>
            <a:ext cx="3999266" cy="5954462"/>
          </a:xfrm>
          <a:prstGeom prst="rect">
            <a:avLst/>
          </a:prstGeom>
        </p:spPr>
      </p:pic>
      <p:pic>
        <p:nvPicPr>
          <p:cNvPr id="9" name="Bilde 8">
            <a:extLst>
              <a:ext uri="{FF2B5EF4-FFF2-40B4-BE49-F238E27FC236}">
                <a16:creationId xmlns:a16="http://schemas.microsoft.com/office/drawing/2014/main" id="{FECA1952-315C-8C4F-807F-04CD461D9940}"/>
              </a:ext>
            </a:extLst>
          </p:cNvPr>
          <p:cNvPicPr>
            <a:picLocks noChangeAspect="1"/>
          </p:cNvPicPr>
          <p:nvPr/>
        </p:nvPicPr>
        <p:blipFill>
          <a:blip r:embed="rId4"/>
          <a:stretch>
            <a:fillRect/>
          </a:stretch>
        </p:blipFill>
        <p:spPr>
          <a:xfrm>
            <a:off x="769739" y="0"/>
            <a:ext cx="3999266" cy="6754315"/>
          </a:xfrm>
          <a:prstGeom prst="rect">
            <a:avLst/>
          </a:prstGeom>
        </p:spPr>
      </p:pic>
      <p:pic>
        <p:nvPicPr>
          <p:cNvPr id="11" name="Bilde 10">
            <a:extLst>
              <a:ext uri="{FF2B5EF4-FFF2-40B4-BE49-F238E27FC236}">
                <a16:creationId xmlns:a16="http://schemas.microsoft.com/office/drawing/2014/main" id="{FFB934A0-DADF-604F-BEC3-A9B2CE946180}"/>
              </a:ext>
            </a:extLst>
          </p:cNvPr>
          <p:cNvPicPr>
            <a:picLocks noChangeAspect="1"/>
          </p:cNvPicPr>
          <p:nvPr/>
        </p:nvPicPr>
        <p:blipFill>
          <a:blip r:embed="rId5"/>
          <a:stretch>
            <a:fillRect/>
          </a:stretch>
        </p:blipFill>
        <p:spPr>
          <a:xfrm>
            <a:off x="3271943" y="1426260"/>
            <a:ext cx="8055859" cy="3901794"/>
          </a:xfrm>
          <a:prstGeom prst="rect">
            <a:avLst/>
          </a:prstGeom>
        </p:spPr>
      </p:pic>
      <p:pic>
        <p:nvPicPr>
          <p:cNvPr id="13" name="Bilde 12">
            <a:extLst>
              <a:ext uri="{FF2B5EF4-FFF2-40B4-BE49-F238E27FC236}">
                <a16:creationId xmlns:a16="http://schemas.microsoft.com/office/drawing/2014/main" id="{CF93EC04-0705-6B43-A9A2-C0B365659AE1}"/>
              </a:ext>
            </a:extLst>
          </p:cNvPr>
          <p:cNvPicPr>
            <a:picLocks noChangeAspect="1"/>
          </p:cNvPicPr>
          <p:nvPr/>
        </p:nvPicPr>
        <p:blipFill>
          <a:blip r:embed="rId6"/>
          <a:stretch>
            <a:fillRect/>
          </a:stretch>
        </p:blipFill>
        <p:spPr>
          <a:xfrm>
            <a:off x="2281610" y="1282248"/>
            <a:ext cx="7584282" cy="4738188"/>
          </a:xfrm>
          <a:prstGeom prst="rect">
            <a:avLst/>
          </a:prstGeom>
        </p:spPr>
      </p:pic>
      <p:pic>
        <p:nvPicPr>
          <p:cNvPr id="10" name="Plassholder for innhold 4">
            <a:extLst>
              <a:ext uri="{FF2B5EF4-FFF2-40B4-BE49-F238E27FC236}">
                <a16:creationId xmlns:a16="http://schemas.microsoft.com/office/drawing/2014/main" id="{62B7139A-8666-E24E-9597-518768519F94}"/>
              </a:ext>
            </a:extLst>
          </p:cNvPr>
          <p:cNvPicPr>
            <a:picLocks noChangeAspect="1"/>
          </p:cNvPicPr>
          <p:nvPr/>
        </p:nvPicPr>
        <p:blipFill>
          <a:blip r:embed="rId7"/>
          <a:stretch>
            <a:fillRect/>
          </a:stretch>
        </p:blipFill>
        <p:spPr>
          <a:xfrm>
            <a:off x="1692837" y="1244983"/>
            <a:ext cx="8714149" cy="5146152"/>
          </a:xfrm>
          <a:prstGeom prst="rect">
            <a:avLst/>
          </a:prstGeom>
        </p:spPr>
      </p:pic>
    </p:spTree>
    <p:extLst>
      <p:ext uri="{BB962C8B-B14F-4D97-AF65-F5344CB8AC3E}">
        <p14:creationId xmlns:p14="http://schemas.microsoft.com/office/powerpoint/2010/main" val="172081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10D384-4C77-124A-BA35-36EFAF0B54DE}"/>
              </a:ext>
            </a:extLst>
          </p:cNvPr>
          <p:cNvSpPr>
            <a:spLocks noGrp="1"/>
          </p:cNvSpPr>
          <p:nvPr>
            <p:ph type="title"/>
          </p:nvPr>
        </p:nvSpPr>
        <p:spPr/>
        <p:txBody>
          <a:bodyPr/>
          <a:lstStyle/>
          <a:p>
            <a:r>
              <a:rPr lang="nb-NO" dirty="0"/>
              <a:t>Presentations and posters</a:t>
            </a:r>
          </a:p>
        </p:txBody>
      </p:sp>
      <p:sp>
        <p:nvSpPr>
          <p:cNvPr id="3" name="Plassholder for innhold 2">
            <a:extLst>
              <a:ext uri="{FF2B5EF4-FFF2-40B4-BE49-F238E27FC236}">
                <a16:creationId xmlns:a16="http://schemas.microsoft.com/office/drawing/2014/main" id="{84B417A7-C6D6-064B-B848-9AAC094BCECD}"/>
              </a:ext>
            </a:extLst>
          </p:cNvPr>
          <p:cNvSpPr>
            <a:spLocks noGrp="1"/>
          </p:cNvSpPr>
          <p:nvPr>
            <p:ph idx="1"/>
          </p:nvPr>
        </p:nvSpPr>
        <p:spPr/>
        <p:txBody>
          <a:bodyPr/>
          <a:lstStyle/>
          <a:p>
            <a:endParaRPr lang="nb-NO" dirty="0"/>
          </a:p>
        </p:txBody>
      </p:sp>
      <p:sp>
        <p:nvSpPr>
          <p:cNvPr id="4" name="Bildeforklaring formet som et rektangel 3">
            <a:extLst>
              <a:ext uri="{FF2B5EF4-FFF2-40B4-BE49-F238E27FC236}">
                <a16:creationId xmlns:a16="http://schemas.microsoft.com/office/drawing/2014/main" id="{8A3FBE8E-7951-9E47-9968-33C38DEBD343}"/>
              </a:ext>
            </a:extLst>
          </p:cNvPr>
          <p:cNvSpPr/>
          <p:nvPr/>
        </p:nvSpPr>
        <p:spPr>
          <a:xfrm>
            <a:off x="549883" y="1286797"/>
            <a:ext cx="10997775" cy="445573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666" dirty="0"/>
              <a:t>En powerpointpresentasjon er ikke </a:t>
            </a:r>
            <a:r>
              <a:rPr lang="nb-NO" sz="2666" dirty="0" err="1"/>
              <a:t>copy</a:t>
            </a:r>
            <a:r>
              <a:rPr lang="nb-NO" sz="2666" dirty="0"/>
              <a:t> </a:t>
            </a:r>
            <a:r>
              <a:rPr lang="nb-NO" sz="2666" dirty="0" err="1"/>
              <a:t>paste</a:t>
            </a:r>
            <a:r>
              <a:rPr lang="nb-NO" sz="2666" dirty="0"/>
              <a:t> av det du har tenkt å si. Det som skjer da er at de som sitter i salen blir sittende å lese teksten i stedet for å høre på hva du faktisk sier. I tillegg blir du ofte bundet av teksten. Det er utrolig irriterende hvis du for eksempel glemmer å si noe om et av punktene eller hopper over noe fordi du innser at du ikke har tid. Selv om vi mennesker forteller mange historier gjennom tekst, så er det ikke derfor vi har presentasjoner. Vi har presentasjoner for å LYTTE. Hvis du har kommet så langt har du antagelig ikke hørt etter hva jeg har sagt. Slutt å lese nå. Jeg mener det! </a:t>
            </a:r>
          </a:p>
        </p:txBody>
      </p:sp>
    </p:spTree>
    <p:extLst>
      <p:ext uri="{BB962C8B-B14F-4D97-AF65-F5344CB8AC3E}">
        <p14:creationId xmlns:p14="http://schemas.microsoft.com/office/powerpoint/2010/main" val="2416213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41393" y="1016745"/>
            <a:ext cx="10029903" cy="0"/>
          </a:xfrm>
          <a:prstGeom prst="rect">
            <a:avLst/>
          </a:prstGeom>
          <a:solidFill>
            <a:schemeClr val="accent2"/>
          </a:solidFill>
        </p:spPr>
        <p:txBody>
          <a:bodyPr wrap="square" lIns="91412" tIns="45706" rIns="91412" bIns="45706">
            <a:noAutofit/>
          </a:bodyPr>
          <a:lstStyle/>
          <a:p>
            <a:pPr algn="ct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For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how</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long</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will</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you</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stare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such</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text</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p>
          <a:p>
            <a:pPr algn="ctr"/>
            <a:endPar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endParaRPr>
          </a:p>
          <a:p>
            <a:pPr algn="ct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Yes</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It is visible...</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no</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it´s</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not </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pretty</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2179081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ssholder for bilde 4">
            <a:extLst>
              <a:ext uri="{FF2B5EF4-FFF2-40B4-BE49-F238E27FC236}">
                <a16:creationId xmlns:a16="http://schemas.microsoft.com/office/drawing/2014/main" id="{1E74ABF7-D7F7-A448-BBC8-BBE8B5456D13}"/>
              </a:ext>
            </a:extLst>
          </p:cNvPr>
          <p:cNvPicPr>
            <a:picLocks noChangeAspect="1"/>
          </p:cNvPicPr>
          <p:nvPr/>
        </p:nvPicPr>
        <p:blipFill>
          <a:blip r:embed="rId2">
            <a:extLst>
              <a:ext uri="{28A0092B-C50C-407E-A947-70E740481C1C}">
                <a14:useLocalDpi xmlns:a14="http://schemas.microsoft.com/office/drawing/2010/main" val="0"/>
              </a:ext>
            </a:extLst>
          </a:blip>
          <a:srcRect t="16315" b="16315"/>
          <a:stretch>
            <a:fillRect/>
          </a:stretch>
        </p:blipFill>
        <p:spPr>
          <a:xfrm>
            <a:off x="0" y="0"/>
            <a:ext cx="12192000" cy="55118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p:spPr>
      </p:pic>
      <p:sp>
        <p:nvSpPr>
          <p:cNvPr id="3" name="TekstSylinder 2">
            <a:extLst>
              <a:ext uri="{FF2B5EF4-FFF2-40B4-BE49-F238E27FC236}">
                <a16:creationId xmlns:a16="http://schemas.microsoft.com/office/drawing/2014/main" id="{DBFB89C0-679A-F84C-A656-EBD9C814C77F}"/>
              </a:ext>
            </a:extLst>
          </p:cNvPr>
          <p:cNvSpPr txBox="1"/>
          <p:nvPr/>
        </p:nvSpPr>
        <p:spPr>
          <a:xfrm>
            <a:off x="762000" y="5511800"/>
            <a:ext cx="9652000" cy="646331"/>
          </a:xfrm>
          <a:prstGeom prst="rect">
            <a:avLst/>
          </a:prstGeom>
          <a:noFill/>
        </p:spPr>
        <p:txBody>
          <a:bodyPr wrap="square" rtlCol="0">
            <a:spAutoFit/>
          </a:bodyPr>
          <a:lstStyle/>
          <a:p>
            <a:r>
              <a:rPr lang="nb-NO" sz="3600" dirty="0"/>
              <a:t>Mastering PATHOS  ETHOS AND LOGOS</a:t>
            </a:r>
          </a:p>
        </p:txBody>
      </p:sp>
    </p:spTree>
    <p:extLst>
      <p:ext uri="{BB962C8B-B14F-4D97-AF65-F5344CB8AC3E}">
        <p14:creationId xmlns:p14="http://schemas.microsoft.com/office/powerpoint/2010/main" val="3569862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CDB132-C4E4-774C-8CA9-EE5E460286A8}"/>
              </a:ext>
            </a:extLst>
          </p:cNvPr>
          <p:cNvSpPr>
            <a:spLocks noGrp="1"/>
          </p:cNvSpPr>
          <p:nvPr>
            <p:ph type="title"/>
          </p:nvPr>
        </p:nvSpPr>
        <p:spPr/>
        <p:txBody>
          <a:bodyPr/>
          <a:lstStyle/>
          <a:p>
            <a:r>
              <a:rPr lang="nb-NO" dirty="0" err="1"/>
              <a:t>Avoid</a:t>
            </a:r>
            <a:r>
              <a:rPr lang="nb-NO" dirty="0"/>
              <a:t> </a:t>
            </a:r>
            <a:r>
              <a:rPr lang="nb-NO" dirty="0" err="1"/>
              <a:t>too</a:t>
            </a:r>
            <a:r>
              <a:rPr lang="nb-NO" dirty="0"/>
              <a:t> </a:t>
            </a:r>
            <a:r>
              <a:rPr lang="nb-NO" dirty="0" err="1"/>
              <a:t>technical</a:t>
            </a:r>
            <a:r>
              <a:rPr lang="nb-NO" dirty="0"/>
              <a:t> </a:t>
            </a:r>
            <a:r>
              <a:rPr lang="nb-NO" dirty="0" err="1"/>
              <a:t>language</a:t>
            </a:r>
            <a:endParaRPr lang="nb-NO" dirty="0"/>
          </a:p>
        </p:txBody>
      </p:sp>
      <p:pic>
        <p:nvPicPr>
          <p:cNvPr id="4" name="Plassholder for innhold 3">
            <a:extLst>
              <a:ext uri="{FF2B5EF4-FFF2-40B4-BE49-F238E27FC236}">
                <a16:creationId xmlns:a16="http://schemas.microsoft.com/office/drawing/2014/main" id="{97D7404B-2ED7-DB45-B5D7-28611AC358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6111" y="1585198"/>
            <a:ext cx="8669307" cy="4079674"/>
          </a:xfrm>
          <a:prstGeom prst="rect">
            <a:avLst/>
          </a:prstGeom>
        </p:spPr>
      </p:pic>
    </p:spTree>
    <p:extLst>
      <p:ext uri="{BB962C8B-B14F-4D97-AF65-F5344CB8AC3E}">
        <p14:creationId xmlns:p14="http://schemas.microsoft.com/office/powerpoint/2010/main" val="1255053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B857C0-00CC-0C4D-B3A8-94976782C9E9}"/>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9A2AB34-0624-4A40-8AF4-E75858FA62D7}"/>
              </a:ext>
            </a:extLst>
          </p:cNvPr>
          <p:cNvSpPr>
            <a:spLocks noGrp="1"/>
          </p:cNvSpPr>
          <p:nvPr>
            <p:ph idx="1"/>
          </p:nvPr>
        </p:nvSpPr>
        <p:spPr/>
        <p:txBody>
          <a:bodyPr/>
          <a:lstStyle/>
          <a:p>
            <a:endParaRPr lang="nb-NO"/>
          </a:p>
        </p:txBody>
      </p:sp>
      <p:pic>
        <p:nvPicPr>
          <p:cNvPr id="4" name="Bilde 3">
            <a:extLst>
              <a:ext uri="{FF2B5EF4-FFF2-40B4-BE49-F238E27FC236}">
                <a16:creationId xmlns:a16="http://schemas.microsoft.com/office/drawing/2014/main" id="{A1FF0009-4276-2546-B138-1F959229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3400" y="502241"/>
            <a:ext cx="8246453" cy="5805502"/>
          </a:xfrm>
          <a:prstGeom prst="rect">
            <a:avLst/>
          </a:prstGeom>
        </p:spPr>
      </p:pic>
    </p:spTree>
    <p:extLst>
      <p:ext uri="{BB962C8B-B14F-4D97-AF65-F5344CB8AC3E}">
        <p14:creationId xmlns:p14="http://schemas.microsoft.com/office/powerpoint/2010/main" val="37382435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95600" y="1740229"/>
            <a:ext cx="7557103" cy="4832092"/>
          </a:xfrm>
          <a:prstGeom prst="rect">
            <a:avLst/>
          </a:prstGeom>
          <a:noFill/>
        </p:spPr>
        <p:txBody>
          <a:bodyPr wrap="square" rtlCol="0">
            <a:spAutoFit/>
          </a:bodyPr>
          <a:lstStyle/>
          <a:p>
            <a:r>
              <a:rPr lang="en-US" sz="2800" dirty="0">
                <a:solidFill>
                  <a:srgbClr val="FFC000"/>
                </a:solidFill>
              </a:rPr>
              <a:t>Exercise 4</a:t>
            </a:r>
            <a:r>
              <a:rPr lang="en-US" sz="2800" dirty="0"/>
              <a:t>: Make PowerPoint presentation of</a:t>
            </a:r>
            <a:r>
              <a:rPr lang="en-US" altLang="nb-NO" sz="2800" dirty="0">
                <a:latin typeface="Arial" charset="0"/>
              </a:rPr>
              <a:t>: </a:t>
            </a:r>
          </a:p>
          <a:p>
            <a:r>
              <a:rPr lang="en-US" altLang="nb-NO" sz="2800" dirty="0">
                <a:latin typeface="Arial" charset="0"/>
              </a:rPr>
              <a:t>- Master project</a:t>
            </a:r>
          </a:p>
          <a:p>
            <a:pPr>
              <a:buFontTx/>
              <a:buChar char="-"/>
            </a:pPr>
            <a:r>
              <a:rPr lang="en-US" altLang="nb-NO" sz="2800" dirty="0">
                <a:latin typeface="Arial" charset="0"/>
              </a:rPr>
              <a:t> KJM2010/2020 project</a:t>
            </a:r>
          </a:p>
          <a:p>
            <a:pPr>
              <a:buFontTx/>
              <a:buChar char="-"/>
            </a:pPr>
            <a:r>
              <a:rPr lang="en-US" altLang="nb-NO" sz="2800" dirty="0">
                <a:latin typeface="Arial" charset="0"/>
              </a:rPr>
              <a:t> Other research project </a:t>
            </a:r>
          </a:p>
          <a:p>
            <a:endParaRPr lang="en-US" altLang="nb-NO" sz="2800" dirty="0">
              <a:latin typeface="Arial" charset="0"/>
            </a:endParaRPr>
          </a:p>
          <a:p>
            <a:r>
              <a:rPr lang="en-US" altLang="nb-NO" sz="2800" dirty="0">
                <a:latin typeface="Arial" charset="0"/>
              </a:rPr>
              <a:t>Focus: </a:t>
            </a:r>
            <a:r>
              <a:rPr lang="en-US" altLang="nb-NO" sz="2800" dirty="0">
                <a:solidFill>
                  <a:srgbClr val="FFFF00"/>
                </a:solidFill>
                <a:latin typeface="Arial" charset="0"/>
              </a:rPr>
              <a:t>structure, comprehensibility. </a:t>
            </a:r>
            <a:r>
              <a:rPr lang="en-US" altLang="nb-NO" sz="2800" dirty="0">
                <a:latin typeface="Arial" charset="0"/>
              </a:rPr>
              <a:t>4 min.</a:t>
            </a:r>
          </a:p>
          <a:p>
            <a:endParaRPr lang="en-US" altLang="nb-NO" sz="2800" dirty="0">
              <a:latin typeface="Arial" charset="0"/>
            </a:endParaRPr>
          </a:p>
          <a:p>
            <a:r>
              <a:rPr lang="en-US" altLang="nb-NO" sz="2800" dirty="0">
                <a:latin typeface="Arial" charset="0"/>
              </a:rPr>
              <a:t>Save as .pdf and bring handout with six slides printed on each page (</a:t>
            </a:r>
            <a:r>
              <a:rPr lang="en-US" altLang="nb-NO" sz="2800" dirty="0">
                <a:solidFill>
                  <a:srgbClr val="FFC000"/>
                </a:solidFill>
                <a:latin typeface="Arial" charset="0"/>
              </a:rPr>
              <a:t>NO file upload</a:t>
            </a:r>
            <a:r>
              <a:rPr lang="en-US" altLang="nb-NO" sz="2800" dirty="0">
                <a:latin typeface="Arial" charset="0"/>
              </a:rPr>
              <a:t>)</a:t>
            </a:r>
          </a:p>
          <a:p>
            <a:endParaRPr lang="en-US" sz="2800" dirty="0"/>
          </a:p>
        </p:txBody>
      </p:sp>
      <p:sp>
        <p:nvSpPr>
          <p:cNvPr id="4" name="TextBox 3"/>
          <p:cNvSpPr txBox="1"/>
          <p:nvPr/>
        </p:nvSpPr>
        <p:spPr>
          <a:xfrm>
            <a:off x="2495600" y="692697"/>
            <a:ext cx="6840760" cy="769441"/>
          </a:xfrm>
          <a:prstGeom prst="rect">
            <a:avLst/>
          </a:prstGeom>
          <a:noFill/>
        </p:spPr>
        <p:txBody>
          <a:bodyPr>
            <a:spAutoFit/>
            <a:scene3d>
              <a:camera prst="orthographicFront"/>
              <a:lightRig rig="threePt" dir="t"/>
            </a:scene3d>
            <a:sp3d extrusionH="57150">
              <a:bevelT w="38100" h="38100"/>
            </a:sp3d>
          </a:bodyPr>
          <a:lstStyle/>
          <a:p>
            <a:pPr>
              <a:defRPr/>
            </a:pPr>
            <a:r>
              <a:rPr lang="en-US" sz="4400" b="1" dirty="0">
                <a:solidFill>
                  <a:schemeClr val="accent4">
                    <a:lumMod val="20000"/>
                    <a:lumOff val="80000"/>
                  </a:schemeClr>
                </a:solidFill>
              </a:rPr>
              <a:t>Next week</a:t>
            </a:r>
          </a:p>
        </p:txBody>
      </p:sp>
    </p:spTree>
    <p:extLst>
      <p:ext uri="{BB962C8B-B14F-4D97-AF65-F5344CB8AC3E}">
        <p14:creationId xmlns:p14="http://schemas.microsoft.com/office/powerpoint/2010/main" val="41966805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{0C608920-BDB4-474E-B016-F7407B99EDC0}tf10001062</Template>
  <TotalTime>41</TotalTime>
  <Words>1287</Words>
  <Application>Microsoft Macintosh PowerPoint</Application>
  <PresentationFormat>Widescreen</PresentationFormat>
  <Paragraphs>239</Paragraphs>
  <Slides>44</Slides>
  <Notes>9</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44</vt:i4>
      </vt:variant>
    </vt:vector>
  </HeadingPairs>
  <TitlesOfParts>
    <vt:vector size="50" baseType="lpstr">
      <vt:lpstr>Arial</vt:lpstr>
      <vt:lpstr>Calibri</vt:lpstr>
      <vt:lpstr>Century Gothic</vt:lpstr>
      <vt:lpstr>Corbel</vt:lpstr>
      <vt:lpstr>Wingdings 3</vt:lpstr>
      <vt:lpstr>Ion</vt:lpstr>
      <vt:lpstr>Handling nervousness</vt:lpstr>
      <vt:lpstr>What we fear the most</vt:lpstr>
      <vt:lpstr>In the animal world, attracting  attention can be lethal</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My expectations:</vt:lpstr>
      <vt:lpstr>PowerPoint-presentasjon</vt:lpstr>
      <vt:lpstr>Illustrations, images and movies</vt:lpstr>
      <vt:lpstr>Presentations and posters</vt:lpstr>
      <vt:lpstr>PowerPoint-presentasjon</vt:lpstr>
      <vt:lpstr>PowerPoint-presentasjon</vt:lpstr>
      <vt:lpstr>Avoid too technical language</vt:lpstr>
      <vt:lpstr>PowerPoint-presentasjon</vt:lpstr>
      <vt:lpstr>PowerPoint-presentasjon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Office-bruker</dc:creator>
  <cp:lastModifiedBy>Microsoft Office-bruker</cp:lastModifiedBy>
  <cp:revision>4</cp:revision>
  <dcterms:created xsi:type="dcterms:W3CDTF">2018-09-16T14:54:39Z</dcterms:created>
  <dcterms:modified xsi:type="dcterms:W3CDTF">2018-09-16T15:36:26Z</dcterms:modified>
</cp:coreProperties>
</file>