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3" r:id="rId1"/>
  </p:sldMasterIdLst>
  <p:notesMasterIdLst>
    <p:notesMasterId r:id="rId27"/>
  </p:notesMasterIdLst>
  <p:sldIdLst>
    <p:sldId id="535" r:id="rId2"/>
    <p:sldId id="536" r:id="rId3"/>
    <p:sldId id="257" r:id="rId4"/>
    <p:sldId id="258" r:id="rId5"/>
    <p:sldId id="283" r:id="rId6"/>
    <p:sldId id="534" r:id="rId7"/>
    <p:sldId id="259" r:id="rId8"/>
    <p:sldId id="498" r:id="rId9"/>
    <p:sldId id="499" r:id="rId10"/>
    <p:sldId id="500" r:id="rId11"/>
    <p:sldId id="501" r:id="rId12"/>
    <p:sldId id="502" r:id="rId13"/>
    <p:sldId id="503" r:id="rId14"/>
    <p:sldId id="519" r:id="rId15"/>
    <p:sldId id="529" r:id="rId16"/>
    <p:sldId id="508" r:id="rId17"/>
    <p:sldId id="518" r:id="rId18"/>
    <p:sldId id="260" r:id="rId19"/>
    <p:sldId id="286" r:id="rId20"/>
    <p:sldId id="273" r:id="rId21"/>
    <p:sldId id="432" r:id="rId22"/>
    <p:sldId id="433" r:id="rId23"/>
    <p:sldId id="274" r:id="rId24"/>
    <p:sldId id="530" r:id="rId25"/>
    <p:sldId id="532" r:id="rId26"/>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E60"/>
    <a:srgbClr val="009193"/>
    <a:srgbClr val="34706B"/>
    <a:srgbClr val="5AC3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753"/>
    <p:restoredTop sz="59663"/>
  </p:normalViewPr>
  <p:slideViewPr>
    <p:cSldViewPr snapToGrid="0" snapToObjects="1">
      <p:cViewPr varScale="1">
        <p:scale>
          <a:sx n="64" d="100"/>
          <a:sy n="64" d="100"/>
        </p:scale>
        <p:origin x="119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oleObject" Target="Arbeidsb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nb-NO"/>
  <c:roundedCorners val="0"/>
  <mc:AlternateContent xmlns:mc="http://schemas.openxmlformats.org/markup-compatibility/2006">
    <mc:Choice xmlns:c14="http://schemas.microsoft.com/office/drawing/2007/8/2/chart" Requires="c14">
      <c14:style val="103"/>
    </mc:Choice>
    <mc:Fallback>
      <c:style val="3"/>
    </mc:Fallback>
  </mc:AlternateContent>
  <c:chart>
    <c:title>
      <c:tx>
        <c:rich>
          <a:bodyPr rot="0" spcFirstLastPara="1" vertOverflow="ellipsis" vert="horz" wrap="square" anchor="ctr" anchorCtr="1"/>
          <a:lstStyle/>
          <a:p>
            <a:pPr>
              <a:defRPr sz="3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US" sz="3200"/>
              <a:t>Number</a:t>
            </a:r>
            <a:r>
              <a:rPr lang="en-US" sz="3200" baseline="0"/>
              <a:t> of deaths</a:t>
            </a:r>
            <a:r>
              <a:rPr lang="en-US" sz="3200"/>
              <a:t> </a:t>
            </a:r>
            <a:endParaRPr lang="en-US" sz="3200" dirty="0"/>
          </a:p>
        </c:rich>
      </c:tx>
      <c:layout>
        <c:manualLayout>
          <c:xMode val="edge"/>
          <c:yMode val="edge"/>
          <c:x val="0.32248427175246303"/>
          <c:y val="2.1739130434782601E-2"/>
        </c:manualLayout>
      </c:layout>
      <c:overlay val="0"/>
      <c:spPr>
        <a:noFill/>
        <a:ln>
          <a:noFill/>
        </a:ln>
        <a:effectLst/>
      </c:spPr>
      <c:txPr>
        <a:bodyPr rot="0" spcFirstLastPara="1" vertOverflow="ellipsis" vert="horz" wrap="square" anchor="ctr" anchorCtr="1"/>
        <a:lstStyle/>
        <a:p>
          <a:pPr>
            <a:defRPr sz="3200"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nb-NO"/>
        </a:p>
      </c:txPr>
    </c:title>
    <c:autoTitleDeleted val="0"/>
    <c:plotArea>
      <c:layout/>
      <c:lineChart>
        <c:grouping val="standard"/>
        <c:varyColors val="0"/>
        <c:ser>
          <c:idx val="0"/>
          <c:order val="0"/>
          <c:tx>
            <c:strRef>
              <c:f>'Ark1'!$A$1</c:f>
              <c:strCache>
                <c:ptCount val="1"/>
                <c:pt idx="0">
                  <c:v>antall døde </c:v>
                </c:pt>
              </c:strCache>
            </c:strRef>
          </c:tx>
          <c:spPr>
            <a:ln w="9525" cap="rnd">
              <a:solidFill>
                <a:schemeClr val="accent1"/>
              </a:solidFill>
              <a:round/>
            </a:ln>
            <a:effectLst>
              <a:outerShdw blurRad="57150" dist="19050" dir="5400000" algn="ctr" rotWithShape="0">
                <a:srgbClr val="000000">
                  <a:alpha val="63000"/>
                </a:srgbClr>
              </a:outerShdw>
            </a:effectLst>
          </c:spPr>
          <c:marker>
            <c:symbol val="none"/>
          </c:marker>
          <c:val>
            <c:numRef>
              <c:f>'Ark1'!$A$2:$A$20</c:f>
              <c:numCache>
                <c:formatCode>General</c:formatCode>
                <c:ptCount val="19"/>
                <c:pt idx="0">
                  <c:v>0</c:v>
                </c:pt>
                <c:pt idx="1">
                  <c:v>0</c:v>
                </c:pt>
                <c:pt idx="2">
                  <c:v>0</c:v>
                </c:pt>
                <c:pt idx="3">
                  <c:v>0</c:v>
                </c:pt>
                <c:pt idx="4">
                  <c:v>0</c:v>
                </c:pt>
                <c:pt idx="5">
                  <c:v>0</c:v>
                </c:pt>
                <c:pt idx="6">
                  <c:v>0</c:v>
                </c:pt>
                <c:pt idx="7">
                  <c:v>0</c:v>
                </c:pt>
                <c:pt idx="8">
                  <c:v>0</c:v>
                </c:pt>
                <c:pt idx="9">
                  <c:v>0</c:v>
                </c:pt>
                <c:pt idx="10">
                  <c:v>0</c:v>
                </c:pt>
                <c:pt idx="11">
                  <c:v>0</c:v>
                </c:pt>
                <c:pt idx="12">
                  <c:v>0.5</c:v>
                </c:pt>
                <c:pt idx="13">
                  <c:v>0</c:v>
                </c:pt>
                <c:pt idx="14">
                  <c:v>0</c:v>
                </c:pt>
                <c:pt idx="15">
                  <c:v>0</c:v>
                </c:pt>
                <c:pt idx="16">
                  <c:v>0</c:v>
                </c:pt>
                <c:pt idx="17">
                  <c:v>0</c:v>
                </c:pt>
                <c:pt idx="18">
                  <c:v>0</c:v>
                </c:pt>
              </c:numCache>
            </c:numRef>
          </c:val>
          <c:smooth val="0"/>
          <c:extLst>
            <c:ext xmlns:c16="http://schemas.microsoft.com/office/drawing/2014/chart" uri="{C3380CC4-5D6E-409C-BE32-E72D297353CC}">
              <c16:uniqueId val="{00000000-F973-3F4A-B0D2-6467CD323371}"/>
            </c:ext>
          </c:extLst>
        </c:ser>
        <c:dLbls>
          <c:showLegendKey val="0"/>
          <c:showVal val="0"/>
          <c:showCatName val="0"/>
          <c:showSerName val="0"/>
          <c:showPercent val="0"/>
          <c:showBubbleSize val="0"/>
        </c:dLbls>
        <c:smooth val="0"/>
        <c:axId val="1364766272"/>
        <c:axId val="1357779664"/>
      </c:lineChart>
      <c:catAx>
        <c:axId val="1364766272"/>
        <c:scaling>
          <c:orientation val="minMax"/>
        </c:scaling>
        <c:delete val="0"/>
        <c:axPos val="b"/>
        <c:majorGridlines>
          <c:spPr>
            <a:ln w="9525" cap="flat" cmpd="sng" algn="ctr">
              <a:solidFill>
                <a:schemeClr val="lt1">
                  <a:lumMod val="95000"/>
                  <a:alpha val="10000"/>
                </a:schemeClr>
              </a:solidFill>
              <a:round/>
            </a:ln>
            <a:effectLst/>
          </c:spPr>
        </c:majorGridlines>
        <c:majorTickMark val="none"/>
        <c:minorTickMark val="none"/>
        <c:tickLblPos val="nextTo"/>
        <c:spPr>
          <a:noFill/>
          <a:ln w="9525" cap="flat" cmpd="sng" algn="ctr">
            <a:solidFill>
              <a:schemeClr val="lt1">
                <a:lumMod val="50000"/>
              </a:schemeClr>
            </a:solid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nb-NO"/>
          </a:p>
        </c:txPr>
        <c:crossAx val="1357779664"/>
        <c:crosses val="autoZero"/>
        <c:auto val="1"/>
        <c:lblAlgn val="ctr"/>
        <c:lblOffset val="100"/>
        <c:noMultiLvlLbl val="0"/>
      </c:catAx>
      <c:valAx>
        <c:axId val="1357779664"/>
        <c:scaling>
          <c:orientation val="minMax"/>
          <c:max val="20"/>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w="9525" cap="flat" cmpd="sng" algn="ctr">
            <a:solidFill>
              <a:schemeClr val="lt1">
                <a:lumMod val="50000"/>
              </a:schemeClr>
            </a:solidFill>
          </a:ln>
          <a:effectLst/>
        </c:spPr>
        <c:txPr>
          <a:bodyPr rot="-60000000" spcFirstLastPara="1" vertOverflow="ellipsis" vert="horz" wrap="square" anchor="ctr" anchorCtr="1"/>
          <a:lstStyle/>
          <a:p>
            <a:pPr>
              <a:defRPr sz="900" b="0" i="0" u="none" strike="noStrike" kern="1200" baseline="0">
                <a:solidFill>
                  <a:schemeClr val="lt1">
                    <a:lumMod val="75000"/>
                  </a:schemeClr>
                </a:solidFill>
                <a:latin typeface="+mn-lt"/>
                <a:ea typeface="+mn-ea"/>
                <a:cs typeface="+mn-cs"/>
              </a:defRPr>
            </a:pPr>
            <a:endParaRPr lang="nb-NO"/>
          </a:p>
        </c:txPr>
        <c:crossAx val="1364766272"/>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nb-NO"/>
    </a:p>
  </c:txPr>
  <c:externalData r:id="rId3">
    <c:autoUpdate val="0"/>
  </c:externalData>
</c:chartSpace>
</file>

<file path=ppt/charts/colors1.xml><?xml version="1.0" encoding="utf-8"?>
<cs:colorStyle xmlns:cs="http://schemas.microsoft.com/office/drawing/2012/chartStyle" xmlns:a="http://schemas.openxmlformats.org/drawingml/2006/main" meth="withinLinear" id="14">
  <a:schemeClr val="accent1"/>
</cs:colorStyle>
</file>

<file path=ppt/charts/style1.xml><?xml version="1.0" encoding="utf-8"?>
<cs:chartStyle xmlns:cs="http://schemas.microsoft.com/office/drawing/2012/chartStyle" xmlns:a="http://schemas.openxmlformats.org/drawingml/2006/main" id="248">
  <cs:axisTitle>
    <cs:lnRef idx="0"/>
    <cs:fillRef idx="0"/>
    <cs:effectRef idx="0"/>
    <cs:fontRef idx="minor">
      <a:schemeClr val="lt1">
        <a:lumMod val="75000"/>
      </a:schemeClr>
    </cs:fontRef>
    <cs:defRPr sz="900" b="1" kern="1200" cap="all"/>
  </cs:axisTitle>
  <cs:categoryAxis>
    <cs:lnRef idx="0"/>
    <cs:fillRef idx="0"/>
    <cs:effectRef idx="0"/>
    <cs:fontRef idx="minor">
      <a:schemeClr val="lt1">
        <a:lumMod val="75000"/>
      </a:schemeClr>
    </cs:fontRef>
    <cs:spPr>
      <a:ln w="9525" cap="flat" cmpd="sng" algn="ctr">
        <a:solidFill>
          <a:schemeClr val="lt1">
            <a:lumMod val="50000"/>
          </a:schemeClr>
        </a:solidFill>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7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9525" cap="rnd">
        <a:solidFill>
          <a:schemeClr val="phClr"/>
        </a:solidFill>
        <a:round/>
      </a:ln>
    </cs:spPr>
  </cs:dataPointLine>
  <cs:dataPointMarker>
    <cs:lnRef idx="0">
      <cs:styleClr val="auto"/>
    </cs:lnRef>
    <cs:fillRef idx="3">
      <cs:styleClr val="auto"/>
    </cs:fillRef>
    <cs:effectRef idx="3"/>
    <cs:fontRef idx="minor">
      <a:schemeClr val="tx1"/>
    </cs:fontRef>
    <cs:spPr>
      <a:ln w="9525" cap="rnd">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7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7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75000"/>
      </a:schemeClr>
    </cs:fontRef>
    <cs:spPr>
      <a:ln w="9525" cap="flat" cmpd="sng" algn="ctr">
        <a:solidFill>
          <a:schemeClr val="lt1">
            <a:lumMod val="50000"/>
          </a:schemeClr>
        </a:solidFill>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prstDash val="sysDash"/>
      </a:ln>
    </cs:spPr>
  </cs:trendline>
  <cs:trendlineLabel>
    <cs:lnRef idx="0"/>
    <cs:fillRef idx="0"/>
    <cs:effectRef idx="0"/>
    <cs:fontRef idx="minor">
      <a:schemeClr val="lt1">
        <a:lumMod val="7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75000"/>
      </a:schemeClr>
    </cs:fontRef>
    <cs:spPr>
      <a:ln w="9525" cap="flat" cmpd="sng" algn="ctr">
        <a:solidFill>
          <a:schemeClr val="lt1">
            <a:lumMod val="50000"/>
          </a:schemeClr>
        </a:solidFill>
      </a:ln>
    </cs:spPr>
    <cs:defRPr sz="900"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5CDBDD-084C-7E40-9D66-6A75C1A730C2}" type="datetimeFigureOut">
              <a:rPr lang="nb-NO" smtClean="0"/>
              <a:t>11.10.2018</a:t>
            </a:fld>
            <a:endParaRPr lang="nb-NO"/>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AF905E-D4FD-1F45-9366-1088AB5FA1F8}" type="slidenum">
              <a:rPr lang="nb-NO" smtClean="0"/>
              <a:t>‹#›</a:t>
            </a:fld>
            <a:endParaRPr lang="nb-NO"/>
          </a:p>
        </p:txBody>
      </p:sp>
    </p:spTree>
    <p:extLst>
      <p:ext uri="{BB962C8B-B14F-4D97-AF65-F5344CB8AC3E}">
        <p14:creationId xmlns:p14="http://schemas.microsoft.com/office/powerpoint/2010/main" val="1061131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1: Ask </a:t>
            </a:r>
            <a:r>
              <a:rPr lang="nb-NO" dirty="0" err="1"/>
              <a:t>the</a:t>
            </a:r>
            <a:r>
              <a:rPr lang="nb-NO" dirty="0"/>
              <a:t> </a:t>
            </a:r>
            <a:r>
              <a:rPr lang="nb-NO" dirty="0" err="1"/>
              <a:t>audience</a:t>
            </a:r>
            <a:r>
              <a:rPr lang="nb-NO" dirty="0"/>
              <a:t> </a:t>
            </a:r>
          </a:p>
          <a:p>
            <a:r>
              <a:rPr lang="nb-NO" dirty="0"/>
              <a:t>	- </a:t>
            </a:r>
            <a:r>
              <a:rPr lang="nb-NO" dirty="0" err="1"/>
              <a:t>what</a:t>
            </a:r>
            <a:r>
              <a:rPr lang="nb-NO" dirty="0"/>
              <a:t> is a </a:t>
            </a:r>
            <a:r>
              <a:rPr lang="nb-NO" dirty="0" err="1"/>
              <a:t>nice</a:t>
            </a:r>
            <a:r>
              <a:rPr lang="nb-NO" dirty="0"/>
              <a:t> slide?</a:t>
            </a:r>
          </a:p>
          <a:p>
            <a:r>
              <a:rPr lang="nb-NO" dirty="0"/>
              <a:t>	- </a:t>
            </a:r>
            <a:r>
              <a:rPr lang="nb-NO" dirty="0" err="1"/>
              <a:t>what</a:t>
            </a:r>
            <a:r>
              <a:rPr lang="nb-NO" dirty="0"/>
              <a:t> is a bad slide?</a:t>
            </a:r>
          </a:p>
          <a:p>
            <a:endParaRPr lang="nb-NO" dirty="0"/>
          </a:p>
          <a:p>
            <a:r>
              <a:rPr lang="nb-NO" dirty="0"/>
              <a:t>AGENDA</a:t>
            </a:r>
          </a:p>
          <a:p>
            <a:r>
              <a:rPr lang="nb-NO" dirty="0"/>
              <a:t>Agree </a:t>
            </a:r>
            <a:r>
              <a:rPr lang="nb-NO" dirty="0" err="1"/>
              <a:t>on</a:t>
            </a:r>
            <a:r>
              <a:rPr lang="nb-NO" dirty="0"/>
              <a:t> </a:t>
            </a:r>
            <a:r>
              <a:rPr lang="nb-NO" dirty="0" err="1"/>
              <a:t>check</a:t>
            </a:r>
            <a:r>
              <a:rPr lang="nb-NO" dirty="0"/>
              <a:t> </a:t>
            </a:r>
            <a:r>
              <a:rPr lang="nb-NO" dirty="0" err="1"/>
              <a:t>points</a:t>
            </a:r>
            <a:r>
              <a:rPr lang="nb-NO" dirty="0"/>
              <a:t> for a </a:t>
            </a:r>
            <a:r>
              <a:rPr lang="nb-NO" dirty="0" err="1"/>
              <a:t>nice</a:t>
            </a:r>
            <a:r>
              <a:rPr lang="nb-NO" dirty="0"/>
              <a:t> </a:t>
            </a:r>
            <a:r>
              <a:rPr lang="nb-NO" dirty="0" err="1"/>
              <a:t>presentation</a:t>
            </a:r>
            <a:endParaRPr lang="nb-NO" dirty="0"/>
          </a:p>
        </p:txBody>
      </p:sp>
      <p:sp>
        <p:nvSpPr>
          <p:cNvPr id="4" name="Plassholder for lysbildenummer 3"/>
          <p:cNvSpPr>
            <a:spLocks noGrp="1"/>
          </p:cNvSpPr>
          <p:nvPr>
            <p:ph type="sldNum" sz="quarter" idx="10"/>
          </p:nvPr>
        </p:nvSpPr>
        <p:spPr/>
        <p:txBody>
          <a:bodyPr/>
          <a:lstStyle/>
          <a:p>
            <a:fld id="{C773DE96-2B18-5C48-A710-81A4EDF6D85C}" type="slidenum">
              <a:rPr lang="nb-NO" smtClean="0"/>
              <a:t>1</a:t>
            </a:fld>
            <a:endParaRPr lang="nb-NO"/>
          </a:p>
        </p:txBody>
      </p:sp>
    </p:spTree>
    <p:extLst>
      <p:ext uri="{BB962C8B-B14F-4D97-AF65-F5344CB8AC3E}">
        <p14:creationId xmlns:p14="http://schemas.microsoft.com/office/powerpoint/2010/main" val="11022707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To make a </a:t>
            </a:r>
            <a:r>
              <a:rPr lang="nb-NO" dirty="0" err="1"/>
              <a:t>good</a:t>
            </a:r>
            <a:r>
              <a:rPr lang="nb-NO" dirty="0"/>
              <a:t> </a:t>
            </a:r>
            <a:r>
              <a:rPr lang="nb-NO" dirty="0" err="1"/>
              <a:t>presentation</a:t>
            </a:r>
            <a:r>
              <a:rPr lang="nb-NO" dirty="0"/>
              <a:t> </a:t>
            </a:r>
            <a:r>
              <a:rPr lang="nb-NO" dirty="0" err="1"/>
              <a:t>you</a:t>
            </a:r>
            <a:r>
              <a:rPr lang="nb-NO" dirty="0"/>
              <a:t> </a:t>
            </a:r>
            <a:r>
              <a:rPr lang="nb-NO" dirty="0" err="1"/>
              <a:t>need</a:t>
            </a:r>
            <a:r>
              <a:rPr lang="nb-NO" dirty="0"/>
              <a:t> to </a:t>
            </a:r>
            <a:r>
              <a:rPr lang="nb-NO" dirty="0" err="1"/>
              <a:t>know</a:t>
            </a:r>
            <a:r>
              <a:rPr lang="nb-NO" dirty="0"/>
              <a:t> </a:t>
            </a:r>
            <a:r>
              <a:rPr lang="nb-NO" dirty="0" err="1"/>
              <a:t>what</a:t>
            </a:r>
            <a:r>
              <a:rPr lang="nb-NO" dirty="0"/>
              <a:t> to </a:t>
            </a:r>
            <a:r>
              <a:rPr lang="nb-NO" dirty="0" err="1"/>
              <a:t>say</a:t>
            </a:r>
            <a:r>
              <a:rPr lang="nb-NO" dirty="0"/>
              <a:t>... </a:t>
            </a:r>
          </a:p>
          <a:p>
            <a:endParaRPr lang="nb-NO" dirty="0"/>
          </a:p>
          <a:p>
            <a:r>
              <a:rPr lang="nb-NO" dirty="0" err="1"/>
              <a:t>Create</a:t>
            </a:r>
            <a:r>
              <a:rPr lang="nb-NO" dirty="0"/>
              <a:t> a story: </a:t>
            </a:r>
            <a:r>
              <a:rPr lang="nb-NO" dirty="0" err="1"/>
              <a:t>Beginning</a:t>
            </a:r>
            <a:r>
              <a:rPr lang="nb-NO" dirty="0"/>
              <a:t>, </a:t>
            </a:r>
            <a:r>
              <a:rPr lang="nb-NO" dirty="0" err="1"/>
              <a:t>middle</a:t>
            </a:r>
            <a:r>
              <a:rPr lang="nb-NO" dirty="0"/>
              <a:t>, end</a:t>
            </a:r>
          </a:p>
          <a:p>
            <a:endParaRPr lang="nb-NO"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b-NO" sz="1200" b="0" i="0" u="none" strike="noStrike" kern="1200" dirty="0">
                <a:solidFill>
                  <a:schemeClr val="tx1"/>
                </a:solidFill>
                <a:effectLst/>
                <a:latin typeface="+mn-lt"/>
                <a:ea typeface="+mn-ea"/>
                <a:cs typeface="+mn-cs"/>
              </a:rPr>
              <a:t>Scenario/</a:t>
            </a:r>
            <a:r>
              <a:rPr lang="nb-NO" sz="1200" b="0" i="0" u="none" strike="noStrike" kern="1200" dirty="0" err="1">
                <a:solidFill>
                  <a:schemeClr val="tx1"/>
                </a:solidFill>
                <a:effectLst/>
                <a:latin typeface="+mn-lt"/>
                <a:ea typeface="+mn-ea"/>
                <a:cs typeface="+mn-cs"/>
              </a:rPr>
              <a:t>context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preferably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an </a:t>
            </a:r>
            <a:r>
              <a:rPr lang="nb-NO" sz="1200" b="0" i="0" u="none" strike="noStrike" kern="1200" dirty="0" err="1">
                <a:solidFill>
                  <a:schemeClr val="tx1"/>
                </a:solidFill>
                <a:effectLst/>
                <a:latin typeface="+mn-lt"/>
                <a:ea typeface="+mn-ea"/>
                <a:cs typeface="+mn-cs"/>
              </a:rPr>
              <a:t>anecdote</a:t>
            </a:r>
            <a:r>
              <a:rPr lang="nb-NO" sz="1200" b="0" i="0" u="none" strike="noStrike" kern="1200" dirty="0">
                <a:solidFill>
                  <a:schemeClr val="tx1"/>
                </a:solidFill>
                <a:effectLst/>
                <a:latin typeface="+mn-lt"/>
                <a:ea typeface="+mn-ea"/>
                <a:cs typeface="+mn-cs"/>
              </a:rPr>
              <a:t>/personal or </a:t>
            </a:r>
            <a:r>
              <a:rPr lang="nb-NO" sz="1200" b="0" i="0" u="none" strike="noStrike" kern="1200" dirty="0" err="1">
                <a:solidFill>
                  <a:schemeClr val="tx1"/>
                </a:solidFill>
                <a:effectLst/>
                <a:latin typeface="+mn-lt"/>
                <a:ea typeface="+mn-ea"/>
                <a:cs typeface="+mn-cs"/>
              </a:rPr>
              <a:t>something</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evokes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emotions</a:t>
            </a:r>
            <a:r>
              <a:rPr lang="nb-NO" sz="1200" b="0" i="0" u="none" strike="noStrike" kern="1200" dirty="0">
                <a:solidFill>
                  <a:schemeClr val="tx1"/>
                </a:solidFill>
                <a:effectLst/>
                <a:latin typeface="+mn-lt"/>
                <a:ea typeface="+mn-ea"/>
                <a:cs typeface="+mn-cs"/>
              </a:rPr>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b-NO" sz="1200" b="0" i="0" u="none" strike="noStrike" kern="1200" dirty="0" err="1">
                <a:solidFill>
                  <a:schemeClr val="tx1"/>
                </a:solidFill>
                <a:effectLst/>
                <a:latin typeface="+mn-lt"/>
                <a:ea typeface="+mn-ea"/>
                <a:cs typeface="+mn-cs"/>
              </a:rPr>
              <a:t>Why</a:t>
            </a:r>
            <a:r>
              <a:rPr lang="nb-NO" sz="1200" b="0" i="0" u="none" strike="noStrike" kern="1200" dirty="0">
                <a:solidFill>
                  <a:schemeClr val="tx1"/>
                </a:solidFill>
                <a:effectLst/>
                <a:latin typeface="+mn-lt"/>
                <a:ea typeface="+mn-ea"/>
                <a:cs typeface="+mn-cs"/>
              </a:rPr>
              <a:t> do </a:t>
            </a:r>
            <a:r>
              <a:rPr lang="nb-NO" sz="1200" b="0" i="0" u="none" strike="noStrike" kern="1200" dirty="0" err="1">
                <a:solidFill>
                  <a:schemeClr val="tx1"/>
                </a:solidFill>
                <a:effectLst/>
                <a:latin typeface="+mn-lt"/>
                <a:ea typeface="+mn-ea"/>
                <a:cs typeface="+mn-cs"/>
              </a:rPr>
              <a:t>we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want</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study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something</a:t>
            </a:r>
            <a:r>
              <a:rPr lang="nb-NO" sz="1200" b="0" i="0" u="none" strike="noStrike" kern="1200" dirty="0">
                <a:solidFill>
                  <a:schemeClr val="tx1"/>
                </a:solidFill>
                <a:effectLst/>
                <a:latin typeface="+mn-lt"/>
                <a:ea typeface="+mn-ea"/>
                <a:cs typeface="+mn-cs"/>
              </a:rPr>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b-NO" sz="1200" b="0" i="0" u="none" strike="noStrike" kern="1200" dirty="0" err="1">
                <a:solidFill>
                  <a:schemeClr val="tx1"/>
                </a:solidFill>
                <a:effectLst/>
                <a:latin typeface="+mn-lt"/>
                <a:ea typeface="+mn-ea"/>
                <a:cs typeface="+mn-cs"/>
              </a:rPr>
              <a:t>Hypothesis</a:t>
            </a:r>
            <a:endParaRPr lang="nb-NO" sz="1200" b="0" i="0" u="none" strike="noStrike" kern="1200" dirty="0">
              <a:solidFill>
                <a:schemeClr val="tx1"/>
              </a:solidFill>
              <a:effectLst/>
              <a:latin typeface="+mn-lt"/>
              <a:ea typeface="+mn-ea"/>
              <a:cs typeface="+mn-cs"/>
            </a:endParaRP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b-NO" sz="1200" b="0" i="0" u="none" strike="noStrike" kern="1200" dirty="0">
                <a:solidFill>
                  <a:schemeClr val="tx1"/>
                </a:solidFill>
                <a:effectLst/>
                <a:latin typeface="+mn-lt"/>
                <a:ea typeface="+mn-ea"/>
                <a:cs typeface="+mn-cs"/>
              </a:rPr>
              <a:t>Methods and timelines (</a:t>
            </a:r>
            <a:r>
              <a:rPr lang="nb-NO" sz="1200" b="0" i="0" u="none" strike="noStrike" kern="1200" dirty="0" err="1">
                <a:solidFill>
                  <a:schemeClr val="tx1"/>
                </a:solidFill>
                <a:effectLst/>
                <a:latin typeface="+mn-lt"/>
                <a:ea typeface="+mn-ea"/>
                <a:cs typeface="+mn-cs"/>
              </a:rPr>
              <a:t>with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visuals</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clerify</a:t>
            </a:r>
            <a:r>
              <a:rPr lang="nb-NO" sz="1200" b="0" i="0" u="none" strike="noStrike" kern="1200" dirty="0">
                <a:solidFill>
                  <a:schemeClr val="tx1"/>
                </a:solidFill>
                <a:effectLst/>
                <a:latin typeface="+mn-lt"/>
                <a:ea typeface="+mn-ea"/>
                <a:cs typeface="+mn-cs"/>
              </a:rPr>
              <a:t>)</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b-NO" sz="1200" b="0" i="0" u="none" strike="noStrike" kern="1200" dirty="0" err="1">
                <a:solidFill>
                  <a:schemeClr val="tx1"/>
                </a:solidFill>
                <a:effectLst/>
                <a:latin typeface="+mn-lt"/>
                <a:ea typeface="+mn-ea"/>
                <a:cs typeface="+mn-cs"/>
              </a:rPr>
              <a:t>Results</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Explainable</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graph</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only</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most </a:t>
            </a:r>
            <a:r>
              <a:rPr lang="nb-NO" sz="1200" b="0" i="0" u="none" strike="noStrike" kern="1200" dirty="0" err="1">
                <a:solidFill>
                  <a:schemeClr val="tx1"/>
                </a:solidFill>
                <a:effectLst/>
                <a:latin typeface="+mn-lt"/>
                <a:ea typeface="+mn-ea"/>
                <a:cs typeface="+mn-cs"/>
              </a:rPr>
              <a:t>important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datapoints</a:t>
            </a:r>
            <a:r>
              <a:rPr lang="nb-NO" sz="1200" b="0" i="0" u="none" strike="noStrike" kern="1200" dirty="0">
                <a:solidFill>
                  <a:schemeClr val="tx1"/>
                </a:solidFill>
                <a:effectLst/>
                <a:latin typeface="+mn-lt"/>
                <a:ea typeface="+mn-ea"/>
                <a:cs typeface="+mn-cs"/>
              </a:rPr>
              <a:t>). (If </a:t>
            </a:r>
            <a:r>
              <a:rPr lang="nb-NO" sz="1200" b="0" i="0" u="none" strike="noStrike" kern="1200" dirty="0" err="1">
                <a:solidFill>
                  <a:schemeClr val="tx1"/>
                </a:solidFill>
                <a:effectLst/>
                <a:latin typeface="+mn-lt"/>
                <a:ea typeface="+mn-ea"/>
                <a:cs typeface="+mn-cs"/>
              </a:rPr>
              <a:t>you</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need</a:t>
            </a:r>
            <a:r>
              <a:rPr lang="nb-NO" sz="1200" b="0" i="0" u="none" strike="noStrike" kern="1200" dirty="0">
                <a:solidFill>
                  <a:schemeClr val="tx1"/>
                </a:solidFill>
                <a:effectLst/>
                <a:latin typeface="+mn-lt"/>
                <a:ea typeface="+mn-ea"/>
                <a:cs typeface="+mn-cs"/>
              </a:rPr>
              <a:t> to </a:t>
            </a:r>
            <a:r>
              <a:rPr lang="nb-NO" sz="1200" b="0" i="0" u="none" strike="noStrike" kern="1200" dirty="0" err="1">
                <a:solidFill>
                  <a:schemeClr val="tx1"/>
                </a:solidFill>
                <a:effectLst/>
                <a:latin typeface="+mn-lt"/>
                <a:ea typeface="+mn-ea"/>
                <a:cs typeface="+mn-cs"/>
              </a:rPr>
              <a:t>add</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extra</a:t>
            </a:r>
            <a:r>
              <a:rPr lang="nb-NO" sz="1200" b="0" i="0" u="none" strike="noStrike" kern="1200" dirty="0">
                <a:solidFill>
                  <a:schemeClr val="tx1"/>
                </a:solidFill>
                <a:effectLst/>
                <a:latin typeface="+mn-lt"/>
                <a:ea typeface="+mn-ea"/>
                <a:cs typeface="+mn-cs"/>
              </a:rPr>
              <a:t> slides, do </a:t>
            </a:r>
            <a:r>
              <a:rPr lang="nb-NO" sz="1200" b="0" i="0" u="none" strike="noStrike" kern="1200" dirty="0" err="1">
                <a:solidFill>
                  <a:schemeClr val="tx1"/>
                </a:solidFill>
                <a:effectLst/>
                <a:latin typeface="+mn-lt"/>
                <a:ea typeface="+mn-ea"/>
                <a:cs typeface="+mn-cs"/>
              </a:rPr>
              <a:t>that</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after</a:t>
            </a:r>
            <a:r>
              <a:rPr lang="nb-NO" sz="1200" b="0" i="0" u="none" strike="noStrike" kern="1200" dirty="0">
                <a:solidFill>
                  <a:schemeClr val="tx1"/>
                </a:solidFill>
                <a:effectLst/>
                <a:latin typeface="+mn-lt"/>
                <a:ea typeface="+mn-ea"/>
                <a:cs typeface="+mn-cs"/>
              </a:rPr>
              <a:t> </a:t>
            </a:r>
            <a:r>
              <a:rPr lang="nb-NO" sz="1200" b="0" i="0" u="none" strike="noStrike" kern="1200" dirty="0" err="1">
                <a:solidFill>
                  <a:schemeClr val="tx1"/>
                </a:solidFill>
                <a:effectLst/>
                <a:latin typeface="+mn-lt"/>
                <a:ea typeface="+mn-ea"/>
                <a:cs typeface="+mn-cs"/>
              </a:rPr>
              <a:t>the</a:t>
            </a:r>
            <a:r>
              <a:rPr lang="nb-NO" sz="1200" b="0" i="0" u="none" strike="noStrike" kern="1200" dirty="0">
                <a:solidFill>
                  <a:schemeClr val="tx1"/>
                </a:solidFill>
                <a:effectLst/>
                <a:latin typeface="+mn-lt"/>
                <a:ea typeface="+mn-ea"/>
                <a:cs typeface="+mn-cs"/>
              </a:rPr>
              <a:t> last slide..)</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nb-NO" sz="1200" b="0" i="0" u="none" strike="noStrike" kern="1200" dirty="0" err="1">
                <a:solidFill>
                  <a:schemeClr val="tx1"/>
                </a:solidFill>
                <a:effectLst/>
                <a:latin typeface="+mn-lt"/>
                <a:ea typeface="+mn-ea"/>
                <a:cs typeface="+mn-cs"/>
              </a:rPr>
              <a:t>Conclusion</a:t>
            </a:r>
            <a:r>
              <a:rPr lang="nb-NO" sz="1200" b="0" i="0" u="none" strike="noStrike" kern="1200" dirty="0">
                <a:solidFill>
                  <a:schemeClr val="tx1"/>
                </a:solidFill>
                <a:effectLst/>
                <a:latin typeface="+mn-lt"/>
                <a:ea typeface="+mn-ea"/>
                <a:cs typeface="+mn-cs"/>
              </a:rPr>
              <a:t>? End? </a:t>
            </a:r>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endParaRPr lang="nb-NO" sz="1200" b="0" i="0" u="none" strike="noStrike" kern="1200" dirty="0">
              <a:solidFill>
                <a:schemeClr val="tx1"/>
              </a:solidFill>
              <a:effectLst/>
              <a:latin typeface="+mn-lt"/>
              <a:ea typeface="+mn-ea"/>
              <a:cs typeface="+mn-cs"/>
            </a:endParaRPr>
          </a:p>
          <a:p>
            <a:endParaRPr lang="nb-NO" dirty="0"/>
          </a:p>
        </p:txBody>
      </p:sp>
      <p:sp>
        <p:nvSpPr>
          <p:cNvPr id="4" name="Plassholder for lysbildenummer 3"/>
          <p:cNvSpPr>
            <a:spLocks noGrp="1"/>
          </p:cNvSpPr>
          <p:nvPr>
            <p:ph type="sldNum" sz="quarter" idx="5"/>
          </p:nvPr>
        </p:nvSpPr>
        <p:spPr/>
        <p:txBody>
          <a:bodyPr/>
          <a:lstStyle/>
          <a:p>
            <a:fld id="{9AAF905E-D4FD-1F45-9366-1088AB5FA1F8}" type="slidenum">
              <a:rPr lang="nb-NO" smtClean="0"/>
              <a:t>2</a:t>
            </a:fld>
            <a:endParaRPr lang="nb-NO"/>
          </a:p>
        </p:txBody>
      </p:sp>
    </p:spTree>
    <p:extLst>
      <p:ext uri="{BB962C8B-B14F-4D97-AF65-F5344CB8AC3E}">
        <p14:creationId xmlns:p14="http://schemas.microsoft.com/office/powerpoint/2010/main" val="8408168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NB! </a:t>
            </a:r>
          </a:p>
          <a:p>
            <a:endParaRPr lang="nb-NO" dirty="0"/>
          </a:p>
          <a:p>
            <a:r>
              <a:rPr lang="nb-NO" dirty="0"/>
              <a:t>Dull is okay...  	</a:t>
            </a:r>
            <a:r>
              <a:rPr lang="nb-NO" dirty="0" err="1"/>
              <a:t>Depending</a:t>
            </a:r>
            <a:r>
              <a:rPr lang="nb-NO" dirty="0"/>
              <a:t> </a:t>
            </a:r>
            <a:r>
              <a:rPr lang="nb-NO" dirty="0" err="1"/>
              <a:t>on</a:t>
            </a:r>
            <a:r>
              <a:rPr lang="nb-NO" dirty="0"/>
              <a:t> </a:t>
            </a:r>
            <a:r>
              <a:rPr lang="nb-NO" dirty="0" err="1"/>
              <a:t>the</a:t>
            </a:r>
            <a:r>
              <a:rPr lang="nb-NO" dirty="0"/>
              <a:t> </a:t>
            </a:r>
            <a:r>
              <a:rPr lang="nb-NO" dirty="0" err="1"/>
              <a:t>situation</a:t>
            </a:r>
            <a:endParaRPr lang="nb-NO" dirty="0"/>
          </a:p>
          <a:p>
            <a:endParaRPr lang="nb-NO" dirty="0"/>
          </a:p>
          <a:p>
            <a:r>
              <a:rPr lang="nb-NO" dirty="0"/>
              <a:t>YOU DO NOT NEED TO STAND OUT!</a:t>
            </a:r>
          </a:p>
          <a:p>
            <a:endParaRPr lang="nb-NO" dirty="0"/>
          </a:p>
          <a:p>
            <a:r>
              <a:rPr lang="nb-NO" sz="1200" dirty="0"/>
              <a:t>Identity and </a:t>
            </a:r>
            <a:r>
              <a:rPr lang="nb-NO" sz="1200" dirty="0" err="1"/>
              <a:t>background</a:t>
            </a:r>
            <a:r>
              <a:rPr lang="nb-NO" sz="1200" dirty="0"/>
              <a:t>: No slides </a:t>
            </a:r>
            <a:r>
              <a:rPr lang="nb-NO" sz="1200" dirty="0" err="1"/>
              <a:t>but</a:t>
            </a:r>
            <a:r>
              <a:rPr lang="nb-NO" sz="1200" dirty="0"/>
              <a:t> note: The layout </a:t>
            </a:r>
            <a:r>
              <a:rPr lang="nb-NO" sz="1200" dirty="0" err="1"/>
              <a:t>says</a:t>
            </a:r>
            <a:r>
              <a:rPr lang="nb-NO" sz="1200" dirty="0"/>
              <a:t> </a:t>
            </a:r>
            <a:r>
              <a:rPr lang="nb-NO" sz="1200" dirty="0" err="1"/>
              <a:t>something</a:t>
            </a:r>
            <a:r>
              <a:rPr lang="nb-NO" sz="1200" dirty="0"/>
              <a:t> </a:t>
            </a:r>
            <a:r>
              <a:rPr lang="nb-NO" sz="1200" dirty="0" err="1"/>
              <a:t>about</a:t>
            </a:r>
            <a:r>
              <a:rPr lang="nb-NO" sz="1200" dirty="0"/>
              <a:t> </a:t>
            </a:r>
            <a:r>
              <a:rPr lang="nb-NO" sz="1200" dirty="0" err="1"/>
              <a:t>who</a:t>
            </a:r>
            <a:r>
              <a:rPr lang="nb-NO" sz="1200" dirty="0"/>
              <a:t> </a:t>
            </a:r>
            <a:r>
              <a:rPr lang="nb-NO" sz="1200" dirty="0" err="1"/>
              <a:t>you</a:t>
            </a:r>
            <a:r>
              <a:rPr lang="nb-NO" sz="1200" dirty="0"/>
              <a:t> </a:t>
            </a:r>
            <a:r>
              <a:rPr lang="nb-NO" sz="1200" dirty="0" err="1"/>
              <a:t>are</a:t>
            </a:r>
            <a:r>
              <a:rPr lang="nb-NO" sz="1200" dirty="0"/>
              <a:t> and </a:t>
            </a:r>
            <a:r>
              <a:rPr lang="nb-NO" sz="1200" dirty="0" err="1"/>
              <a:t>this</a:t>
            </a:r>
            <a:r>
              <a:rPr lang="nb-NO" sz="1200" dirty="0"/>
              <a:t> </a:t>
            </a:r>
            <a:r>
              <a:rPr lang="nb-NO" sz="1200" dirty="0" err="1"/>
              <a:t>can</a:t>
            </a:r>
            <a:r>
              <a:rPr lang="nb-NO" sz="1200" dirty="0"/>
              <a:t> </a:t>
            </a:r>
            <a:r>
              <a:rPr lang="nb-NO" sz="1200" dirty="0" err="1"/>
              <a:t>illustrate</a:t>
            </a:r>
            <a:r>
              <a:rPr lang="nb-NO" sz="1200" dirty="0"/>
              <a:t> a </a:t>
            </a:r>
            <a:r>
              <a:rPr lang="nb-NO" sz="1200" dirty="0" err="1"/>
              <a:t>point</a:t>
            </a:r>
            <a:r>
              <a:rPr lang="nb-NO" sz="1200" dirty="0"/>
              <a:t>!</a:t>
            </a:r>
          </a:p>
          <a:p>
            <a:r>
              <a:rPr lang="nb-NO" sz="1200" dirty="0" err="1"/>
              <a:t>Text</a:t>
            </a:r>
            <a:r>
              <a:rPr lang="nb-NO" sz="1200" dirty="0"/>
              <a:t>?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sz="1200" dirty="0" err="1"/>
              <a:t>Background</a:t>
            </a:r>
            <a:r>
              <a:rPr lang="nb-NO" sz="1200" dirty="0"/>
              <a:t>!!!</a:t>
            </a:r>
          </a:p>
          <a:p>
            <a:endParaRPr lang="nb-NO" dirty="0"/>
          </a:p>
        </p:txBody>
      </p:sp>
      <p:sp>
        <p:nvSpPr>
          <p:cNvPr id="4" name="Plassholder for lysbildenummer 3"/>
          <p:cNvSpPr>
            <a:spLocks noGrp="1"/>
          </p:cNvSpPr>
          <p:nvPr>
            <p:ph type="sldNum" sz="quarter" idx="5"/>
          </p:nvPr>
        </p:nvSpPr>
        <p:spPr/>
        <p:txBody>
          <a:bodyPr/>
          <a:lstStyle/>
          <a:p>
            <a:fld id="{9AAF905E-D4FD-1F45-9366-1088AB5FA1F8}" type="slidenum">
              <a:rPr lang="nb-NO" smtClean="0"/>
              <a:t>3</a:t>
            </a:fld>
            <a:endParaRPr lang="nb-NO"/>
          </a:p>
        </p:txBody>
      </p:sp>
    </p:spTree>
    <p:extLst>
      <p:ext uri="{BB962C8B-B14F-4D97-AF65-F5344CB8AC3E}">
        <p14:creationId xmlns:p14="http://schemas.microsoft.com/office/powerpoint/2010/main" val="1245808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Use</a:t>
            </a:r>
            <a:r>
              <a:rPr lang="nb-NO" dirty="0"/>
              <a:t> </a:t>
            </a:r>
            <a:r>
              <a:rPr lang="nb-NO" dirty="0" err="1"/>
              <a:t>readable</a:t>
            </a:r>
            <a:r>
              <a:rPr lang="nb-NO" dirty="0"/>
              <a:t> </a:t>
            </a:r>
            <a:r>
              <a:rPr lang="nb-NO" dirty="0" err="1"/>
              <a:t>text</a:t>
            </a:r>
            <a:endParaRPr lang="nb-NO" dirty="0"/>
          </a:p>
          <a:p>
            <a:endParaRPr lang="nb-NO" dirty="0"/>
          </a:p>
          <a:p>
            <a:r>
              <a:rPr lang="nb-NO" dirty="0"/>
              <a:t>Not </a:t>
            </a:r>
            <a:r>
              <a:rPr lang="nb-NO" dirty="0" err="1"/>
              <a:t>too</a:t>
            </a:r>
            <a:r>
              <a:rPr lang="nb-NO" dirty="0"/>
              <a:t> crazy </a:t>
            </a:r>
            <a:r>
              <a:rPr lang="nb-NO" dirty="0" err="1"/>
              <a:t>colours</a:t>
            </a:r>
            <a:r>
              <a:rPr lang="nb-NO" dirty="0"/>
              <a:t>, contrasts, </a:t>
            </a:r>
          </a:p>
          <a:p>
            <a:endParaRPr lang="nb-NO" dirty="0"/>
          </a:p>
          <a:p>
            <a:r>
              <a:rPr lang="nb-NO" dirty="0"/>
              <a:t>WHY </a:t>
            </a:r>
            <a:r>
              <a:rPr lang="nb-NO" dirty="0" err="1"/>
              <a:t>use</a:t>
            </a:r>
            <a:r>
              <a:rPr lang="nb-NO" dirty="0"/>
              <a:t> </a:t>
            </a:r>
            <a:r>
              <a:rPr lang="nb-NO" dirty="0" err="1"/>
              <a:t>text</a:t>
            </a:r>
            <a:r>
              <a:rPr lang="nb-NO" dirty="0"/>
              <a:t>? It </a:t>
            </a:r>
            <a:r>
              <a:rPr lang="nb-NO" dirty="0" err="1"/>
              <a:t>was</a:t>
            </a:r>
            <a:r>
              <a:rPr lang="nb-NO" dirty="0"/>
              <a:t> </a:t>
            </a:r>
            <a:r>
              <a:rPr lang="nb-NO" dirty="0" err="1"/>
              <a:t>created</a:t>
            </a:r>
            <a:r>
              <a:rPr lang="nb-NO" dirty="0"/>
              <a:t> to </a:t>
            </a:r>
            <a:r>
              <a:rPr lang="nb-NO" dirty="0" err="1"/>
              <a:t>convey</a:t>
            </a:r>
            <a:r>
              <a:rPr lang="nb-NO" dirty="0"/>
              <a:t> </a:t>
            </a:r>
            <a:r>
              <a:rPr lang="nb-NO" dirty="0" err="1"/>
              <a:t>messages</a:t>
            </a:r>
            <a:r>
              <a:rPr lang="nb-NO" dirty="0"/>
              <a:t> </a:t>
            </a:r>
            <a:r>
              <a:rPr lang="nb-NO" dirty="0" err="1"/>
              <a:t>across</a:t>
            </a:r>
            <a:r>
              <a:rPr lang="nb-NO" dirty="0"/>
              <a:t> </a:t>
            </a:r>
            <a:r>
              <a:rPr lang="nb-NO" dirty="0" err="1"/>
              <a:t>distances</a:t>
            </a:r>
            <a:r>
              <a:rPr lang="nb-NO" dirty="0"/>
              <a:t> or «</a:t>
            </a:r>
            <a:r>
              <a:rPr lang="nb-NO" dirty="0" err="1"/>
              <a:t>saved</a:t>
            </a:r>
            <a:r>
              <a:rPr lang="nb-NO" dirty="0"/>
              <a:t>» in time, and as mental notes</a:t>
            </a:r>
          </a:p>
        </p:txBody>
      </p:sp>
      <p:sp>
        <p:nvSpPr>
          <p:cNvPr id="4" name="Plassholder for lysbildenummer 3"/>
          <p:cNvSpPr>
            <a:spLocks noGrp="1"/>
          </p:cNvSpPr>
          <p:nvPr>
            <p:ph type="sldNum" sz="quarter" idx="5"/>
          </p:nvPr>
        </p:nvSpPr>
        <p:spPr/>
        <p:txBody>
          <a:bodyPr/>
          <a:lstStyle/>
          <a:p>
            <a:fld id="{9AAF905E-D4FD-1F45-9366-1088AB5FA1F8}" type="slidenum">
              <a:rPr lang="nb-NO" smtClean="0"/>
              <a:t>4</a:t>
            </a:fld>
            <a:endParaRPr lang="nb-NO"/>
          </a:p>
        </p:txBody>
      </p:sp>
    </p:spTree>
    <p:extLst>
      <p:ext uri="{BB962C8B-B14F-4D97-AF65-F5344CB8AC3E}">
        <p14:creationId xmlns:p14="http://schemas.microsoft.com/office/powerpoint/2010/main" val="28739493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Visibility</a:t>
            </a:r>
            <a:r>
              <a:rPr lang="nb-NO" dirty="0"/>
              <a:t>?</a:t>
            </a:r>
            <a:r>
              <a:rPr lang="nb-NO" baseline="0" dirty="0"/>
              <a:t> </a:t>
            </a:r>
          </a:p>
          <a:p>
            <a:r>
              <a:rPr lang="nb-NO" baseline="0" dirty="0" err="1"/>
              <a:t>Colours</a:t>
            </a:r>
            <a:endParaRPr lang="nb-NO" baseline="0" dirty="0"/>
          </a:p>
          <a:p>
            <a:r>
              <a:rPr lang="nb-NO" baseline="0" dirty="0" err="1"/>
              <a:t>Shadows</a:t>
            </a:r>
            <a:endParaRPr lang="nb-NO" baseline="0" dirty="0"/>
          </a:p>
          <a:p>
            <a:r>
              <a:rPr lang="nb-NO" baseline="0" dirty="0" err="1"/>
              <a:t>Animations</a:t>
            </a:r>
            <a:endParaRPr lang="nb-NO" baseline="0" dirty="0"/>
          </a:p>
          <a:p>
            <a:r>
              <a:rPr lang="nb-NO" baseline="0" dirty="0" err="1"/>
              <a:t>Size</a:t>
            </a:r>
            <a:r>
              <a:rPr lang="nb-NO" baseline="0" dirty="0"/>
              <a:t> </a:t>
            </a:r>
            <a:r>
              <a:rPr lang="nb-NO" baseline="0" dirty="0" err="1"/>
              <a:t>of</a:t>
            </a:r>
            <a:r>
              <a:rPr lang="nb-NO" baseline="0" dirty="0"/>
              <a:t> </a:t>
            </a:r>
            <a:r>
              <a:rPr lang="nb-NO" baseline="0" dirty="0" err="1"/>
              <a:t>the</a:t>
            </a:r>
            <a:r>
              <a:rPr lang="nb-NO" baseline="0" dirty="0"/>
              <a:t> </a:t>
            </a:r>
            <a:r>
              <a:rPr lang="nb-NO" baseline="0" dirty="0" err="1"/>
              <a:t>text</a:t>
            </a:r>
            <a:endParaRPr lang="nb-NO" dirty="0"/>
          </a:p>
          <a:p>
            <a:endParaRPr lang="nb-NO" dirty="0"/>
          </a:p>
        </p:txBody>
      </p:sp>
      <p:sp>
        <p:nvSpPr>
          <p:cNvPr id="4" name="Plassholder for lysbildenummer 3"/>
          <p:cNvSpPr>
            <a:spLocks noGrp="1"/>
          </p:cNvSpPr>
          <p:nvPr>
            <p:ph type="sldNum" sz="quarter" idx="10"/>
          </p:nvPr>
        </p:nvSpPr>
        <p:spPr/>
        <p:txBody>
          <a:bodyPr/>
          <a:lstStyle/>
          <a:p>
            <a:fld id="{C773DE96-2B18-5C48-A710-81A4EDF6D85C}" type="slidenum">
              <a:rPr lang="nb-NO" smtClean="0"/>
              <a:t>5</a:t>
            </a:fld>
            <a:endParaRPr lang="nb-NO"/>
          </a:p>
        </p:txBody>
      </p:sp>
    </p:spTree>
    <p:extLst>
      <p:ext uri="{BB962C8B-B14F-4D97-AF65-F5344CB8AC3E}">
        <p14:creationId xmlns:p14="http://schemas.microsoft.com/office/powerpoint/2010/main" val="23387087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Too </a:t>
            </a:r>
            <a:r>
              <a:rPr lang="nb-NO" dirty="0" err="1"/>
              <a:t>much</a:t>
            </a:r>
            <a:r>
              <a:rPr lang="nb-NO" dirty="0"/>
              <a:t> </a:t>
            </a:r>
            <a:r>
              <a:rPr lang="nb-NO" dirty="0" err="1"/>
              <a:t>text</a:t>
            </a:r>
            <a:r>
              <a:rPr lang="nb-NO" dirty="0"/>
              <a:t> </a:t>
            </a:r>
            <a:r>
              <a:rPr lang="nb-NO" dirty="0" err="1"/>
              <a:t>takes</a:t>
            </a:r>
            <a:r>
              <a:rPr lang="nb-NO" dirty="0"/>
              <a:t> </a:t>
            </a:r>
            <a:r>
              <a:rPr lang="nb-NO" dirty="0" err="1"/>
              <a:t>the</a:t>
            </a:r>
            <a:r>
              <a:rPr lang="nb-NO" dirty="0"/>
              <a:t> </a:t>
            </a:r>
            <a:r>
              <a:rPr lang="nb-NO" dirty="0" err="1"/>
              <a:t>attention</a:t>
            </a:r>
            <a:r>
              <a:rPr lang="nb-NO" dirty="0"/>
              <a:t> </a:t>
            </a:r>
            <a:r>
              <a:rPr lang="nb-NO" dirty="0" err="1"/>
              <a:t>away</a:t>
            </a:r>
            <a:r>
              <a:rPr lang="nb-NO" dirty="0"/>
              <a:t> from </a:t>
            </a:r>
            <a:r>
              <a:rPr lang="nb-NO" dirty="0" err="1"/>
              <a:t>the</a:t>
            </a:r>
            <a:r>
              <a:rPr lang="nb-NO" dirty="0"/>
              <a:t> </a:t>
            </a:r>
            <a:r>
              <a:rPr lang="nb-NO" dirty="0" err="1"/>
              <a:t>audience</a:t>
            </a:r>
            <a:r>
              <a:rPr lang="nb-NO" dirty="0"/>
              <a:t>.</a:t>
            </a:r>
          </a:p>
        </p:txBody>
      </p:sp>
      <p:sp>
        <p:nvSpPr>
          <p:cNvPr id="4" name="Plassholder for lysbildenummer 3"/>
          <p:cNvSpPr>
            <a:spLocks noGrp="1"/>
          </p:cNvSpPr>
          <p:nvPr>
            <p:ph type="sldNum" sz="quarter" idx="5"/>
          </p:nvPr>
        </p:nvSpPr>
        <p:spPr/>
        <p:txBody>
          <a:bodyPr/>
          <a:lstStyle/>
          <a:p>
            <a:fld id="{9AAF905E-D4FD-1F45-9366-1088AB5FA1F8}" type="slidenum">
              <a:rPr lang="nb-NO" smtClean="0"/>
              <a:t>6</a:t>
            </a:fld>
            <a:endParaRPr lang="nb-NO"/>
          </a:p>
        </p:txBody>
      </p:sp>
    </p:spTree>
    <p:extLst>
      <p:ext uri="{BB962C8B-B14F-4D97-AF65-F5344CB8AC3E}">
        <p14:creationId xmlns:p14="http://schemas.microsoft.com/office/powerpoint/2010/main" val="10479901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NO </a:t>
            </a:r>
            <a:r>
              <a:rPr lang="nb-NO" dirty="0" err="1"/>
              <a:t>go</a:t>
            </a:r>
            <a:r>
              <a:rPr lang="nb-NO" dirty="0"/>
              <a:t>... No </a:t>
            </a:r>
            <a:r>
              <a:rPr lang="nb-NO" dirty="0" err="1"/>
              <a:t>animations</a:t>
            </a:r>
            <a:r>
              <a:rPr lang="nb-NO" dirty="0"/>
              <a:t> </a:t>
            </a:r>
            <a:r>
              <a:rPr lang="nb-NO" dirty="0" err="1"/>
              <a:t>unless</a:t>
            </a:r>
            <a:r>
              <a:rPr lang="nb-NO" dirty="0"/>
              <a:t> it </a:t>
            </a:r>
            <a:r>
              <a:rPr lang="nb-NO" dirty="0" err="1"/>
              <a:t>actually</a:t>
            </a:r>
            <a:r>
              <a:rPr lang="nb-NO" dirty="0"/>
              <a:t> underlines </a:t>
            </a:r>
            <a:r>
              <a:rPr lang="nb-NO" dirty="0" err="1"/>
              <a:t>your</a:t>
            </a:r>
            <a:r>
              <a:rPr lang="nb-NO" dirty="0"/>
              <a:t> </a:t>
            </a:r>
            <a:r>
              <a:rPr lang="nb-NO" dirty="0" err="1"/>
              <a:t>message</a:t>
            </a:r>
            <a:r>
              <a:rPr lang="nb-NO" dirty="0"/>
              <a:t>... </a:t>
            </a:r>
            <a:r>
              <a:rPr lang="nb-NO" dirty="0" err="1"/>
              <a:t>Use</a:t>
            </a:r>
            <a:r>
              <a:rPr lang="nb-NO" dirty="0"/>
              <a:t> </a:t>
            </a:r>
            <a:r>
              <a:rPr lang="nb-NO" dirty="0" err="1"/>
              <a:t>with</a:t>
            </a:r>
            <a:r>
              <a:rPr lang="nb-NO" dirty="0"/>
              <a:t> </a:t>
            </a:r>
            <a:r>
              <a:rPr lang="nb-NO" dirty="0" err="1"/>
              <a:t>care</a:t>
            </a:r>
            <a:r>
              <a:rPr lang="nb-NO" dirty="0"/>
              <a:t>...</a:t>
            </a:r>
          </a:p>
          <a:p>
            <a:r>
              <a:rPr lang="nb-NO" dirty="0" err="1"/>
              <a:t>But</a:t>
            </a:r>
            <a:r>
              <a:rPr lang="nb-NO" dirty="0"/>
              <a:t> it </a:t>
            </a:r>
            <a:r>
              <a:rPr lang="nb-NO" dirty="0" err="1"/>
              <a:t>also</a:t>
            </a:r>
            <a:r>
              <a:rPr lang="nb-NO" dirty="0"/>
              <a:t> has </a:t>
            </a:r>
            <a:r>
              <a:rPr lang="nb-NO" dirty="0" err="1"/>
              <a:t>some</a:t>
            </a:r>
            <a:r>
              <a:rPr lang="nb-NO" dirty="0"/>
              <a:t> </a:t>
            </a:r>
            <a:r>
              <a:rPr lang="nb-NO" dirty="0" err="1"/>
              <a:t>benefits</a:t>
            </a:r>
            <a:r>
              <a:rPr lang="nb-NO" dirty="0"/>
              <a:t>! </a:t>
            </a:r>
            <a:r>
              <a:rPr lang="nb-NO" dirty="0" err="1"/>
              <a:t>Explore</a:t>
            </a:r>
            <a:r>
              <a:rPr lang="nb-NO" dirty="0"/>
              <a:t> </a:t>
            </a:r>
            <a:r>
              <a:rPr lang="nb-NO" dirty="0" err="1"/>
              <a:t>the</a:t>
            </a:r>
            <a:r>
              <a:rPr lang="nb-NO" dirty="0"/>
              <a:t> </a:t>
            </a:r>
            <a:r>
              <a:rPr lang="nb-NO" dirty="0" err="1"/>
              <a:t>possibilities</a:t>
            </a:r>
            <a:r>
              <a:rPr lang="nb-NO" dirty="0"/>
              <a:t>!</a:t>
            </a:r>
          </a:p>
          <a:p>
            <a:endParaRPr lang="nb-NO" dirty="0"/>
          </a:p>
          <a:p>
            <a:r>
              <a:rPr lang="nb-NO" dirty="0" err="1"/>
              <a:t>Consider</a:t>
            </a:r>
            <a:r>
              <a:rPr lang="nb-NO" dirty="0"/>
              <a:t>: </a:t>
            </a:r>
            <a:r>
              <a:rPr lang="nb-NO" dirty="0" err="1"/>
              <a:t>Can</a:t>
            </a:r>
            <a:r>
              <a:rPr lang="nb-NO" dirty="0"/>
              <a:t> </a:t>
            </a:r>
            <a:r>
              <a:rPr lang="nb-NO" dirty="0" err="1"/>
              <a:t>you</a:t>
            </a:r>
            <a:r>
              <a:rPr lang="nb-NO" dirty="0"/>
              <a:t> </a:t>
            </a:r>
            <a:r>
              <a:rPr lang="nb-NO" dirty="0" err="1"/>
              <a:t>use</a:t>
            </a:r>
            <a:r>
              <a:rPr lang="nb-NO" dirty="0"/>
              <a:t> </a:t>
            </a:r>
            <a:r>
              <a:rPr lang="nb-NO" dirty="0" err="1"/>
              <a:t>other</a:t>
            </a:r>
            <a:r>
              <a:rPr lang="nb-NO" dirty="0"/>
              <a:t> </a:t>
            </a:r>
            <a:r>
              <a:rPr lang="nb-NO" dirty="0" err="1"/>
              <a:t>tools</a:t>
            </a:r>
            <a:r>
              <a:rPr lang="nb-NO" dirty="0"/>
              <a:t>, </a:t>
            </a:r>
            <a:r>
              <a:rPr lang="nb-NO" dirty="0" err="1"/>
              <a:t>such</a:t>
            </a:r>
            <a:r>
              <a:rPr lang="nb-NO" dirty="0"/>
              <a:t> as PREZI? A </a:t>
            </a:r>
            <a:r>
              <a:rPr lang="nb-NO" dirty="0" err="1"/>
              <a:t>warning</a:t>
            </a:r>
            <a:r>
              <a:rPr lang="nb-NO" dirty="0"/>
              <a:t>... To </a:t>
            </a:r>
            <a:r>
              <a:rPr lang="nb-NO" dirty="0" err="1"/>
              <a:t>much</a:t>
            </a:r>
            <a:r>
              <a:rPr lang="nb-NO" dirty="0"/>
              <a:t> side to side and zooming </a:t>
            </a:r>
            <a:r>
              <a:rPr lang="nb-NO" dirty="0" err="1"/>
              <a:t>can</a:t>
            </a:r>
            <a:r>
              <a:rPr lang="nb-NO" dirty="0"/>
              <a:t> make </a:t>
            </a:r>
            <a:r>
              <a:rPr lang="nb-NO" dirty="0" err="1"/>
              <a:t>people</a:t>
            </a:r>
            <a:r>
              <a:rPr lang="nb-NO" dirty="0"/>
              <a:t> </a:t>
            </a:r>
            <a:r>
              <a:rPr lang="nb-NO" dirty="0" err="1"/>
              <a:t>dizzy</a:t>
            </a:r>
            <a:r>
              <a:rPr lang="nb-NO" dirty="0"/>
              <a:t>! </a:t>
            </a:r>
          </a:p>
          <a:p>
            <a:endParaRPr lang="nb-NO" dirty="0"/>
          </a:p>
          <a:p>
            <a:endParaRPr lang="nb-NO" dirty="0"/>
          </a:p>
        </p:txBody>
      </p:sp>
      <p:sp>
        <p:nvSpPr>
          <p:cNvPr id="4" name="Plassholder for lysbildenummer 3"/>
          <p:cNvSpPr>
            <a:spLocks noGrp="1"/>
          </p:cNvSpPr>
          <p:nvPr>
            <p:ph type="sldNum" sz="quarter" idx="5"/>
          </p:nvPr>
        </p:nvSpPr>
        <p:spPr/>
        <p:txBody>
          <a:bodyPr/>
          <a:lstStyle/>
          <a:p>
            <a:fld id="{9AAF905E-D4FD-1F45-9366-1088AB5FA1F8}" type="slidenum">
              <a:rPr lang="nb-NO" smtClean="0"/>
              <a:t>7</a:t>
            </a:fld>
            <a:endParaRPr lang="nb-NO"/>
          </a:p>
        </p:txBody>
      </p:sp>
    </p:spTree>
    <p:extLst>
      <p:ext uri="{BB962C8B-B14F-4D97-AF65-F5344CB8AC3E}">
        <p14:creationId xmlns:p14="http://schemas.microsoft.com/office/powerpoint/2010/main" val="30288139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NB! </a:t>
            </a:r>
            <a:r>
              <a:rPr lang="nb-NO" dirty="0" err="1"/>
              <a:t>Means</a:t>
            </a:r>
            <a:r>
              <a:rPr lang="nb-NO" dirty="0"/>
              <a:t> </a:t>
            </a:r>
            <a:r>
              <a:rPr lang="nb-NO" dirty="0" err="1"/>
              <a:t>that</a:t>
            </a:r>
            <a:r>
              <a:rPr lang="nb-NO" dirty="0"/>
              <a:t> </a:t>
            </a:r>
            <a:r>
              <a:rPr lang="nb-NO" dirty="0" err="1"/>
              <a:t>technically</a:t>
            </a:r>
            <a:r>
              <a:rPr lang="nb-NO" dirty="0"/>
              <a:t> a poster </a:t>
            </a:r>
            <a:r>
              <a:rPr lang="nb-NO" dirty="0" err="1"/>
              <a:t>could</a:t>
            </a:r>
            <a:r>
              <a:rPr lang="nb-NO" dirty="0"/>
              <a:t> be </a:t>
            </a:r>
            <a:r>
              <a:rPr lang="nb-NO" dirty="0" err="1"/>
              <a:t>presented</a:t>
            </a:r>
            <a:r>
              <a:rPr lang="nb-NO" dirty="0"/>
              <a:t> </a:t>
            </a:r>
            <a:r>
              <a:rPr lang="nb-NO" dirty="0" err="1"/>
              <a:t>this</a:t>
            </a:r>
            <a:r>
              <a:rPr lang="nb-NO" dirty="0"/>
              <a:t> </a:t>
            </a:r>
            <a:r>
              <a:rPr lang="nb-NO" dirty="0" err="1"/>
              <a:t>way</a:t>
            </a:r>
            <a:endParaRPr lang="nb-NO" dirty="0"/>
          </a:p>
        </p:txBody>
      </p:sp>
      <p:sp>
        <p:nvSpPr>
          <p:cNvPr id="4" name="Plassholder for lysbildenummer 3"/>
          <p:cNvSpPr>
            <a:spLocks noGrp="1"/>
          </p:cNvSpPr>
          <p:nvPr>
            <p:ph type="sldNum" sz="quarter" idx="5"/>
          </p:nvPr>
        </p:nvSpPr>
        <p:spPr/>
        <p:txBody>
          <a:bodyPr/>
          <a:lstStyle/>
          <a:p>
            <a:fld id="{9AAF905E-D4FD-1F45-9366-1088AB5FA1F8}" type="slidenum">
              <a:rPr lang="nb-NO" smtClean="0"/>
              <a:t>8</a:t>
            </a:fld>
            <a:endParaRPr lang="nb-NO"/>
          </a:p>
        </p:txBody>
      </p:sp>
    </p:spTree>
    <p:extLst>
      <p:ext uri="{BB962C8B-B14F-4D97-AF65-F5344CB8AC3E}">
        <p14:creationId xmlns:p14="http://schemas.microsoft.com/office/powerpoint/2010/main" val="33741490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AAF905E-D4FD-1F45-9366-1088AB5FA1F8}" type="slidenum">
              <a:rPr lang="nb-NO" smtClean="0"/>
              <a:t>14</a:t>
            </a:fld>
            <a:endParaRPr lang="nb-NO"/>
          </a:p>
        </p:txBody>
      </p:sp>
    </p:spTree>
    <p:extLst>
      <p:ext uri="{BB962C8B-B14F-4D97-AF65-F5344CB8AC3E}">
        <p14:creationId xmlns:p14="http://schemas.microsoft.com/office/powerpoint/2010/main" val="357412163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C106368-FADE-448A-A059-4DD1DF33EA8E}" type="slidenum">
              <a:rPr lang="nb-NO" altLang="nb-NO">
                <a:solidFill>
                  <a:srgbClr val="000000"/>
                </a:solidFill>
                <a:latin typeface="Arial" pitchFamily="34" charset="0"/>
              </a:rPr>
              <a:pPr eaLnBrk="1" hangingPunct="1">
                <a:spcBef>
                  <a:spcPct val="0"/>
                </a:spcBef>
              </a:pPr>
              <a:t>15</a:t>
            </a:fld>
            <a:endParaRPr lang="nb-NO" altLang="nb-NO">
              <a:solidFill>
                <a:srgbClr val="000000"/>
              </a:solidFill>
              <a:latin typeface="Arial" pitchFamily="34" charset="0"/>
            </a:endParaRPr>
          </a:p>
        </p:txBody>
      </p:sp>
    </p:spTree>
    <p:extLst>
      <p:ext uri="{BB962C8B-B14F-4D97-AF65-F5344CB8AC3E}">
        <p14:creationId xmlns:p14="http://schemas.microsoft.com/office/powerpoint/2010/main" val="14743990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nb-NO" altLang="nb-NO"/>
          </a:p>
        </p:txBody>
      </p:sp>
      <p:sp>
        <p:nvSpPr>
          <p:cNvPr id="1228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sz="1200">
                <a:solidFill>
                  <a:schemeClr val="tx1"/>
                </a:solidFill>
                <a:latin typeface="Calibri" pitchFamily="34" charset="0"/>
              </a:defRPr>
            </a:lvl1pPr>
            <a:lvl2pPr marL="742950" indent="-285750" eaLnBrk="0" hangingPunct="0">
              <a:spcBef>
                <a:spcPct val="30000"/>
              </a:spcBef>
              <a:defRPr sz="1200">
                <a:solidFill>
                  <a:schemeClr val="tx1"/>
                </a:solidFill>
                <a:latin typeface="Calibri" pitchFamily="34" charset="0"/>
              </a:defRPr>
            </a:lvl2pPr>
            <a:lvl3pPr marL="1143000" indent="-228600" eaLnBrk="0" hangingPunct="0">
              <a:spcBef>
                <a:spcPct val="30000"/>
              </a:spcBef>
              <a:defRPr sz="1200">
                <a:solidFill>
                  <a:schemeClr val="tx1"/>
                </a:solidFill>
                <a:latin typeface="Calibri" pitchFamily="34" charset="0"/>
              </a:defRPr>
            </a:lvl3pPr>
            <a:lvl4pPr marL="1600200" indent="-228600" eaLnBrk="0" hangingPunct="0">
              <a:spcBef>
                <a:spcPct val="30000"/>
              </a:spcBef>
              <a:defRPr sz="1200">
                <a:solidFill>
                  <a:schemeClr val="tx1"/>
                </a:solidFill>
                <a:latin typeface="Calibri" pitchFamily="34" charset="0"/>
              </a:defRPr>
            </a:lvl4pPr>
            <a:lvl5pPr marL="2057400" indent="-228600" eaLnBrk="0" hangingPunct="0">
              <a:spcBef>
                <a:spcPct val="30000"/>
              </a:spcBef>
              <a:defRPr sz="1200">
                <a:solidFill>
                  <a:schemeClr val="tx1"/>
                </a:solidFill>
                <a:latin typeface="Calibri" pitchFamily="34" charset="0"/>
              </a:defRPr>
            </a:lvl5pPr>
            <a:lvl6pPr marL="2514600" indent="-228600" eaLnBrk="0" fontAlgn="base" hangingPunct="0">
              <a:spcBef>
                <a:spcPct val="30000"/>
              </a:spcBef>
              <a:spcAft>
                <a:spcPct val="0"/>
              </a:spcAft>
              <a:defRPr sz="1200">
                <a:solidFill>
                  <a:schemeClr val="tx1"/>
                </a:solidFill>
                <a:latin typeface="Calibri" pitchFamily="34" charset="0"/>
              </a:defRPr>
            </a:lvl6pPr>
            <a:lvl7pPr marL="2971800" indent="-228600" eaLnBrk="0" fontAlgn="base" hangingPunct="0">
              <a:spcBef>
                <a:spcPct val="30000"/>
              </a:spcBef>
              <a:spcAft>
                <a:spcPct val="0"/>
              </a:spcAft>
              <a:defRPr sz="1200">
                <a:solidFill>
                  <a:schemeClr val="tx1"/>
                </a:solidFill>
                <a:latin typeface="Calibri" pitchFamily="34" charset="0"/>
              </a:defRPr>
            </a:lvl7pPr>
            <a:lvl8pPr marL="3429000" indent="-228600" eaLnBrk="0" fontAlgn="base" hangingPunct="0">
              <a:spcBef>
                <a:spcPct val="30000"/>
              </a:spcBef>
              <a:spcAft>
                <a:spcPct val="0"/>
              </a:spcAft>
              <a:defRPr sz="1200">
                <a:solidFill>
                  <a:schemeClr val="tx1"/>
                </a:solidFill>
                <a:latin typeface="Calibri" pitchFamily="34" charset="0"/>
              </a:defRPr>
            </a:lvl8pPr>
            <a:lvl9pPr marL="3886200" indent="-228600"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3C106368-FADE-448A-A059-4DD1DF33EA8E}" type="slidenum">
              <a:rPr lang="nb-NO" altLang="nb-NO">
                <a:solidFill>
                  <a:srgbClr val="000000"/>
                </a:solidFill>
                <a:latin typeface="Arial" pitchFamily="34" charset="0"/>
              </a:rPr>
              <a:pPr eaLnBrk="1" hangingPunct="1">
                <a:spcBef>
                  <a:spcPct val="0"/>
                </a:spcBef>
              </a:pPr>
              <a:t>16</a:t>
            </a:fld>
            <a:endParaRPr lang="nb-NO" altLang="nb-NO">
              <a:solidFill>
                <a:srgbClr val="000000"/>
              </a:solidFill>
              <a:latin typeface="Arial" pitchFamily="34" charset="0"/>
            </a:endParaRPr>
          </a:p>
        </p:txBody>
      </p:sp>
    </p:spTree>
    <p:extLst>
      <p:ext uri="{BB962C8B-B14F-4D97-AF65-F5344CB8AC3E}">
        <p14:creationId xmlns:p14="http://schemas.microsoft.com/office/powerpoint/2010/main" val="21623300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ONE </a:t>
            </a:r>
            <a:r>
              <a:rPr lang="nb-NO" dirty="0" err="1"/>
              <a:t>figure</a:t>
            </a:r>
            <a:r>
              <a:rPr lang="nb-NO" dirty="0"/>
              <a:t> pr. Slide!</a:t>
            </a:r>
          </a:p>
          <a:p>
            <a:endParaRPr lang="nb-NO" dirty="0"/>
          </a:p>
          <a:p>
            <a:pPr marL="171450" indent="-171450">
              <a:buFontTx/>
              <a:buChar char="-"/>
            </a:pPr>
            <a:r>
              <a:rPr lang="nb-NO" dirty="0" err="1"/>
              <a:t>Readable</a:t>
            </a:r>
            <a:r>
              <a:rPr lang="nb-NO" dirty="0"/>
              <a:t>? </a:t>
            </a:r>
            <a:r>
              <a:rPr lang="nb-NO" dirty="0" err="1"/>
              <a:t>Size</a:t>
            </a:r>
            <a:r>
              <a:rPr lang="nb-NO" dirty="0"/>
              <a:t>/</a:t>
            </a:r>
            <a:r>
              <a:rPr lang="nb-NO" dirty="0" err="1"/>
              <a:t>colours</a:t>
            </a:r>
            <a:r>
              <a:rPr lang="nb-NO" dirty="0"/>
              <a:t>?</a:t>
            </a:r>
          </a:p>
          <a:p>
            <a:pPr marL="171450" indent="-171450">
              <a:buFontTx/>
              <a:buChar char="-"/>
            </a:pPr>
            <a:r>
              <a:rPr lang="nb-NO" dirty="0" err="1"/>
              <a:t>Does</a:t>
            </a:r>
            <a:r>
              <a:rPr lang="nb-NO" dirty="0"/>
              <a:t> </a:t>
            </a:r>
            <a:r>
              <a:rPr lang="nb-NO" dirty="0" err="1"/>
              <a:t>the</a:t>
            </a:r>
            <a:r>
              <a:rPr lang="nb-NO" dirty="0"/>
              <a:t> </a:t>
            </a:r>
            <a:r>
              <a:rPr lang="nb-NO" dirty="0" err="1"/>
              <a:t>audience</a:t>
            </a:r>
            <a:r>
              <a:rPr lang="nb-NO" dirty="0"/>
              <a:t> </a:t>
            </a:r>
            <a:r>
              <a:rPr lang="nb-NO" dirty="0" err="1"/>
              <a:t>know</a:t>
            </a:r>
            <a:r>
              <a:rPr lang="nb-NO" dirty="0"/>
              <a:t> </a:t>
            </a:r>
            <a:r>
              <a:rPr lang="nb-NO" dirty="0" err="1"/>
              <a:t>the</a:t>
            </a:r>
            <a:r>
              <a:rPr lang="nb-NO" dirty="0"/>
              <a:t> </a:t>
            </a:r>
            <a:r>
              <a:rPr lang="nb-NO" dirty="0" err="1"/>
              <a:t>abbreviations</a:t>
            </a:r>
            <a:r>
              <a:rPr lang="nb-NO" dirty="0"/>
              <a:t>? </a:t>
            </a:r>
          </a:p>
          <a:p>
            <a:pPr marL="171450" indent="-171450">
              <a:buFontTx/>
              <a:buChar char="-"/>
            </a:pPr>
            <a:r>
              <a:rPr lang="nb-NO" dirty="0"/>
              <a:t>Do </a:t>
            </a:r>
            <a:r>
              <a:rPr lang="nb-NO" dirty="0" err="1"/>
              <a:t>you</a:t>
            </a:r>
            <a:r>
              <a:rPr lang="nb-NO" dirty="0"/>
              <a:t> </a:t>
            </a:r>
            <a:r>
              <a:rPr lang="nb-NO" dirty="0" err="1"/>
              <a:t>explain</a:t>
            </a:r>
            <a:r>
              <a:rPr lang="nb-NO" dirty="0"/>
              <a:t> </a:t>
            </a:r>
            <a:r>
              <a:rPr lang="nb-NO" dirty="0" err="1"/>
              <a:t>what</a:t>
            </a:r>
            <a:r>
              <a:rPr lang="nb-NO" dirty="0"/>
              <a:t> </a:t>
            </a:r>
            <a:r>
              <a:rPr lang="nb-NO" dirty="0" err="1"/>
              <a:t>you</a:t>
            </a:r>
            <a:r>
              <a:rPr lang="nb-NO" dirty="0"/>
              <a:t> </a:t>
            </a:r>
            <a:r>
              <a:rPr lang="nb-NO" dirty="0" err="1"/>
              <a:t>see</a:t>
            </a:r>
            <a:r>
              <a:rPr lang="nb-NO" dirty="0"/>
              <a:t>? </a:t>
            </a:r>
          </a:p>
        </p:txBody>
      </p:sp>
      <p:sp>
        <p:nvSpPr>
          <p:cNvPr id="4" name="Plassholder for lysbildenummer 3"/>
          <p:cNvSpPr>
            <a:spLocks noGrp="1"/>
          </p:cNvSpPr>
          <p:nvPr>
            <p:ph type="sldNum" sz="quarter" idx="5"/>
          </p:nvPr>
        </p:nvSpPr>
        <p:spPr/>
        <p:txBody>
          <a:bodyPr/>
          <a:lstStyle/>
          <a:p>
            <a:fld id="{9AAF905E-D4FD-1F45-9366-1088AB5FA1F8}" type="slidenum">
              <a:rPr lang="nb-NO" smtClean="0"/>
              <a:t>18</a:t>
            </a:fld>
            <a:endParaRPr lang="nb-NO"/>
          </a:p>
        </p:txBody>
      </p:sp>
    </p:spTree>
    <p:extLst>
      <p:ext uri="{BB962C8B-B14F-4D97-AF65-F5344CB8AC3E}">
        <p14:creationId xmlns:p14="http://schemas.microsoft.com/office/powerpoint/2010/main" val="10102901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Today</a:t>
            </a:r>
            <a:r>
              <a:rPr lang="nb-NO" dirty="0"/>
              <a:t>,</a:t>
            </a:r>
            <a:r>
              <a:rPr lang="nb-NO" baseline="0" dirty="0"/>
              <a:t> </a:t>
            </a:r>
            <a:r>
              <a:rPr lang="nb-NO" baseline="0" dirty="0" err="1"/>
              <a:t>much</a:t>
            </a:r>
            <a:r>
              <a:rPr lang="nb-NO" baseline="0" dirty="0"/>
              <a:t> </a:t>
            </a:r>
            <a:r>
              <a:rPr lang="nb-NO" baseline="0" dirty="0" err="1"/>
              <a:t>of</a:t>
            </a:r>
            <a:r>
              <a:rPr lang="nb-NO" baseline="0" dirty="0"/>
              <a:t> </a:t>
            </a:r>
            <a:r>
              <a:rPr lang="nb-NO" baseline="0" dirty="0" err="1"/>
              <a:t>our</a:t>
            </a:r>
            <a:r>
              <a:rPr lang="nb-NO" baseline="0" dirty="0"/>
              <a:t> storytelling has </a:t>
            </a:r>
            <a:r>
              <a:rPr lang="nb-NO" baseline="0" dirty="0" err="1"/>
              <a:t>become</a:t>
            </a:r>
            <a:r>
              <a:rPr lang="nb-NO" baseline="0" dirty="0"/>
              <a:t> </a:t>
            </a:r>
            <a:r>
              <a:rPr lang="nb-NO" baseline="0" dirty="0" err="1"/>
              <a:t>exeedingly</a:t>
            </a:r>
            <a:r>
              <a:rPr lang="nb-NO" baseline="0" dirty="0"/>
              <a:t> </a:t>
            </a:r>
            <a:r>
              <a:rPr lang="nb-NO" baseline="0" dirty="0" err="1"/>
              <a:t>visual</a:t>
            </a:r>
            <a:r>
              <a:rPr lang="nb-NO" baseline="0" dirty="0"/>
              <a:t>. Like </a:t>
            </a:r>
            <a:r>
              <a:rPr lang="nb-NO" baseline="0" dirty="0" err="1"/>
              <a:t>selfies</a:t>
            </a:r>
            <a:r>
              <a:rPr lang="nb-NO" baseline="0" dirty="0"/>
              <a:t>... Or </a:t>
            </a:r>
            <a:r>
              <a:rPr lang="nb-NO" baseline="0" dirty="0" err="1"/>
              <a:t>snapchat</a:t>
            </a:r>
            <a:r>
              <a:rPr lang="nb-NO" baseline="0" dirty="0"/>
              <a:t> </a:t>
            </a:r>
            <a:r>
              <a:rPr lang="nb-NO" baseline="0" dirty="0" err="1"/>
              <a:t>instead</a:t>
            </a:r>
            <a:r>
              <a:rPr lang="nb-NO" baseline="0" dirty="0"/>
              <a:t> </a:t>
            </a:r>
            <a:r>
              <a:rPr lang="nb-NO" baseline="0" dirty="0" err="1"/>
              <a:t>of</a:t>
            </a:r>
            <a:r>
              <a:rPr lang="nb-NO" baseline="0" dirty="0"/>
              <a:t> a </a:t>
            </a:r>
            <a:r>
              <a:rPr lang="nb-NO" baseline="0" dirty="0" err="1"/>
              <a:t>text</a:t>
            </a:r>
            <a:r>
              <a:rPr lang="nb-NO" baseline="0" dirty="0"/>
              <a:t> </a:t>
            </a:r>
            <a:r>
              <a:rPr lang="nb-NO" baseline="0" dirty="0" err="1"/>
              <a:t>message</a:t>
            </a:r>
            <a:r>
              <a:rPr lang="nb-NO" baseline="0" dirty="0"/>
              <a:t>. Or </a:t>
            </a:r>
            <a:r>
              <a:rPr lang="nb-NO" baseline="0" dirty="0" err="1"/>
              <a:t>simply</a:t>
            </a:r>
            <a:r>
              <a:rPr lang="nb-NO" baseline="0" dirty="0"/>
              <a:t> </a:t>
            </a:r>
            <a:r>
              <a:rPr lang="nb-NO" baseline="0" dirty="0" err="1"/>
              <a:t>talking</a:t>
            </a:r>
            <a:r>
              <a:rPr lang="nb-NO" baseline="0" dirty="0"/>
              <a:t> to </a:t>
            </a:r>
            <a:r>
              <a:rPr lang="nb-NO" baseline="0" dirty="0" err="1"/>
              <a:t>each</a:t>
            </a:r>
            <a:r>
              <a:rPr lang="nb-NO" baseline="0" dirty="0"/>
              <a:t> </a:t>
            </a:r>
            <a:r>
              <a:rPr lang="nb-NO" baseline="0" dirty="0" err="1"/>
              <a:t>other</a:t>
            </a:r>
            <a:r>
              <a:rPr lang="nb-NO" baseline="0" dirty="0"/>
              <a:t>... A </a:t>
            </a:r>
            <a:r>
              <a:rPr lang="nb-NO" baseline="0" dirty="0" err="1"/>
              <a:t>picture</a:t>
            </a:r>
            <a:r>
              <a:rPr lang="nb-NO" baseline="0" dirty="0"/>
              <a:t> </a:t>
            </a:r>
            <a:r>
              <a:rPr lang="nb-NO" baseline="0" dirty="0" err="1"/>
              <a:t>says</a:t>
            </a:r>
            <a:r>
              <a:rPr lang="nb-NO" baseline="0" dirty="0"/>
              <a:t> more </a:t>
            </a:r>
            <a:r>
              <a:rPr lang="nb-NO" baseline="0" dirty="0" err="1"/>
              <a:t>than</a:t>
            </a:r>
            <a:r>
              <a:rPr lang="nb-NO" baseline="0" dirty="0"/>
              <a:t> a </a:t>
            </a:r>
            <a:r>
              <a:rPr lang="nb-NO" baseline="0" dirty="0" err="1"/>
              <a:t>thousand</a:t>
            </a:r>
            <a:r>
              <a:rPr lang="nb-NO" baseline="0" dirty="0"/>
              <a:t> </a:t>
            </a:r>
            <a:r>
              <a:rPr lang="nb-NO" baseline="0" dirty="0" err="1"/>
              <a:t>words</a:t>
            </a:r>
            <a:r>
              <a:rPr lang="nb-NO" baseline="0" dirty="0"/>
              <a:t>?  </a:t>
            </a:r>
            <a:endParaRPr lang="nb-NO" dirty="0"/>
          </a:p>
          <a:p>
            <a:endParaRPr lang="nb-NO" dirty="0"/>
          </a:p>
          <a:p>
            <a:r>
              <a:rPr lang="nb-NO" dirty="0"/>
              <a:t>If </a:t>
            </a:r>
            <a:r>
              <a:rPr lang="nb-NO" dirty="0" err="1"/>
              <a:t>you</a:t>
            </a:r>
            <a:r>
              <a:rPr lang="nb-NO" dirty="0"/>
              <a:t> </a:t>
            </a:r>
            <a:r>
              <a:rPr lang="nb-NO" dirty="0" err="1"/>
              <a:t>use</a:t>
            </a:r>
            <a:r>
              <a:rPr lang="nb-NO" dirty="0"/>
              <a:t> </a:t>
            </a:r>
            <a:r>
              <a:rPr lang="nb-NO" dirty="0" err="1"/>
              <a:t>visuals</a:t>
            </a:r>
            <a:r>
              <a:rPr lang="nb-NO" dirty="0"/>
              <a:t>: </a:t>
            </a:r>
          </a:p>
          <a:p>
            <a:pPr marL="171450" indent="-171450">
              <a:buFontTx/>
              <a:buChar char="-"/>
            </a:pPr>
            <a:r>
              <a:rPr lang="nb-NO" dirty="0"/>
              <a:t>Do </a:t>
            </a:r>
            <a:r>
              <a:rPr lang="nb-NO" dirty="0" err="1"/>
              <a:t>you</a:t>
            </a:r>
            <a:r>
              <a:rPr lang="nb-NO" baseline="0" dirty="0"/>
              <a:t> </a:t>
            </a:r>
            <a:r>
              <a:rPr lang="nb-NO" baseline="0" dirty="0" err="1"/>
              <a:t>need</a:t>
            </a:r>
            <a:r>
              <a:rPr lang="nb-NO" baseline="0" dirty="0"/>
              <a:t> it? </a:t>
            </a:r>
            <a:r>
              <a:rPr lang="nb-NO" baseline="0" dirty="0" err="1"/>
              <a:t>What</a:t>
            </a:r>
            <a:r>
              <a:rPr lang="nb-NO" baseline="0" dirty="0"/>
              <a:t> is </a:t>
            </a:r>
            <a:r>
              <a:rPr lang="nb-NO" baseline="0" dirty="0" err="1"/>
              <a:t>the</a:t>
            </a:r>
            <a:r>
              <a:rPr lang="nb-NO" baseline="0" dirty="0"/>
              <a:t> </a:t>
            </a:r>
            <a:r>
              <a:rPr lang="nb-NO" baseline="0" dirty="0" err="1"/>
              <a:t>point</a:t>
            </a:r>
            <a:r>
              <a:rPr lang="nb-NO" baseline="0" dirty="0"/>
              <a:t>? </a:t>
            </a:r>
          </a:p>
          <a:p>
            <a:pPr marL="171450" indent="-171450">
              <a:buFontTx/>
              <a:buChar char="-"/>
            </a:pPr>
            <a:r>
              <a:rPr lang="nb-NO" baseline="0" dirty="0" err="1"/>
              <a:t>Does</a:t>
            </a:r>
            <a:r>
              <a:rPr lang="nb-NO" baseline="0" dirty="0"/>
              <a:t> it underline </a:t>
            </a:r>
            <a:r>
              <a:rPr lang="nb-NO" baseline="0" dirty="0" err="1"/>
              <a:t>your</a:t>
            </a:r>
            <a:r>
              <a:rPr lang="nb-NO" baseline="0" dirty="0"/>
              <a:t> </a:t>
            </a:r>
            <a:r>
              <a:rPr lang="nb-NO" baseline="0" dirty="0" err="1"/>
              <a:t>point</a:t>
            </a:r>
            <a:r>
              <a:rPr lang="nb-NO" baseline="0" dirty="0"/>
              <a:t>? (No CAT </a:t>
            </a:r>
            <a:r>
              <a:rPr lang="nb-NO" baseline="0" dirty="0" err="1"/>
              <a:t>photos</a:t>
            </a:r>
            <a:r>
              <a:rPr lang="nb-NO" baseline="0" dirty="0"/>
              <a:t> </a:t>
            </a:r>
            <a:r>
              <a:rPr lang="nb-NO" baseline="0" dirty="0" err="1"/>
              <a:t>unless</a:t>
            </a:r>
            <a:r>
              <a:rPr lang="nb-NO" baseline="0" dirty="0"/>
              <a:t> </a:t>
            </a:r>
            <a:r>
              <a:rPr lang="nb-NO" baseline="0" dirty="0" err="1"/>
              <a:t>you</a:t>
            </a:r>
            <a:r>
              <a:rPr lang="nb-NO" baseline="0" dirty="0"/>
              <a:t> </a:t>
            </a:r>
            <a:r>
              <a:rPr lang="nb-NO" baseline="0" dirty="0" err="1"/>
              <a:t>need</a:t>
            </a:r>
            <a:r>
              <a:rPr lang="nb-NO" baseline="0" dirty="0"/>
              <a:t> </a:t>
            </a:r>
            <a:r>
              <a:rPr lang="nb-NO" baseline="0" dirty="0" err="1"/>
              <a:t>it!</a:t>
            </a:r>
            <a:r>
              <a:rPr lang="nb-NO" baseline="0" dirty="0"/>
              <a:t>) </a:t>
            </a:r>
          </a:p>
          <a:p>
            <a:pPr marL="171450" indent="-171450">
              <a:buFontTx/>
              <a:buChar char="-"/>
            </a:pPr>
            <a:r>
              <a:rPr lang="nb-NO" baseline="0" dirty="0"/>
              <a:t>Is it simple </a:t>
            </a:r>
            <a:r>
              <a:rPr lang="nb-NO" baseline="0" dirty="0" err="1"/>
              <a:t>enough</a:t>
            </a:r>
            <a:r>
              <a:rPr lang="nb-NO" baseline="0" dirty="0"/>
              <a:t> to understand? </a:t>
            </a:r>
          </a:p>
          <a:p>
            <a:pPr marL="171450" indent="-171450">
              <a:buFontTx/>
              <a:buChar char="-"/>
            </a:pPr>
            <a:r>
              <a:rPr lang="nb-NO" baseline="0" dirty="0" err="1"/>
              <a:t>Does</a:t>
            </a:r>
            <a:r>
              <a:rPr lang="nb-NO" baseline="0" dirty="0"/>
              <a:t> it </a:t>
            </a:r>
            <a:r>
              <a:rPr lang="nb-NO" baseline="0" dirty="0" err="1"/>
              <a:t>look</a:t>
            </a:r>
            <a:r>
              <a:rPr lang="nb-NO" baseline="0" dirty="0"/>
              <a:t> </a:t>
            </a:r>
            <a:r>
              <a:rPr lang="nb-NO" baseline="0" dirty="0" err="1"/>
              <a:t>good</a:t>
            </a:r>
            <a:r>
              <a:rPr lang="nb-NO" baseline="0" dirty="0"/>
              <a:t>? </a:t>
            </a:r>
            <a:endParaRPr lang="nb-NO" dirty="0"/>
          </a:p>
          <a:p>
            <a:endParaRPr lang="nb-NO" baseline="0" dirty="0"/>
          </a:p>
        </p:txBody>
      </p:sp>
      <p:sp>
        <p:nvSpPr>
          <p:cNvPr id="4" name="Plassholder for lysbildenummer 3"/>
          <p:cNvSpPr>
            <a:spLocks noGrp="1"/>
          </p:cNvSpPr>
          <p:nvPr>
            <p:ph type="sldNum" sz="quarter" idx="10"/>
          </p:nvPr>
        </p:nvSpPr>
        <p:spPr/>
        <p:txBody>
          <a:bodyPr/>
          <a:lstStyle/>
          <a:p>
            <a:fld id="{C773DE96-2B18-5C48-A710-81A4EDF6D85C}" type="slidenum">
              <a:rPr lang="nb-NO" smtClean="0"/>
              <a:t>19</a:t>
            </a:fld>
            <a:endParaRPr lang="nb-NO"/>
          </a:p>
        </p:txBody>
      </p:sp>
    </p:spTree>
    <p:extLst>
      <p:ext uri="{BB962C8B-B14F-4D97-AF65-F5344CB8AC3E}">
        <p14:creationId xmlns:p14="http://schemas.microsoft.com/office/powerpoint/2010/main" val="39026395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THIS</a:t>
            </a:r>
            <a:r>
              <a:rPr lang="nb-NO" baseline="0" dirty="0"/>
              <a:t> is </a:t>
            </a:r>
            <a:r>
              <a:rPr lang="nb-NO" baseline="0" dirty="0" err="1"/>
              <a:t>ugly</a:t>
            </a:r>
            <a:r>
              <a:rPr lang="nb-NO" baseline="0" dirty="0"/>
              <a:t>! </a:t>
            </a:r>
          </a:p>
          <a:p>
            <a:pPr marL="171450" indent="-171450">
              <a:buFontTx/>
              <a:buChar char="-"/>
            </a:pPr>
            <a:r>
              <a:rPr lang="nb-NO" baseline="0" dirty="0"/>
              <a:t>Too </a:t>
            </a:r>
            <a:r>
              <a:rPr lang="nb-NO" baseline="0" dirty="0" err="1"/>
              <a:t>much</a:t>
            </a:r>
            <a:r>
              <a:rPr lang="nb-NO" baseline="0" dirty="0"/>
              <a:t> </a:t>
            </a:r>
            <a:r>
              <a:rPr lang="nb-NO" baseline="0" dirty="0" err="1"/>
              <a:t>information</a:t>
            </a:r>
            <a:endParaRPr lang="nb-NO" baseline="0" dirty="0"/>
          </a:p>
          <a:p>
            <a:pPr marL="171450" indent="-171450">
              <a:buFontTx/>
              <a:buChar char="-"/>
            </a:pPr>
            <a:r>
              <a:rPr lang="nb-NO" baseline="0" dirty="0" err="1"/>
              <a:t>Can´t</a:t>
            </a:r>
            <a:r>
              <a:rPr lang="nb-NO" baseline="0" dirty="0"/>
              <a:t> </a:t>
            </a:r>
            <a:r>
              <a:rPr lang="nb-NO" baseline="0" dirty="0" err="1"/>
              <a:t>see</a:t>
            </a:r>
            <a:r>
              <a:rPr lang="nb-NO" baseline="0" dirty="0"/>
              <a:t> </a:t>
            </a:r>
            <a:r>
              <a:rPr lang="nb-NO" baseline="0" dirty="0" err="1"/>
              <a:t>the</a:t>
            </a:r>
            <a:r>
              <a:rPr lang="nb-NO" baseline="0" dirty="0"/>
              <a:t> </a:t>
            </a:r>
            <a:r>
              <a:rPr lang="nb-NO" baseline="0" dirty="0" err="1"/>
              <a:t>graph</a:t>
            </a:r>
            <a:endParaRPr lang="nb-NO" baseline="0" dirty="0"/>
          </a:p>
          <a:p>
            <a:pPr marL="171450" indent="-171450">
              <a:buFontTx/>
              <a:buChar char="-"/>
            </a:pPr>
            <a:r>
              <a:rPr lang="nb-NO" baseline="0" dirty="0" err="1"/>
              <a:t>You</a:t>
            </a:r>
            <a:r>
              <a:rPr lang="nb-NO" baseline="0" dirty="0"/>
              <a:t> </a:t>
            </a:r>
            <a:r>
              <a:rPr lang="nb-NO" baseline="0" dirty="0" err="1"/>
              <a:t>may</a:t>
            </a:r>
            <a:r>
              <a:rPr lang="nb-NO" baseline="0" dirty="0"/>
              <a:t> end up </a:t>
            </a:r>
            <a:r>
              <a:rPr lang="nb-NO" baseline="0" dirty="0" err="1"/>
              <a:t>saying</a:t>
            </a:r>
            <a:r>
              <a:rPr lang="nb-NO" baseline="0" dirty="0"/>
              <a:t>: 1) No time to </a:t>
            </a:r>
            <a:r>
              <a:rPr lang="nb-NO" baseline="0" dirty="0" err="1"/>
              <a:t>explain</a:t>
            </a:r>
            <a:r>
              <a:rPr lang="nb-NO" baseline="0" dirty="0"/>
              <a:t> </a:t>
            </a:r>
            <a:r>
              <a:rPr lang="nb-NO" baseline="0" dirty="0" err="1"/>
              <a:t>this</a:t>
            </a:r>
            <a:r>
              <a:rPr lang="nb-NO" baseline="0" dirty="0"/>
              <a:t> OR 2) </a:t>
            </a:r>
            <a:r>
              <a:rPr lang="nb-NO" baseline="0" dirty="0" err="1"/>
              <a:t>this</a:t>
            </a:r>
            <a:r>
              <a:rPr lang="nb-NO" baseline="0" dirty="0"/>
              <a:t> is </a:t>
            </a:r>
            <a:r>
              <a:rPr lang="nb-NO" baseline="0" dirty="0" err="1"/>
              <a:t>too</a:t>
            </a:r>
            <a:r>
              <a:rPr lang="nb-NO" baseline="0" dirty="0"/>
              <a:t> </a:t>
            </a:r>
            <a:r>
              <a:rPr lang="nb-NO" baseline="0" dirty="0" err="1"/>
              <a:t>complicated</a:t>
            </a:r>
            <a:r>
              <a:rPr lang="nb-NO" baseline="0" dirty="0"/>
              <a:t>...    </a:t>
            </a:r>
            <a:r>
              <a:rPr lang="nb-NO" baseline="0" dirty="0" err="1"/>
              <a:t>Then</a:t>
            </a:r>
            <a:r>
              <a:rPr lang="nb-NO" baseline="0" dirty="0"/>
              <a:t> </a:t>
            </a:r>
            <a:r>
              <a:rPr lang="nb-NO" baseline="0" dirty="0" err="1"/>
              <a:t>you</a:t>
            </a:r>
            <a:r>
              <a:rPr lang="nb-NO" baseline="0" dirty="0"/>
              <a:t> have </a:t>
            </a:r>
            <a:r>
              <a:rPr lang="nb-NO" baseline="0" dirty="0" err="1"/>
              <a:t>managed</a:t>
            </a:r>
            <a:r>
              <a:rPr lang="nb-NO" baseline="0" dirty="0"/>
              <a:t> to </a:t>
            </a:r>
            <a:r>
              <a:rPr lang="nb-NO" baseline="0" dirty="0" err="1"/>
              <a:t>both</a:t>
            </a:r>
            <a:r>
              <a:rPr lang="nb-NO" baseline="0" dirty="0"/>
              <a:t> vaste </a:t>
            </a:r>
            <a:r>
              <a:rPr lang="nb-NO" baseline="0" dirty="0" err="1"/>
              <a:t>your</a:t>
            </a:r>
            <a:r>
              <a:rPr lang="nb-NO" baseline="0" dirty="0"/>
              <a:t> </a:t>
            </a:r>
            <a:r>
              <a:rPr lang="nb-NO" baseline="0" dirty="0" err="1"/>
              <a:t>audiences</a:t>
            </a:r>
            <a:r>
              <a:rPr lang="nb-NO" baseline="0" dirty="0"/>
              <a:t> time and </a:t>
            </a:r>
            <a:r>
              <a:rPr lang="nb-NO" baseline="0" dirty="0" err="1"/>
              <a:t>insult</a:t>
            </a:r>
            <a:r>
              <a:rPr lang="nb-NO" baseline="0" dirty="0"/>
              <a:t> </a:t>
            </a:r>
            <a:r>
              <a:rPr lang="nb-NO" baseline="0" dirty="0" err="1"/>
              <a:t>them</a:t>
            </a:r>
            <a:r>
              <a:rPr lang="nb-NO" baseline="0" dirty="0"/>
              <a:t>...</a:t>
            </a:r>
            <a:endParaRPr lang="nb-NO" dirty="0"/>
          </a:p>
          <a:p>
            <a:endParaRPr lang="nb-NO" dirty="0"/>
          </a:p>
          <a:p>
            <a:r>
              <a:rPr lang="nb-NO" dirty="0"/>
              <a:t>ALWAYS</a:t>
            </a:r>
            <a:r>
              <a:rPr lang="nb-NO" baseline="0" dirty="0"/>
              <a:t> EXPLAIN YOUR GRAPHS!</a:t>
            </a:r>
            <a:endParaRPr lang="nb-NO" dirty="0"/>
          </a:p>
        </p:txBody>
      </p:sp>
      <p:sp>
        <p:nvSpPr>
          <p:cNvPr id="4" name="Plassholder for lysbildenummer 3"/>
          <p:cNvSpPr>
            <a:spLocks noGrp="1"/>
          </p:cNvSpPr>
          <p:nvPr>
            <p:ph type="sldNum" sz="quarter" idx="10"/>
          </p:nvPr>
        </p:nvSpPr>
        <p:spPr/>
        <p:txBody>
          <a:bodyPr/>
          <a:lstStyle/>
          <a:p>
            <a:fld id="{C773DE96-2B18-5C48-A710-81A4EDF6D85C}" type="slidenum">
              <a:rPr lang="nb-NO" smtClean="0"/>
              <a:t>20</a:t>
            </a:fld>
            <a:endParaRPr lang="nb-NO"/>
          </a:p>
        </p:txBody>
      </p:sp>
    </p:spTree>
    <p:extLst>
      <p:ext uri="{BB962C8B-B14F-4D97-AF65-F5344CB8AC3E}">
        <p14:creationId xmlns:p14="http://schemas.microsoft.com/office/powerpoint/2010/main" val="29475669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From CHs </a:t>
            </a:r>
            <a:r>
              <a:rPr lang="nb-NO" dirty="0" err="1"/>
              <a:t>lecture</a:t>
            </a:r>
            <a:r>
              <a:rPr lang="nb-NO" dirty="0"/>
              <a:t>... </a:t>
            </a:r>
          </a:p>
          <a:p>
            <a:endParaRPr lang="nb-NO" dirty="0"/>
          </a:p>
          <a:p>
            <a:r>
              <a:rPr lang="nb-NO" dirty="0"/>
              <a:t>I </a:t>
            </a:r>
            <a:r>
              <a:rPr lang="nb-NO" dirty="0" err="1"/>
              <a:t>would</a:t>
            </a:r>
            <a:r>
              <a:rPr lang="nb-NO" dirty="0"/>
              <a:t> </a:t>
            </a:r>
            <a:r>
              <a:rPr lang="nb-NO" dirty="0" err="1"/>
              <a:t>say</a:t>
            </a:r>
            <a:r>
              <a:rPr lang="nb-NO" dirty="0"/>
              <a:t> 3 </a:t>
            </a:r>
            <a:r>
              <a:rPr lang="nb-NO" dirty="0" err="1"/>
              <a:t>key</a:t>
            </a:r>
            <a:r>
              <a:rPr lang="nb-NO" dirty="0"/>
              <a:t> </a:t>
            </a:r>
            <a:r>
              <a:rPr lang="nb-NO" dirty="0" err="1"/>
              <a:t>points</a:t>
            </a:r>
            <a:r>
              <a:rPr lang="nb-NO" dirty="0"/>
              <a:t>!!!! </a:t>
            </a:r>
          </a:p>
        </p:txBody>
      </p:sp>
      <p:sp>
        <p:nvSpPr>
          <p:cNvPr id="4" name="Plassholder for lysbildenummer 3"/>
          <p:cNvSpPr>
            <a:spLocks noGrp="1"/>
          </p:cNvSpPr>
          <p:nvPr>
            <p:ph type="sldNum" sz="quarter" idx="5"/>
          </p:nvPr>
        </p:nvSpPr>
        <p:spPr/>
        <p:txBody>
          <a:bodyPr/>
          <a:lstStyle/>
          <a:p>
            <a:fld id="{9AAF905E-D4FD-1F45-9366-1088AB5FA1F8}" type="slidenum">
              <a:rPr lang="nb-NO" smtClean="0"/>
              <a:t>21</a:t>
            </a:fld>
            <a:endParaRPr lang="nb-NO"/>
          </a:p>
        </p:txBody>
      </p:sp>
    </p:spTree>
    <p:extLst>
      <p:ext uri="{BB962C8B-B14F-4D97-AF65-F5344CB8AC3E}">
        <p14:creationId xmlns:p14="http://schemas.microsoft.com/office/powerpoint/2010/main" val="28416007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AAF905E-D4FD-1F45-9366-1088AB5FA1F8}" type="slidenum">
              <a:rPr lang="nb-NO" smtClean="0"/>
              <a:t>22</a:t>
            </a:fld>
            <a:endParaRPr lang="nb-NO"/>
          </a:p>
        </p:txBody>
      </p:sp>
    </p:spTree>
    <p:extLst>
      <p:ext uri="{BB962C8B-B14F-4D97-AF65-F5344CB8AC3E}">
        <p14:creationId xmlns:p14="http://schemas.microsoft.com/office/powerpoint/2010/main" val="2373451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aseline="0" dirty="0" err="1"/>
              <a:t>Number</a:t>
            </a:r>
            <a:r>
              <a:rPr lang="nb-NO" baseline="0" dirty="0"/>
              <a:t> </a:t>
            </a:r>
            <a:r>
              <a:rPr lang="nb-NO" baseline="0" dirty="0" err="1"/>
              <a:t>of</a:t>
            </a:r>
            <a:r>
              <a:rPr lang="nb-NO" baseline="0" dirty="0"/>
              <a:t> </a:t>
            </a:r>
            <a:r>
              <a:rPr lang="nb-NO" baseline="0" dirty="0" err="1"/>
              <a:t>deaths</a:t>
            </a:r>
            <a:r>
              <a:rPr lang="nb-NO" baseline="0" dirty="0"/>
              <a:t> during a boring </a:t>
            </a:r>
            <a:r>
              <a:rPr lang="nb-NO" baseline="0" dirty="0" err="1"/>
              <a:t>presentation</a:t>
            </a:r>
            <a:r>
              <a:rPr lang="nb-NO" baseline="0" dirty="0"/>
              <a:t>....</a:t>
            </a:r>
          </a:p>
          <a:p>
            <a:pPr marL="171450" indent="-171450">
              <a:buFontTx/>
              <a:buChar char="-"/>
            </a:pPr>
            <a:r>
              <a:rPr lang="nb-NO" baseline="0" dirty="0" err="1"/>
              <a:t>Explain</a:t>
            </a:r>
            <a:r>
              <a:rPr lang="nb-NO" baseline="0" dirty="0"/>
              <a:t> </a:t>
            </a:r>
            <a:r>
              <a:rPr lang="nb-NO" baseline="0" dirty="0" err="1"/>
              <a:t>the</a:t>
            </a:r>
            <a:r>
              <a:rPr lang="nb-NO" baseline="0" dirty="0"/>
              <a:t> </a:t>
            </a:r>
            <a:r>
              <a:rPr lang="nb-NO" baseline="0" dirty="0" err="1"/>
              <a:t>graph</a:t>
            </a:r>
            <a:r>
              <a:rPr lang="nb-NO" baseline="0" dirty="0"/>
              <a:t>: </a:t>
            </a:r>
            <a:r>
              <a:rPr lang="nb-NO" baseline="0" dirty="0" err="1"/>
              <a:t>What</a:t>
            </a:r>
            <a:r>
              <a:rPr lang="nb-NO" baseline="0" dirty="0"/>
              <a:t> makes it </a:t>
            </a:r>
            <a:r>
              <a:rPr lang="nb-NO" baseline="0" dirty="0" err="1"/>
              <a:t>interesting</a:t>
            </a:r>
            <a:r>
              <a:rPr lang="nb-NO" baseline="0" dirty="0"/>
              <a:t>? </a:t>
            </a:r>
          </a:p>
          <a:p>
            <a:pPr marL="171450" indent="-171450">
              <a:buFontTx/>
              <a:buChar char="-"/>
            </a:pPr>
            <a:endParaRPr lang="nb-NO" baseline="0" dirty="0"/>
          </a:p>
          <a:p>
            <a:pPr marL="171450" indent="-171450">
              <a:buFontTx/>
              <a:buChar char="-"/>
            </a:pPr>
            <a:r>
              <a:rPr lang="nb-NO" baseline="0" dirty="0" err="1"/>
              <a:t>Keep</a:t>
            </a:r>
            <a:r>
              <a:rPr lang="nb-NO" baseline="0" dirty="0"/>
              <a:t> in </a:t>
            </a:r>
            <a:r>
              <a:rPr lang="nb-NO" baseline="0" dirty="0" err="1"/>
              <a:t>mind</a:t>
            </a:r>
            <a:r>
              <a:rPr lang="nb-NO" baseline="0" dirty="0"/>
              <a:t> </a:t>
            </a:r>
            <a:r>
              <a:rPr lang="nb-NO" baseline="0" dirty="0" err="1"/>
              <a:t>that</a:t>
            </a:r>
            <a:r>
              <a:rPr lang="nb-NO" baseline="0" dirty="0"/>
              <a:t> </a:t>
            </a:r>
            <a:r>
              <a:rPr lang="nb-NO" baseline="0" dirty="0" err="1"/>
              <a:t>this</a:t>
            </a:r>
            <a:r>
              <a:rPr lang="nb-NO" baseline="0" dirty="0"/>
              <a:t> </a:t>
            </a:r>
            <a:r>
              <a:rPr lang="nb-NO" baseline="0" dirty="0" err="1"/>
              <a:t>should</a:t>
            </a:r>
            <a:r>
              <a:rPr lang="nb-NO" baseline="0" dirty="0"/>
              <a:t> be </a:t>
            </a:r>
            <a:r>
              <a:rPr lang="nb-NO" baseline="0" dirty="0" err="1"/>
              <a:t>the</a:t>
            </a:r>
            <a:r>
              <a:rPr lang="nb-NO" baseline="0" dirty="0"/>
              <a:t> «</a:t>
            </a:r>
            <a:r>
              <a:rPr lang="nb-NO" baseline="0" dirty="0" err="1"/>
              <a:t>cliff</a:t>
            </a:r>
            <a:r>
              <a:rPr lang="nb-NO" baseline="0" dirty="0"/>
              <a:t>-hangers» </a:t>
            </a:r>
            <a:r>
              <a:rPr lang="nb-NO" baseline="0" dirty="0" err="1"/>
              <a:t>of</a:t>
            </a:r>
            <a:r>
              <a:rPr lang="nb-NO" baseline="0" dirty="0"/>
              <a:t> </a:t>
            </a:r>
            <a:r>
              <a:rPr lang="nb-NO" baseline="0" dirty="0" err="1"/>
              <a:t>your</a:t>
            </a:r>
            <a:r>
              <a:rPr lang="nb-NO" baseline="0" dirty="0"/>
              <a:t> story! </a:t>
            </a:r>
            <a:r>
              <a:rPr lang="nb-NO" baseline="0" dirty="0" err="1"/>
              <a:t>Did</a:t>
            </a:r>
            <a:r>
              <a:rPr lang="nb-NO" baseline="0" dirty="0"/>
              <a:t> </a:t>
            </a:r>
            <a:r>
              <a:rPr lang="nb-NO" baseline="0" dirty="0" err="1"/>
              <a:t>you</a:t>
            </a:r>
            <a:r>
              <a:rPr lang="nb-NO" baseline="0" dirty="0"/>
              <a:t> make it or not?</a:t>
            </a:r>
          </a:p>
        </p:txBody>
      </p:sp>
      <p:sp>
        <p:nvSpPr>
          <p:cNvPr id="4" name="Plassholder for lysbildenummer 3"/>
          <p:cNvSpPr>
            <a:spLocks noGrp="1"/>
          </p:cNvSpPr>
          <p:nvPr>
            <p:ph type="sldNum" sz="quarter" idx="10"/>
          </p:nvPr>
        </p:nvSpPr>
        <p:spPr/>
        <p:txBody>
          <a:bodyPr/>
          <a:lstStyle/>
          <a:p>
            <a:fld id="{C773DE96-2B18-5C48-A710-81A4EDF6D85C}" type="slidenum">
              <a:rPr lang="nb-NO" smtClean="0"/>
              <a:t>23</a:t>
            </a:fld>
            <a:endParaRPr lang="nb-NO"/>
          </a:p>
        </p:txBody>
      </p:sp>
    </p:spTree>
    <p:extLst>
      <p:ext uri="{BB962C8B-B14F-4D97-AF65-F5344CB8AC3E}">
        <p14:creationId xmlns:p14="http://schemas.microsoft.com/office/powerpoint/2010/main" val="359740523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AAF905E-D4FD-1F45-9366-1088AB5FA1F8}" type="slidenum">
              <a:rPr lang="nb-NO" smtClean="0"/>
              <a:t>24</a:t>
            </a:fld>
            <a:endParaRPr lang="nb-NO"/>
          </a:p>
        </p:txBody>
      </p:sp>
    </p:spTree>
    <p:extLst>
      <p:ext uri="{BB962C8B-B14F-4D97-AF65-F5344CB8AC3E}">
        <p14:creationId xmlns:p14="http://schemas.microsoft.com/office/powerpoint/2010/main" val="357423779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9AAF905E-D4FD-1F45-9366-1088AB5FA1F8}" type="slidenum">
              <a:rPr lang="nb-NO" smtClean="0"/>
              <a:t>25</a:t>
            </a:fld>
            <a:endParaRPr lang="nb-NO"/>
          </a:p>
        </p:txBody>
      </p:sp>
    </p:spTree>
    <p:extLst>
      <p:ext uri="{BB962C8B-B14F-4D97-AF65-F5344CB8AC3E}">
        <p14:creationId xmlns:p14="http://schemas.microsoft.com/office/powerpoint/2010/main" val="38185591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nb-NO"/>
              <a:t>Klikk for å redigere tittelstil</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77432CD5-1ADB-F346-B8A5-FB9480FDB047}" type="datetimeFigureOut">
              <a:rPr lang="nb-NO" smtClean="0"/>
              <a:t>11.10.2018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26799399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nb-NO"/>
              <a:t>Klikk for å redigere tittelstil</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77432CD5-1ADB-F346-B8A5-FB9480FDB047}" type="datetimeFigureOut">
              <a:rPr lang="nb-NO" smtClean="0"/>
              <a:t>11.10.2018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21143454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nb-NO"/>
              <a:t>Klikk for å redigere tittelstil</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77432CD5-1ADB-F346-B8A5-FB9480FDB047}" type="datetimeFigureOut">
              <a:rPr lang="nb-NO" smtClean="0"/>
              <a:t>11.10.2018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2364131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nb-NO"/>
              <a:t>Rediger tekststiler i malen
Andre nivå
Tredje nivå
Fjerde nivå
Femte nivå</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77432CD5-1ADB-F346-B8A5-FB9480FDB047}" type="datetimeFigureOut">
              <a:rPr lang="nb-NO" smtClean="0"/>
              <a:t>11.10.2018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246039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nb-NO"/>
              <a:t>Klikk for å redigere tittelstil</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nb-NO"/>
              <a:t>Rediger tekststiler i malen
Andre nivå
Tredje nivå
Fjerde nivå
Femte nivå</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Rediger tekststiler i malen
Andre nivå
Tredje nivå
Fjerde nivå
Femte nivå</a:t>
            </a:r>
            <a:endParaRPr lang="en-US" dirty="0"/>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nb-NO"/>
              <a:t>Rediger tekststiler i malen
Andre nivå
Tredje nivå
Fjerde nivå
Femte nivå</a:t>
            </a:r>
            <a:endParaRPr lang="en-US" dirty="0"/>
          </a:p>
        </p:txBody>
      </p:sp>
      <p:sp>
        <p:nvSpPr>
          <p:cNvPr id="7" name="Date Placeholder 6"/>
          <p:cNvSpPr>
            <a:spLocks noGrp="1"/>
          </p:cNvSpPr>
          <p:nvPr>
            <p:ph type="dt" sz="half" idx="10"/>
          </p:nvPr>
        </p:nvSpPr>
        <p:spPr/>
        <p:txBody>
          <a:bodyPr/>
          <a:lstStyle/>
          <a:p>
            <a:fld id="{77432CD5-1ADB-F346-B8A5-FB9480FDB047}" type="datetimeFigureOut">
              <a:rPr lang="nb-NO" smtClean="0"/>
              <a:t>11.10.2018</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24922666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77432CD5-1ADB-F346-B8A5-FB9480FDB047}" type="datetimeFigureOut">
              <a:rPr lang="nb-NO" smtClean="0"/>
              <a:t>11.10.2018</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39303096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7432CD5-1ADB-F346-B8A5-FB9480FDB047}" type="datetimeFigureOut">
              <a:rPr lang="nb-NO" smtClean="0"/>
              <a:t>11.10.2018</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2641433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nb-NO"/>
              <a:t>Klikk for å redigere tittelstil</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nb-NO"/>
              <a:t>Rediger tekststiler i malen
Andre nivå
Tredje nivå
Fjerde nivå
Femte nivå</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77432CD5-1ADB-F346-B8A5-FB9480FDB047}" type="datetimeFigureOut">
              <a:rPr lang="nb-NO" smtClean="0"/>
              <a:t>11.10.2018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2193949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nb-NO"/>
              <a:t>Klikk for å redigere tittelstil</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nb-NO"/>
              <a:t>Klikk på ikonet for å legge til et bilde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5" name="Date Placeholder 4"/>
          <p:cNvSpPr>
            <a:spLocks noGrp="1"/>
          </p:cNvSpPr>
          <p:nvPr>
            <p:ph type="dt" sz="half" idx="10"/>
          </p:nvPr>
        </p:nvSpPr>
        <p:spPr>
          <a:xfrm>
            <a:off x="3885810" y="6041362"/>
            <a:ext cx="976879" cy="365125"/>
          </a:xfrm>
        </p:spPr>
        <p:txBody>
          <a:bodyPr/>
          <a:lstStyle/>
          <a:p>
            <a:fld id="{77432CD5-1ADB-F346-B8A5-FB9480FDB047}" type="datetimeFigureOut">
              <a:rPr lang="nb-NO" smtClean="0"/>
              <a:t>11.10.2018</a:t>
            </a:fld>
            <a:endParaRPr lang="nb-NO"/>
          </a:p>
        </p:txBody>
      </p:sp>
      <p:sp>
        <p:nvSpPr>
          <p:cNvPr id="6" name="Footer Placeholder 5"/>
          <p:cNvSpPr>
            <a:spLocks noGrp="1"/>
          </p:cNvSpPr>
          <p:nvPr>
            <p:ph type="ftr" sz="quarter" idx="11"/>
          </p:nvPr>
        </p:nvSpPr>
        <p:spPr>
          <a:xfrm>
            <a:off x="590396" y="6041362"/>
            <a:ext cx="3295413" cy="365125"/>
          </a:xfrm>
        </p:spPr>
        <p:txBody>
          <a:bodyPr/>
          <a:lstStyle/>
          <a:p>
            <a:endParaRPr lang="nb-NO"/>
          </a:p>
        </p:txBody>
      </p:sp>
      <p:sp>
        <p:nvSpPr>
          <p:cNvPr id="7" name="Slide Number Placeholder 6"/>
          <p:cNvSpPr>
            <a:spLocks noGrp="1"/>
          </p:cNvSpPr>
          <p:nvPr>
            <p:ph type="sldNum" sz="quarter" idx="12"/>
          </p:nvPr>
        </p:nvSpPr>
        <p:spPr>
          <a:xfrm>
            <a:off x="4862689" y="5915888"/>
            <a:ext cx="1062155" cy="490599"/>
          </a:xfrm>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12341887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e med bildetekst">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nb-NO"/>
              <a:t>Klikk for å redigere tittelstil</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nb-NO"/>
              <a:t>Klikk på ikonet for å legge til et bilde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Rediger tekststiler i malen
Andre nivå
Tredje nivå
Fjerde nivå
Femte nivå</a:t>
            </a:r>
            <a:endParaRPr lang="en-US" dirty="0"/>
          </a:p>
        </p:txBody>
      </p:sp>
      <p:sp>
        <p:nvSpPr>
          <p:cNvPr id="5" name="Date Placeholder 4"/>
          <p:cNvSpPr>
            <a:spLocks noGrp="1"/>
          </p:cNvSpPr>
          <p:nvPr>
            <p:ph type="dt" sz="half" idx="10"/>
          </p:nvPr>
        </p:nvSpPr>
        <p:spPr/>
        <p:txBody>
          <a:bodyPr/>
          <a:lstStyle/>
          <a:p>
            <a:fld id="{77432CD5-1ADB-F346-B8A5-FB9480FDB047}" type="datetimeFigureOut">
              <a:rPr lang="nb-NO" smtClean="0"/>
              <a:t>11.10.2018</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1239920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itat med tekst">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nb-NO"/>
              <a:t>Klikk for å redigere tittelstil</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b-NO"/>
              <a:t>Rediger tekststiler i malen
Andre nivå
Tredje nivå
Fjerde nivå
Femte nivå</a:t>
            </a:r>
            <a:endParaRPr lang="en-US" dirty="0"/>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77432CD5-1ADB-F346-B8A5-FB9480FDB047}" type="datetimeFigureOut">
              <a:rPr lang="nb-NO" smtClean="0"/>
              <a:t>11.10.2018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1826229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vnekort">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nb-NO"/>
              <a:t>Klikk for å redigere tittelstil</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nb-NO"/>
              <a:t>Rediger tekststiler i malen
Andre nivå
Tredje nivå
Fjerde nivå
Femte nivå</a:t>
            </a:r>
            <a:endParaRPr lang="en-US" dirty="0"/>
          </a:p>
        </p:txBody>
      </p:sp>
      <p:sp>
        <p:nvSpPr>
          <p:cNvPr id="2" name="Date Placeholder 1"/>
          <p:cNvSpPr>
            <a:spLocks noGrp="1"/>
          </p:cNvSpPr>
          <p:nvPr>
            <p:ph type="dt" sz="half" idx="10"/>
          </p:nvPr>
        </p:nvSpPr>
        <p:spPr/>
        <p:txBody>
          <a:bodyPr/>
          <a:lstStyle/>
          <a:p>
            <a:fld id="{77432CD5-1ADB-F346-B8A5-FB9480FDB047}" type="datetimeFigureOut">
              <a:rPr lang="nb-NO" smtClean="0"/>
              <a:t>11.10.2018</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199152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nchor="t"/>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77432CD5-1ADB-F346-B8A5-FB9480FDB047}" type="datetimeFigureOut">
              <a:rPr lang="nb-NO" smtClean="0"/>
              <a:t>11.10.2018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5248591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nb-NO"/>
              <a:t>Rediger tekststiler i malen
Andre nivå
Tredje nivå
Fjerde nivå
Femte nivå</a:t>
            </a:r>
            <a:endParaRPr lang="en-US" dirty="0"/>
          </a:p>
        </p:txBody>
      </p:sp>
      <p:sp>
        <p:nvSpPr>
          <p:cNvPr id="4" name="Date Placeholder 3"/>
          <p:cNvSpPr>
            <a:spLocks noGrp="1"/>
          </p:cNvSpPr>
          <p:nvPr>
            <p:ph type="dt" sz="half" idx="10"/>
          </p:nvPr>
        </p:nvSpPr>
        <p:spPr/>
        <p:txBody>
          <a:bodyPr/>
          <a:lstStyle/>
          <a:p>
            <a:fld id="{77432CD5-1ADB-F346-B8A5-FB9480FDB047}" type="datetimeFigureOut">
              <a:rPr lang="nb-NO" smtClean="0"/>
              <a:t>11.10.2018</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B26E4A9B-8210-FF49-BBA2-928E63BB2BA2}" type="slidenum">
              <a:rPr lang="nb-NO" smtClean="0"/>
              <a:t>‹#›</a:t>
            </a:fld>
            <a:endParaRPr lang="nb-NO"/>
          </a:p>
        </p:txBody>
      </p:sp>
    </p:spTree>
    <p:extLst>
      <p:ext uri="{BB962C8B-B14F-4D97-AF65-F5344CB8AC3E}">
        <p14:creationId xmlns:p14="http://schemas.microsoft.com/office/powerpoint/2010/main" val="2583017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nb-NO"/>
              <a:t>Klikk for å redigere tittelstil</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nb-NO"/>
              <a:t>Rediger tekststiler i malen
Andre nivå
Tredje nivå
Fjerde nivå
Femte nivå</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nb-NO"/>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77432CD5-1ADB-F346-B8A5-FB9480FDB047}" type="datetimeFigureOut">
              <a:rPr lang="nb-NO" smtClean="0"/>
              <a:t>11.10.2018</a:t>
            </a:fld>
            <a:endParaRPr lang="nb-NO"/>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B26E4A9B-8210-FF49-BBA2-928E63BB2BA2}" type="slidenum">
              <a:rPr lang="nb-NO" smtClean="0"/>
              <a:t>‹#›</a:t>
            </a:fld>
            <a:endParaRPr lang="nb-NO"/>
          </a:p>
        </p:txBody>
      </p:sp>
    </p:spTree>
    <p:extLst>
      <p:ext uri="{BB962C8B-B14F-4D97-AF65-F5344CB8AC3E}">
        <p14:creationId xmlns:p14="http://schemas.microsoft.com/office/powerpoint/2010/main" val="3424904803"/>
      </p:ext>
    </p:extLst>
  </p:cSld>
  <p:clrMap bg1="dk1" tx1="lt1" bg2="dk2" tx2="lt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 id="2147483705" r:id="rId12"/>
    <p:sldLayoutId id="2147483706" r:id="rId13"/>
    <p:sldLayoutId id="2147483707" r:id="rId14"/>
  </p:sldLayoutIdLst>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7" Type="http://schemas.openxmlformats.org/officeDocument/2006/relationships/image" Target="../media/image20.jpg"/><Relationship Id="rId2" Type="http://schemas.openxmlformats.org/officeDocument/2006/relationships/notesSlide" Target="../notesSlides/notesSlide14.xml"/><Relationship Id="rId1" Type="http://schemas.openxmlformats.org/officeDocument/2006/relationships/slideLayout" Target="../slideLayouts/slideLayout10.xml"/><Relationship Id="rId6" Type="http://schemas.openxmlformats.org/officeDocument/2006/relationships/image" Target="../media/image19.jpg"/><Relationship Id="rId5" Type="http://schemas.openxmlformats.org/officeDocument/2006/relationships/image" Target="../media/image18.png"/><Relationship Id="rId4" Type="http://schemas.openxmlformats.org/officeDocument/2006/relationships/image" Target="../media/image16.jpg"/></Relationships>
</file>

<file path=ppt/slides/_rels/slide21.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file:///upload.wikimedia.org/wikipedia/commons/5/5a/Jupiter_by_Cassini-Huygens.jpg" TargetMode="External"/><Relationship Id="rId7" Type="http://schemas.openxmlformats.org/officeDocument/2006/relationships/hyperlink" Target="http://www.google.no/url?sa=i&amp;rct=j&amp;q=&amp;esrc=s&amp;source=images&amp;cd=&amp;cad=rja&amp;uact=8&amp;ved=0ahUKEwivu6qdotDPAhUEDZoKHXw-DhMQjRwIBw&amp;url=http://www.uib.no/ka/50664/presserom&amp;psig=AFQjCNE4qPJ9Z8N-Nqlcd7Y1aKM5Mr12HA&amp;ust=1476189946968372"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3.jpeg"/><Relationship Id="rId5" Type="http://schemas.openxmlformats.org/officeDocument/2006/relationships/image" Target="../media/image22.png"/><Relationship Id="rId4" Type="http://schemas.openxmlformats.org/officeDocument/2006/relationships/image" Target="../media/image21.jpeg"/></Relationships>
</file>

<file path=ppt/slides/_rels/slide22.xml.rels><?xml version="1.0" encoding="UTF-8" standalone="yes"?>
<Relationships xmlns="http://schemas.openxmlformats.org/package/2006/relationships"><Relationship Id="rId3" Type="http://schemas.openxmlformats.org/officeDocument/2006/relationships/hyperlink" Target="file:///upload.wikimedia.org/wikipedia/commons/b/b9/Water_vapour_plumes_on_Jupiter's_moon_Europa_(artist's_impression).jpg" TargetMode="External"/><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5.jpeg"/></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p:cNvSpPr>
            <a:spLocks noGrp="1"/>
          </p:cNvSpPr>
          <p:nvPr>
            <p:ph type="subTitle" idx="1"/>
          </p:nvPr>
        </p:nvSpPr>
        <p:spPr>
          <a:xfrm>
            <a:off x="3446584" y="5854676"/>
            <a:ext cx="8076093" cy="434974"/>
          </a:xfrm>
        </p:spPr>
        <p:txBody>
          <a:bodyPr>
            <a:noAutofit/>
          </a:bodyPr>
          <a:lstStyle/>
          <a:p>
            <a:r>
              <a:rPr lang="nb-NO" sz="2800" dirty="0"/>
              <a:t>Elina </a:t>
            </a:r>
            <a:r>
              <a:rPr lang="nb-NO" sz="2800" dirty="0" err="1"/>
              <a:t>Melteig</a:t>
            </a:r>
            <a:endParaRPr lang="nb-NO" sz="2800" dirty="0"/>
          </a:p>
        </p:txBody>
      </p:sp>
      <p:pic>
        <p:nvPicPr>
          <p:cNvPr id="4" name="Bilde 3"/>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tretch>
            <a:fillRect/>
          </a:stretch>
        </p:blipFill>
        <p:spPr>
          <a:xfrm>
            <a:off x="1843649" y="5458265"/>
            <a:ext cx="1227797" cy="122779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6" name="Bilde 5"/>
          <p:cNvPicPr>
            <a:picLocks noChangeAspect="1"/>
          </p:cNvPicPr>
          <p:nvPr/>
        </p:nvPicPr>
        <p:blipFill>
          <a:blip r:embed="rId5">
            <a:clrChange>
              <a:clrFrom>
                <a:srgbClr val="133F4B">
                  <a:alpha val="99608"/>
                </a:srgbClr>
              </a:clrFrom>
              <a:clrTo>
                <a:srgbClr val="133F4B">
                  <a:alpha val="0"/>
                </a:srgbClr>
              </a:clrTo>
            </a:clrChange>
            <a:duotone>
              <a:schemeClr val="accent1">
                <a:shade val="45000"/>
                <a:satMod val="135000"/>
              </a:schemeClr>
              <a:prstClr val="white"/>
            </a:duotone>
            <a:alphaModFix amt="70000"/>
            <a:extLst>
              <a:ext uri="{BEBA8EAE-BF5A-486C-A8C5-ECC9F3942E4B}">
                <a14:imgProps xmlns:a14="http://schemas.microsoft.com/office/drawing/2010/main">
                  <a14:imgLayer r:embed="rId6">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a:xfrm>
            <a:off x="-544341" y="-748293"/>
            <a:ext cx="13462000" cy="4646435"/>
          </a:xfrm>
          <a:prstGeom prst="rect">
            <a:avLst/>
          </a:prstGeom>
          <a:effectLst>
            <a:softEdge rad="127000"/>
          </a:effectLst>
        </p:spPr>
      </p:pic>
      <p:sp>
        <p:nvSpPr>
          <p:cNvPr id="8" name="Tittel 1">
            <a:extLst>
              <a:ext uri="{FF2B5EF4-FFF2-40B4-BE49-F238E27FC236}">
                <a16:creationId xmlns:a16="http://schemas.microsoft.com/office/drawing/2014/main" id="{39A7596A-B13B-DB41-B5D9-3555228DA8E5}"/>
              </a:ext>
            </a:extLst>
          </p:cNvPr>
          <p:cNvSpPr txBox="1">
            <a:spLocks/>
          </p:cNvSpPr>
          <p:nvPr/>
        </p:nvSpPr>
        <p:spPr>
          <a:xfrm>
            <a:off x="900659" y="2542451"/>
            <a:ext cx="10572000" cy="1088313"/>
          </a:xfrm>
          <a:prstGeom prst="rect">
            <a:avLst/>
          </a:prstGeom>
          <a:effectLst>
            <a:outerShdw blurRad="50800" dir="14400000">
              <a:srgbClr val="000000">
                <a:alpha val="60000"/>
              </a:srgbClr>
            </a:outerShdw>
          </a:effectLst>
        </p:spPr>
        <p:txBody>
          <a:bodyPr vert="horz" lIns="91440" tIns="45720" rIns="91440" bIns="45720" rtlCol="0" anchor="b">
            <a:noAutofit/>
          </a:bodyPr>
          <a:lstStyle>
            <a:lvl1pPr algn="l" defTabSz="457200" rtl="0" eaLnBrk="1" latinLnBrk="0" hangingPunct="1">
              <a:spcBef>
                <a:spcPct val="0"/>
              </a:spcBef>
              <a:buNone/>
              <a:defRPr sz="54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nb-NO" sz="4800" dirty="0"/>
              <a:t>Scientific </a:t>
            </a:r>
            <a:r>
              <a:rPr lang="nb-NO" sz="4800" dirty="0" err="1"/>
              <a:t>presentation</a:t>
            </a:r>
            <a:r>
              <a:rPr lang="nb-NO" sz="4800" dirty="0"/>
              <a:t> </a:t>
            </a:r>
            <a:r>
              <a:rPr lang="nb-NO" sz="4800" dirty="0" err="1"/>
              <a:t>techniques</a:t>
            </a:r>
            <a:endParaRPr lang="nb-NO" sz="4800" dirty="0"/>
          </a:p>
        </p:txBody>
      </p:sp>
      <p:sp>
        <p:nvSpPr>
          <p:cNvPr id="10" name="TekstSylinder 9">
            <a:extLst>
              <a:ext uri="{FF2B5EF4-FFF2-40B4-BE49-F238E27FC236}">
                <a16:creationId xmlns:a16="http://schemas.microsoft.com/office/drawing/2014/main" id="{32033E2B-898F-B44C-8960-48DC2F1057B9}"/>
              </a:ext>
            </a:extLst>
          </p:cNvPr>
          <p:cNvSpPr txBox="1"/>
          <p:nvPr/>
        </p:nvSpPr>
        <p:spPr>
          <a:xfrm>
            <a:off x="900659" y="3845311"/>
            <a:ext cx="8618220" cy="646331"/>
          </a:xfrm>
          <a:prstGeom prst="rect">
            <a:avLst/>
          </a:prstGeom>
          <a:noFill/>
        </p:spPr>
        <p:txBody>
          <a:bodyPr wrap="square" rtlCol="0">
            <a:spAutoFit/>
          </a:bodyPr>
          <a:lstStyle/>
          <a:p>
            <a:r>
              <a:rPr lang="nb-NO" sz="3600" dirty="0" err="1"/>
              <a:t>Lecture</a:t>
            </a:r>
            <a:r>
              <a:rPr lang="nb-NO" sz="3600" dirty="0"/>
              <a:t> 10: Slide design</a:t>
            </a:r>
          </a:p>
        </p:txBody>
      </p:sp>
    </p:spTree>
    <p:extLst>
      <p:ext uri="{BB962C8B-B14F-4D97-AF65-F5344CB8AC3E}">
        <p14:creationId xmlns:p14="http://schemas.microsoft.com/office/powerpoint/2010/main" val="3912250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9B7F9E3-F59E-EA4E-9A13-093EEBADDDA5}"/>
              </a:ext>
            </a:extLst>
          </p:cNvPr>
          <p:cNvSpPr>
            <a:spLocks noGrp="1"/>
          </p:cNvSpPr>
          <p:nvPr>
            <p:ph type="title"/>
          </p:nvPr>
        </p:nvSpPr>
        <p:spPr/>
        <p:txBody>
          <a:bodyPr/>
          <a:lstStyle/>
          <a:p>
            <a:r>
              <a:rPr lang="nb-NO" dirty="0"/>
              <a:t>Storyline</a:t>
            </a:r>
          </a:p>
        </p:txBody>
      </p:sp>
      <p:sp>
        <p:nvSpPr>
          <p:cNvPr id="6" name="Friform 5">
            <a:extLst>
              <a:ext uri="{FF2B5EF4-FFF2-40B4-BE49-F238E27FC236}">
                <a16:creationId xmlns:a16="http://schemas.microsoft.com/office/drawing/2014/main" id="{2CDAC0CF-7D46-594F-9E49-AE739C9DEA08}"/>
              </a:ext>
            </a:extLst>
          </p:cNvPr>
          <p:cNvSpPr/>
          <p:nvPr/>
        </p:nvSpPr>
        <p:spPr>
          <a:xfrm>
            <a:off x="810000" y="2530568"/>
            <a:ext cx="9443491" cy="3718356"/>
          </a:xfrm>
          <a:custGeom>
            <a:avLst/>
            <a:gdLst>
              <a:gd name="connsiteX0" fmla="*/ 0 w 9443491"/>
              <a:gd name="connsiteY0" fmla="*/ 3538330 h 3718356"/>
              <a:gd name="connsiteX1" fmla="*/ 139148 w 9443491"/>
              <a:gd name="connsiteY1" fmla="*/ 3558209 h 3718356"/>
              <a:gd name="connsiteX2" fmla="*/ 198782 w 9443491"/>
              <a:gd name="connsiteY2" fmla="*/ 3538330 h 3718356"/>
              <a:gd name="connsiteX3" fmla="*/ 437322 w 9443491"/>
              <a:gd name="connsiteY3" fmla="*/ 3498574 h 3718356"/>
              <a:gd name="connsiteX4" fmla="*/ 556591 w 9443491"/>
              <a:gd name="connsiteY4" fmla="*/ 3458817 h 3718356"/>
              <a:gd name="connsiteX5" fmla="*/ 616226 w 9443491"/>
              <a:gd name="connsiteY5" fmla="*/ 3438939 h 3718356"/>
              <a:gd name="connsiteX6" fmla="*/ 675861 w 9443491"/>
              <a:gd name="connsiteY6" fmla="*/ 3419061 h 3718356"/>
              <a:gd name="connsiteX7" fmla="*/ 735495 w 9443491"/>
              <a:gd name="connsiteY7" fmla="*/ 3379304 h 3718356"/>
              <a:gd name="connsiteX8" fmla="*/ 795130 w 9443491"/>
              <a:gd name="connsiteY8" fmla="*/ 3359426 h 3718356"/>
              <a:gd name="connsiteX9" fmla="*/ 954156 w 9443491"/>
              <a:gd name="connsiteY9" fmla="*/ 3319669 h 3718356"/>
              <a:gd name="connsiteX10" fmla="*/ 1093304 w 9443491"/>
              <a:gd name="connsiteY10" fmla="*/ 3279913 h 3718356"/>
              <a:gd name="connsiteX11" fmla="*/ 1172817 w 9443491"/>
              <a:gd name="connsiteY11" fmla="*/ 3260035 h 3718356"/>
              <a:gd name="connsiteX12" fmla="*/ 1292087 w 9443491"/>
              <a:gd name="connsiteY12" fmla="*/ 3220278 h 3718356"/>
              <a:gd name="connsiteX13" fmla="*/ 1371600 w 9443491"/>
              <a:gd name="connsiteY13" fmla="*/ 3200400 h 3718356"/>
              <a:gd name="connsiteX14" fmla="*/ 1490869 w 9443491"/>
              <a:gd name="connsiteY14" fmla="*/ 3160643 h 3718356"/>
              <a:gd name="connsiteX15" fmla="*/ 1590261 w 9443491"/>
              <a:gd name="connsiteY15" fmla="*/ 3140765 h 3718356"/>
              <a:gd name="connsiteX16" fmla="*/ 1649895 w 9443491"/>
              <a:gd name="connsiteY16" fmla="*/ 3120887 h 3718356"/>
              <a:gd name="connsiteX17" fmla="*/ 1729409 w 9443491"/>
              <a:gd name="connsiteY17" fmla="*/ 3101009 h 3718356"/>
              <a:gd name="connsiteX18" fmla="*/ 1868556 w 9443491"/>
              <a:gd name="connsiteY18" fmla="*/ 3061252 h 3718356"/>
              <a:gd name="connsiteX19" fmla="*/ 1987826 w 9443491"/>
              <a:gd name="connsiteY19" fmla="*/ 3041374 h 3718356"/>
              <a:gd name="connsiteX20" fmla="*/ 2087217 w 9443491"/>
              <a:gd name="connsiteY20" fmla="*/ 3021496 h 3718356"/>
              <a:gd name="connsiteX21" fmla="*/ 2425148 w 9443491"/>
              <a:gd name="connsiteY21" fmla="*/ 3001617 h 3718356"/>
              <a:gd name="connsiteX22" fmla="*/ 2584174 w 9443491"/>
              <a:gd name="connsiteY22" fmla="*/ 2961861 h 3718356"/>
              <a:gd name="connsiteX23" fmla="*/ 2643809 w 9443491"/>
              <a:gd name="connsiteY23" fmla="*/ 2941983 h 3718356"/>
              <a:gd name="connsiteX24" fmla="*/ 2723322 w 9443491"/>
              <a:gd name="connsiteY24" fmla="*/ 2922104 h 3718356"/>
              <a:gd name="connsiteX25" fmla="*/ 2842591 w 9443491"/>
              <a:gd name="connsiteY25" fmla="*/ 2882348 h 3718356"/>
              <a:gd name="connsiteX26" fmla="*/ 2961861 w 9443491"/>
              <a:gd name="connsiteY26" fmla="*/ 2842591 h 3718356"/>
              <a:gd name="connsiteX27" fmla="*/ 3021495 w 9443491"/>
              <a:gd name="connsiteY27" fmla="*/ 2822713 h 3718356"/>
              <a:gd name="connsiteX28" fmla="*/ 3200400 w 9443491"/>
              <a:gd name="connsiteY28" fmla="*/ 2743200 h 3718356"/>
              <a:gd name="connsiteX29" fmla="*/ 3260035 w 9443491"/>
              <a:gd name="connsiteY29" fmla="*/ 2723322 h 3718356"/>
              <a:gd name="connsiteX30" fmla="*/ 3399182 w 9443491"/>
              <a:gd name="connsiteY30" fmla="*/ 2663687 h 3718356"/>
              <a:gd name="connsiteX31" fmla="*/ 3458817 w 9443491"/>
              <a:gd name="connsiteY31" fmla="*/ 2623930 h 3718356"/>
              <a:gd name="connsiteX32" fmla="*/ 3578087 w 9443491"/>
              <a:gd name="connsiteY32" fmla="*/ 2584174 h 3718356"/>
              <a:gd name="connsiteX33" fmla="*/ 3717235 w 9443491"/>
              <a:gd name="connsiteY33" fmla="*/ 2544417 h 3718356"/>
              <a:gd name="connsiteX34" fmla="*/ 4114800 w 9443491"/>
              <a:gd name="connsiteY34" fmla="*/ 2564296 h 3718356"/>
              <a:gd name="connsiteX35" fmla="*/ 4174435 w 9443491"/>
              <a:gd name="connsiteY35" fmla="*/ 2604052 h 3718356"/>
              <a:gd name="connsiteX36" fmla="*/ 4293704 w 9443491"/>
              <a:gd name="connsiteY36" fmla="*/ 2643809 h 3718356"/>
              <a:gd name="connsiteX37" fmla="*/ 4393095 w 9443491"/>
              <a:gd name="connsiteY37" fmla="*/ 2723322 h 3718356"/>
              <a:gd name="connsiteX38" fmla="*/ 4512365 w 9443491"/>
              <a:gd name="connsiteY38" fmla="*/ 2802835 h 3718356"/>
              <a:gd name="connsiteX39" fmla="*/ 4671391 w 9443491"/>
              <a:gd name="connsiteY39" fmla="*/ 2782956 h 3718356"/>
              <a:gd name="connsiteX40" fmla="*/ 4750904 w 9443491"/>
              <a:gd name="connsiteY40" fmla="*/ 2763078 h 3718356"/>
              <a:gd name="connsiteX41" fmla="*/ 4850295 w 9443491"/>
              <a:gd name="connsiteY41" fmla="*/ 2743200 h 3718356"/>
              <a:gd name="connsiteX42" fmla="*/ 5009322 w 9443491"/>
              <a:gd name="connsiteY42" fmla="*/ 2703443 h 3718356"/>
              <a:gd name="connsiteX43" fmla="*/ 5128591 w 9443491"/>
              <a:gd name="connsiteY43" fmla="*/ 2663687 h 3718356"/>
              <a:gd name="connsiteX44" fmla="*/ 5247861 w 9443491"/>
              <a:gd name="connsiteY44" fmla="*/ 2584174 h 3718356"/>
              <a:gd name="connsiteX45" fmla="*/ 5327374 w 9443491"/>
              <a:gd name="connsiteY45" fmla="*/ 2504661 h 3718356"/>
              <a:gd name="connsiteX46" fmla="*/ 5466522 w 9443491"/>
              <a:gd name="connsiteY46" fmla="*/ 2405269 h 3718356"/>
              <a:gd name="connsiteX47" fmla="*/ 5506278 w 9443491"/>
              <a:gd name="connsiteY47" fmla="*/ 2345635 h 3718356"/>
              <a:gd name="connsiteX48" fmla="*/ 5546035 w 9443491"/>
              <a:gd name="connsiteY48" fmla="*/ 2206487 h 3718356"/>
              <a:gd name="connsiteX49" fmla="*/ 5645426 w 9443491"/>
              <a:gd name="connsiteY49" fmla="*/ 2047461 h 3718356"/>
              <a:gd name="connsiteX50" fmla="*/ 5764695 w 9443491"/>
              <a:gd name="connsiteY50" fmla="*/ 2027583 h 3718356"/>
              <a:gd name="connsiteX51" fmla="*/ 6062869 w 9443491"/>
              <a:gd name="connsiteY51" fmla="*/ 2027583 h 3718356"/>
              <a:gd name="connsiteX52" fmla="*/ 6122504 w 9443491"/>
              <a:gd name="connsiteY52" fmla="*/ 1967948 h 3718356"/>
              <a:gd name="connsiteX53" fmla="*/ 6241774 w 9443491"/>
              <a:gd name="connsiteY53" fmla="*/ 1888435 h 3718356"/>
              <a:gd name="connsiteX54" fmla="*/ 6301409 w 9443491"/>
              <a:gd name="connsiteY54" fmla="*/ 1828800 h 3718356"/>
              <a:gd name="connsiteX55" fmla="*/ 6420678 w 9443491"/>
              <a:gd name="connsiteY55" fmla="*/ 1749287 h 3718356"/>
              <a:gd name="connsiteX56" fmla="*/ 6520069 w 9443491"/>
              <a:gd name="connsiteY56" fmla="*/ 1649896 h 3718356"/>
              <a:gd name="connsiteX57" fmla="*/ 6559826 w 9443491"/>
              <a:gd name="connsiteY57" fmla="*/ 1590261 h 3718356"/>
              <a:gd name="connsiteX58" fmla="*/ 6679095 w 9443491"/>
              <a:gd name="connsiteY58" fmla="*/ 1510748 h 3718356"/>
              <a:gd name="connsiteX59" fmla="*/ 6778487 w 9443491"/>
              <a:gd name="connsiteY59" fmla="*/ 1331843 h 3718356"/>
              <a:gd name="connsiteX60" fmla="*/ 6877878 w 9443491"/>
              <a:gd name="connsiteY60" fmla="*/ 1212574 h 3718356"/>
              <a:gd name="connsiteX61" fmla="*/ 6997148 w 9443491"/>
              <a:gd name="connsiteY61" fmla="*/ 1133061 h 3718356"/>
              <a:gd name="connsiteX62" fmla="*/ 7036904 w 9443491"/>
              <a:gd name="connsiteY62" fmla="*/ 1192696 h 3718356"/>
              <a:gd name="connsiteX63" fmla="*/ 7096539 w 9443491"/>
              <a:gd name="connsiteY63" fmla="*/ 1311965 h 3718356"/>
              <a:gd name="connsiteX64" fmla="*/ 7156174 w 9443491"/>
              <a:gd name="connsiteY64" fmla="*/ 1331843 h 3718356"/>
              <a:gd name="connsiteX65" fmla="*/ 7235687 w 9443491"/>
              <a:gd name="connsiteY65" fmla="*/ 1311965 h 3718356"/>
              <a:gd name="connsiteX66" fmla="*/ 7354956 w 9443491"/>
              <a:gd name="connsiteY66" fmla="*/ 1272209 h 3718356"/>
              <a:gd name="connsiteX67" fmla="*/ 7533861 w 9443491"/>
              <a:gd name="connsiteY67" fmla="*/ 1192696 h 3718356"/>
              <a:gd name="connsiteX68" fmla="*/ 7593495 w 9443491"/>
              <a:gd name="connsiteY68" fmla="*/ 1152939 h 3718356"/>
              <a:gd name="connsiteX69" fmla="*/ 7712765 w 9443491"/>
              <a:gd name="connsiteY69" fmla="*/ 1113183 h 3718356"/>
              <a:gd name="connsiteX70" fmla="*/ 7832035 w 9443491"/>
              <a:gd name="connsiteY70" fmla="*/ 1033669 h 3718356"/>
              <a:gd name="connsiteX71" fmla="*/ 7891669 w 9443491"/>
              <a:gd name="connsiteY71" fmla="*/ 974035 h 3718356"/>
              <a:gd name="connsiteX72" fmla="*/ 8010939 w 9443491"/>
              <a:gd name="connsiteY72" fmla="*/ 894522 h 3718356"/>
              <a:gd name="connsiteX73" fmla="*/ 8070574 w 9443491"/>
              <a:gd name="connsiteY73" fmla="*/ 834887 h 3718356"/>
              <a:gd name="connsiteX74" fmla="*/ 8189843 w 9443491"/>
              <a:gd name="connsiteY74" fmla="*/ 755374 h 3718356"/>
              <a:gd name="connsiteX75" fmla="*/ 8269356 w 9443491"/>
              <a:gd name="connsiteY75" fmla="*/ 675861 h 3718356"/>
              <a:gd name="connsiteX76" fmla="*/ 8309113 w 9443491"/>
              <a:gd name="connsiteY76" fmla="*/ 616226 h 3718356"/>
              <a:gd name="connsiteX77" fmla="*/ 8368748 w 9443491"/>
              <a:gd name="connsiteY77" fmla="*/ 576469 h 3718356"/>
              <a:gd name="connsiteX78" fmla="*/ 8547652 w 9443491"/>
              <a:gd name="connsiteY78" fmla="*/ 377687 h 3718356"/>
              <a:gd name="connsiteX79" fmla="*/ 8607287 w 9443491"/>
              <a:gd name="connsiteY79" fmla="*/ 337930 h 3718356"/>
              <a:gd name="connsiteX80" fmla="*/ 8647043 w 9443491"/>
              <a:gd name="connsiteY80" fmla="*/ 278296 h 3718356"/>
              <a:gd name="connsiteX81" fmla="*/ 8786191 w 9443491"/>
              <a:gd name="connsiteY81" fmla="*/ 119269 h 3718356"/>
              <a:gd name="connsiteX82" fmla="*/ 8825948 w 9443491"/>
              <a:gd name="connsiteY82" fmla="*/ 0 h 3718356"/>
              <a:gd name="connsiteX83" fmla="*/ 8865704 w 9443491"/>
              <a:gd name="connsiteY83" fmla="*/ 59635 h 3718356"/>
              <a:gd name="connsiteX84" fmla="*/ 8905461 w 9443491"/>
              <a:gd name="connsiteY84" fmla="*/ 278296 h 3718356"/>
              <a:gd name="connsiteX85" fmla="*/ 8925339 w 9443491"/>
              <a:gd name="connsiteY85" fmla="*/ 417443 h 3718356"/>
              <a:gd name="connsiteX86" fmla="*/ 8965095 w 9443491"/>
              <a:gd name="connsiteY86" fmla="*/ 556591 h 3718356"/>
              <a:gd name="connsiteX87" fmla="*/ 8984974 w 9443491"/>
              <a:gd name="connsiteY87" fmla="*/ 695739 h 3718356"/>
              <a:gd name="connsiteX88" fmla="*/ 9024730 w 9443491"/>
              <a:gd name="connsiteY88" fmla="*/ 874643 h 3718356"/>
              <a:gd name="connsiteX89" fmla="*/ 9044609 w 9443491"/>
              <a:gd name="connsiteY89" fmla="*/ 993913 h 3718356"/>
              <a:gd name="connsiteX90" fmla="*/ 9064487 w 9443491"/>
              <a:gd name="connsiteY90" fmla="*/ 1590261 h 3718356"/>
              <a:gd name="connsiteX91" fmla="*/ 9104243 w 9443491"/>
              <a:gd name="connsiteY91" fmla="*/ 2643809 h 3718356"/>
              <a:gd name="connsiteX92" fmla="*/ 9144000 w 9443491"/>
              <a:gd name="connsiteY92" fmla="*/ 2882348 h 3718356"/>
              <a:gd name="connsiteX93" fmla="*/ 9183756 w 9443491"/>
              <a:gd name="connsiteY93" fmla="*/ 3101009 h 3718356"/>
              <a:gd name="connsiteX94" fmla="*/ 9223513 w 9443491"/>
              <a:gd name="connsiteY94" fmla="*/ 3200400 h 3718356"/>
              <a:gd name="connsiteX95" fmla="*/ 9322904 w 9443491"/>
              <a:gd name="connsiteY95" fmla="*/ 3438939 h 3718356"/>
              <a:gd name="connsiteX96" fmla="*/ 9362661 w 9443491"/>
              <a:gd name="connsiteY96" fmla="*/ 3538330 h 3718356"/>
              <a:gd name="connsiteX97" fmla="*/ 9382539 w 9443491"/>
              <a:gd name="connsiteY97" fmla="*/ 3597965 h 3718356"/>
              <a:gd name="connsiteX98" fmla="*/ 9422295 w 9443491"/>
              <a:gd name="connsiteY98" fmla="*/ 3657600 h 3718356"/>
              <a:gd name="connsiteX99" fmla="*/ 9442174 w 9443491"/>
              <a:gd name="connsiteY99" fmla="*/ 3717235 h 3718356"/>
              <a:gd name="connsiteX100" fmla="*/ 9442174 w 9443491"/>
              <a:gd name="connsiteY100" fmla="*/ 3697356 h 37183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Lst>
            <a:rect l="l" t="t" r="r" b="b"/>
            <a:pathLst>
              <a:path w="9443491" h="3718356">
                <a:moveTo>
                  <a:pt x="0" y="3538330"/>
                </a:moveTo>
                <a:cubicBezTo>
                  <a:pt x="46383" y="3544956"/>
                  <a:pt x="92294" y="3558209"/>
                  <a:pt x="139148" y="3558209"/>
                </a:cubicBezTo>
                <a:cubicBezTo>
                  <a:pt x="160101" y="3558209"/>
                  <a:pt x="178236" y="3542439"/>
                  <a:pt x="198782" y="3538330"/>
                </a:cubicBezTo>
                <a:cubicBezTo>
                  <a:pt x="305441" y="3516998"/>
                  <a:pt x="339534" y="3525244"/>
                  <a:pt x="437322" y="3498574"/>
                </a:cubicBezTo>
                <a:cubicBezTo>
                  <a:pt x="477752" y="3487548"/>
                  <a:pt x="516835" y="3472069"/>
                  <a:pt x="556591" y="3458817"/>
                </a:cubicBezTo>
                <a:lnTo>
                  <a:pt x="616226" y="3438939"/>
                </a:lnTo>
                <a:lnTo>
                  <a:pt x="675861" y="3419061"/>
                </a:lnTo>
                <a:cubicBezTo>
                  <a:pt x="695739" y="3405809"/>
                  <a:pt x="714127" y="3389988"/>
                  <a:pt x="735495" y="3379304"/>
                </a:cubicBezTo>
                <a:cubicBezTo>
                  <a:pt x="754236" y="3369933"/>
                  <a:pt x="774915" y="3364939"/>
                  <a:pt x="795130" y="3359426"/>
                </a:cubicBezTo>
                <a:cubicBezTo>
                  <a:pt x="847845" y="3345049"/>
                  <a:pt x="901147" y="3332921"/>
                  <a:pt x="954156" y="3319669"/>
                </a:cubicBezTo>
                <a:cubicBezTo>
                  <a:pt x="1202755" y="3257519"/>
                  <a:pt x="893658" y="3336954"/>
                  <a:pt x="1093304" y="3279913"/>
                </a:cubicBezTo>
                <a:cubicBezTo>
                  <a:pt x="1119573" y="3272408"/>
                  <a:pt x="1146649" y="3267885"/>
                  <a:pt x="1172817" y="3260035"/>
                </a:cubicBezTo>
                <a:cubicBezTo>
                  <a:pt x="1212957" y="3247993"/>
                  <a:pt x="1251431" y="3230442"/>
                  <a:pt x="1292087" y="3220278"/>
                </a:cubicBezTo>
                <a:cubicBezTo>
                  <a:pt x="1318591" y="3213652"/>
                  <a:pt x="1345432" y="3208250"/>
                  <a:pt x="1371600" y="3200400"/>
                </a:cubicBezTo>
                <a:cubicBezTo>
                  <a:pt x="1411740" y="3188358"/>
                  <a:pt x="1449776" y="3168861"/>
                  <a:pt x="1490869" y="3160643"/>
                </a:cubicBezTo>
                <a:cubicBezTo>
                  <a:pt x="1524000" y="3154017"/>
                  <a:pt x="1557483" y="3148959"/>
                  <a:pt x="1590261" y="3140765"/>
                </a:cubicBezTo>
                <a:cubicBezTo>
                  <a:pt x="1610589" y="3135683"/>
                  <a:pt x="1629748" y="3126643"/>
                  <a:pt x="1649895" y="3120887"/>
                </a:cubicBezTo>
                <a:cubicBezTo>
                  <a:pt x="1676164" y="3113382"/>
                  <a:pt x="1703140" y="3108515"/>
                  <a:pt x="1729409" y="3101009"/>
                </a:cubicBezTo>
                <a:cubicBezTo>
                  <a:pt x="1817835" y="3075744"/>
                  <a:pt x="1764968" y="3081969"/>
                  <a:pt x="1868556" y="3061252"/>
                </a:cubicBezTo>
                <a:cubicBezTo>
                  <a:pt x="1908078" y="3053348"/>
                  <a:pt x="1948171" y="3048584"/>
                  <a:pt x="1987826" y="3041374"/>
                </a:cubicBezTo>
                <a:cubicBezTo>
                  <a:pt x="2021067" y="3035330"/>
                  <a:pt x="2053569" y="3024555"/>
                  <a:pt x="2087217" y="3021496"/>
                </a:cubicBezTo>
                <a:cubicBezTo>
                  <a:pt x="2199592" y="3011280"/>
                  <a:pt x="2312504" y="3008243"/>
                  <a:pt x="2425148" y="3001617"/>
                </a:cubicBezTo>
                <a:cubicBezTo>
                  <a:pt x="2478157" y="2988365"/>
                  <a:pt x="2532338" y="2979139"/>
                  <a:pt x="2584174" y="2961861"/>
                </a:cubicBezTo>
                <a:cubicBezTo>
                  <a:pt x="2604052" y="2955235"/>
                  <a:pt x="2623662" y="2947739"/>
                  <a:pt x="2643809" y="2941983"/>
                </a:cubicBezTo>
                <a:cubicBezTo>
                  <a:pt x="2670078" y="2934478"/>
                  <a:pt x="2697154" y="2929954"/>
                  <a:pt x="2723322" y="2922104"/>
                </a:cubicBezTo>
                <a:cubicBezTo>
                  <a:pt x="2763461" y="2910062"/>
                  <a:pt x="2802835" y="2895600"/>
                  <a:pt x="2842591" y="2882348"/>
                </a:cubicBezTo>
                <a:lnTo>
                  <a:pt x="2961861" y="2842591"/>
                </a:lnTo>
                <a:lnTo>
                  <a:pt x="3021495" y="2822713"/>
                </a:lnTo>
                <a:cubicBezTo>
                  <a:pt x="3115999" y="2759710"/>
                  <a:pt x="3058465" y="2790511"/>
                  <a:pt x="3200400" y="2743200"/>
                </a:cubicBezTo>
                <a:lnTo>
                  <a:pt x="3260035" y="2723322"/>
                </a:lnTo>
                <a:cubicBezTo>
                  <a:pt x="3409747" y="2623511"/>
                  <a:pt x="3219477" y="2740703"/>
                  <a:pt x="3399182" y="2663687"/>
                </a:cubicBezTo>
                <a:cubicBezTo>
                  <a:pt x="3421141" y="2654276"/>
                  <a:pt x="3436985" y="2633633"/>
                  <a:pt x="3458817" y="2623930"/>
                </a:cubicBezTo>
                <a:cubicBezTo>
                  <a:pt x="3497112" y="2606910"/>
                  <a:pt x="3538330" y="2597426"/>
                  <a:pt x="3578087" y="2584174"/>
                </a:cubicBezTo>
                <a:cubicBezTo>
                  <a:pt x="3663640" y="2555657"/>
                  <a:pt x="3617394" y="2569378"/>
                  <a:pt x="3717235" y="2544417"/>
                </a:cubicBezTo>
                <a:cubicBezTo>
                  <a:pt x="3849757" y="2551043"/>
                  <a:pt x="3983227" y="2547134"/>
                  <a:pt x="4114800" y="2564296"/>
                </a:cubicBezTo>
                <a:cubicBezTo>
                  <a:pt x="4138490" y="2567386"/>
                  <a:pt x="4152603" y="2594349"/>
                  <a:pt x="4174435" y="2604052"/>
                </a:cubicBezTo>
                <a:cubicBezTo>
                  <a:pt x="4212730" y="2621072"/>
                  <a:pt x="4293704" y="2643809"/>
                  <a:pt x="4293704" y="2643809"/>
                </a:cubicBezTo>
                <a:cubicBezTo>
                  <a:pt x="4367163" y="2753994"/>
                  <a:pt x="4291432" y="2666842"/>
                  <a:pt x="4393095" y="2723322"/>
                </a:cubicBezTo>
                <a:cubicBezTo>
                  <a:pt x="4434863" y="2746527"/>
                  <a:pt x="4512365" y="2802835"/>
                  <a:pt x="4512365" y="2802835"/>
                </a:cubicBezTo>
                <a:cubicBezTo>
                  <a:pt x="4565374" y="2796209"/>
                  <a:pt x="4618697" y="2791739"/>
                  <a:pt x="4671391" y="2782956"/>
                </a:cubicBezTo>
                <a:cubicBezTo>
                  <a:pt x="4698339" y="2778465"/>
                  <a:pt x="4724235" y="2769004"/>
                  <a:pt x="4750904" y="2763078"/>
                </a:cubicBezTo>
                <a:cubicBezTo>
                  <a:pt x="4783886" y="2755749"/>
                  <a:pt x="4817374" y="2750797"/>
                  <a:pt x="4850295" y="2743200"/>
                </a:cubicBezTo>
                <a:cubicBezTo>
                  <a:pt x="4903536" y="2730914"/>
                  <a:pt x="4957485" y="2720722"/>
                  <a:pt x="5009322" y="2703443"/>
                </a:cubicBezTo>
                <a:lnTo>
                  <a:pt x="5128591" y="2663687"/>
                </a:lnTo>
                <a:cubicBezTo>
                  <a:pt x="5168348" y="2637183"/>
                  <a:pt x="5214074" y="2617961"/>
                  <a:pt x="5247861" y="2584174"/>
                </a:cubicBezTo>
                <a:cubicBezTo>
                  <a:pt x="5274365" y="2557670"/>
                  <a:pt x="5299165" y="2529344"/>
                  <a:pt x="5327374" y="2504661"/>
                </a:cubicBezTo>
                <a:cubicBezTo>
                  <a:pt x="5366824" y="2470142"/>
                  <a:pt x="5421993" y="2434955"/>
                  <a:pt x="5466522" y="2405269"/>
                </a:cubicBezTo>
                <a:cubicBezTo>
                  <a:pt x="5479774" y="2385391"/>
                  <a:pt x="5495594" y="2367003"/>
                  <a:pt x="5506278" y="2345635"/>
                </a:cubicBezTo>
                <a:cubicBezTo>
                  <a:pt x="5522976" y="2312238"/>
                  <a:pt x="5536484" y="2238325"/>
                  <a:pt x="5546035" y="2206487"/>
                </a:cubicBezTo>
                <a:cubicBezTo>
                  <a:pt x="5569671" y="2127700"/>
                  <a:pt x="5564418" y="2074463"/>
                  <a:pt x="5645426" y="2047461"/>
                </a:cubicBezTo>
                <a:cubicBezTo>
                  <a:pt x="5683662" y="2034716"/>
                  <a:pt x="5724939" y="2034209"/>
                  <a:pt x="5764695" y="2027583"/>
                </a:cubicBezTo>
                <a:cubicBezTo>
                  <a:pt x="5795082" y="2030115"/>
                  <a:pt x="5987687" y="2077705"/>
                  <a:pt x="6062869" y="2027583"/>
                </a:cubicBezTo>
                <a:cubicBezTo>
                  <a:pt x="6086260" y="2011989"/>
                  <a:pt x="6100314" y="1985207"/>
                  <a:pt x="6122504" y="1967948"/>
                </a:cubicBezTo>
                <a:cubicBezTo>
                  <a:pt x="6160220" y="1938613"/>
                  <a:pt x="6207987" y="1922222"/>
                  <a:pt x="6241774" y="1888435"/>
                </a:cubicBezTo>
                <a:cubicBezTo>
                  <a:pt x="6261652" y="1868557"/>
                  <a:pt x="6279219" y="1846059"/>
                  <a:pt x="6301409" y="1828800"/>
                </a:cubicBezTo>
                <a:cubicBezTo>
                  <a:pt x="6339125" y="1799465"/>
                  <a:pt x="6420678" y="1749287"/>
                  <a:pt x="6420678" y="1749287"/>
                </a:cubicBezTo>
                <a:cubicBezTo>
                  <a:pt x="6526698" y="1590259"/>
                  <a:pt x="6387547" y="1782418"/>
                  <a:pt x="6520069" y="1649896"/>
                </a:cubicBezTo>
                <a:cubicBezTo>
                  <a:pt x="6536962" y="1633003"/>
                  <a:pt x="6541846" y="1605993"/>
                  <a:pt x="6559826" y="1590261"/>
                </a:cubicBezTo>
                <a:cubicBezTo>
                  <a:pt x="6595785" y="1558797"/>
                  <a:pt x="6679095" y="1510748"/>
                  <a:pt x="6679095" y="1510748"/>
                </a:cubicBezTo>
                <a:cubicBezTo>
                  <a:pt x="6714084" y="1405784"/>
                  <a:pt x="6687351" y="1468547"/>
                  <a:pt x="6778487" y="1331843"/>
                </a:cubicBezTo>
                <a:cubicBezTo>
                  <a:pt x="6813826" y="1278835"/>
                  <a:pt x="6824897" y="1253781"/>
                  <a:pt x="6877878" y="1212574"/>
                </a:cubicBezTo>
                <a:cubicBezTo>
                  <a:pt x="6915594" y="1183239"/>
                  <a:pt x="6997148" y="1133061"/>
                  <a:pt x="6997148" y="1133061"/>
                </a:cubicBezTo>
                <a:cubicBezTo>
                  <a:pt x="7010400" y="1152939"/>
                  <a:pt x="7026220" y="1171328"/>
                  <a:pt x="7036904" y="1192696"/>
                </a:cubicBezTo>
                <a:cubicBezTo>
                  <a:pt x="7060911" y="1240711"/>
                  <a:pt x="7049065" y="1273986"/>
                  <a:pt x="7096539" y="1311965"/>
                </a:cubicBezTo>
                <a:cubicBezTo>
                  <a:pt x="7112901" y="1325055"/>
                  <a:pt x="7136296" y="1325217"/>
                  <a:pt x="7156174" y="1331843"/>
                </a:cubicBezTo>
                <a:cubicBezTo>
                  <a:pt x="7182678" y="1325217"/>
                  <a:pt x="7209519" y="1319815"/>
                  <a:pt x="7235687" y="1311965"/>
                </a:cubicBezTo>
                <a:cubicBezTo>
                  <a:pt x="7275826" y="1299923"/>
                  <a:pt x="7316047" y="1287773"/>
                  <a:pt x="7354956" y="1272209"/>
                </a:cubicBezTo>
                <a:cubicBezTo>
                  <a:pt x="7425946" y="1243813"/>
                  <a:pt x="7468867" y="1229836"/>
                  <a:pt x="7533861" y="1192696"/>
                </a:cubicBezTo>
                <a:cubicBezTo>
                  <a:pt x="7554604" y="1180843"/>
                  <a:pt x="7571664" y="1162642"/>
                  <a:pt x="7593495" y="1152939"/>
                </a:cubicBezTo>
                <a:cubicBezTo>
                  <a:pt x="7631790" y="1135919"/>
                  <a:pt x="7712765" y="1113183"/>
                  <a:pt x="7712765" y="1113183"/>
                </a:cubicBezTo>
                <a:cubicBezTo>
                  <a:pt x="7752522" y="1086678"/>
                  <a:pt x="7798248" y="1067456"/>
                  <a:pt x="7832035" y="1033669"/>
                </a:cubicBezTo>
                <a:cubicBezTo>
                  <a:pt x="7851913" y="1013791"/>
                  <a:pt x="7869479" y="991294"/>
                  <a:pt x="7891669" y="974035"/>
                </a:cubicBezTo>
                <a:cubicBezTo>
                  <a:pt x="7929385" y="944700"/>
                  <a:pt x="7977152" y="928309"/>
                  <a:pt x="8010939" y="894522"/>
                </a:cubicBezTo>
                <a:cubicBezTo>
                  <a:pt x="8030817" y="874644"/>
                  <a:pt x="8048384" y="852146"/>
                  <a:pt x="8070574" y="834887"/>
                </a:cubicBezTo>
                <a:cubicBezTo>
                  <a:pt x="8108290" y="805552"/>
                  <a:pt x="8156057" y="789160"/>
                  <a:pt x="8189843" y="755374"/>
                </a:cubicBezTo>
                <a:cubicBezTo>
                  <a:pt x="8216347" y="728870"/>
                  <a:pt x="8244962" y="704320"/>
                  <a:pt x="8269356" y="675861"/>
                </a:cubicBezTo>
                <a:cubicBezTo>
                  <a:pt x="8284904" y="657722"/>
                  <a:pt x="8292220" y="633119"/>
                  <a:pt x="8309113" y="616226"/>
                </a:cubicBezTo>
                <a:cubicBezTo>
                  <a:pt x="8326006" y="599333"/>
                  <a:pt x="8348870" y="589721"/>
                  <a:pt x="8368748" y="576469"/>
                </a:cubicBezTo>
                <a:cubicBezTo>
                  <a:pt x="8420076" y="508030"/>
                  <a:pt x="8476299" y="425256"/>
                  <a:pt x="8547652" y="377687"/>
                </a:cubicBezTo>
                <a:lnTo>
                  <a:pt x="8607287" y="337930"/>
                </a:lnTo>
                <a:cubicBezTo>
                  <a:pt x="8620539" y="318052"/>
                  <a:pt x="8630150" y="295189"/>
                  <a:pt x="8647043" y="278296"/>
                </a:cubicBezTo>
                <a:cubicBezTo>
                  <a:pt x="8728213" y="197126"/>
                  <a:pt x="8729868" y="288235"/>
                  <a:pt x="8786191" y="119269"/>
                </a:cubicBezTo>
                <a:lnTo>
                  <a:pt x="8825948" y="0"/>
                </a:lnTo>
                <a:cubicBezTo>
                  <a:pt x="8839200" y="19878"/>
                  <a:pt x="8857316" y="37265"/>
                  <a:pt x="8865704" y="59635"/>
                </a:cubicBezTo>
                <a:cubicBezTo>
                  <a:pt x="8873793" y="81206"/>
                  <a:pt x="8903520" y="265681"/>
                  <a:pt x="8905461" y="278296"/>
                </a:cubicBezTo>
                <a:cubicBezTo>
                  <a:pt x="8912585" y="324604"/>
                  <a:pt x="8916958" y="371346"/>
                  <a:pt x="8925339" y="417443"/>
                </a:cubicBezTo>
                <a:cubicBezTo>
                  <a:pt x="8935323" y="472355"/>
                  <a:pt x="8948064" y="505497"/>
                  <a:pt x="8965095" y="556591"/>
                </a:cubicBezTo>
                <a:cubicBezTo>
                  <a:pt x="8971721" y="602974"/>
                  <a:pt x="8977271" y="649523"/>
                  <a:pt x="8984974" y="695739"/>
                </a:cubicBezTo>
                <a:cubicBezTo>
                  <a:pt x="9019691" y="904037"/>
                  <a:pt x="8988991" y="695952"/>
                  <a:pt x="9024730" y="874643"/>
                </a:cubicBezTo>
                <a:cubicBezTo>
                  <a:pt x="9032635" y="914165"/>
                  <a:pt x="9037983" y="954156"/>
                  <a:pt x="9044609" y="993913"/>
                </a:cubicBezTo>
                <a:cubicBezTo>
                  <a:pt x="9051235" y="1192696"/>
                  <a:pt x="9058463" y="1391459"/>
                  <a:pt x="9064487" y="1590261"/>
                </a:cubicBezTo>
                <a:cubicBezTo>
                  <a:pt x="9067931" y="1703906"/>
                  <a:pt x="9079605" y="2405641"/>
                  <a:pt x="9104243" y="2643809"/>
                </a:cubicBezTo>
                <a:cubicBezTo>
                  <a:pt x="9112538" y="2723991"/>
                  <a:pt x="9130748" y="2802835"/>
                  <a:pt x="9144000" y="2882348"/>
                </a:cubicBezTo>
                <a:cubicBezTo>
                  <a:pt x="9148718" y="2910656"/>
                  <a:pt x="9173338" y="3066283"/>
                  <a:pt x="9183756" y="3101009"/>
                </a:cubicBezTo>
                <a:cubicBezTo>
                  <a:pt x="9194009" y="3135187"/>
                  <a:pt x="9211319" y="3166866"/>
                  <a:pt x="9223513" y="3200400"/>
                </a:cubicBezTo>
                <a:cubicBezTo>
                  <a:pt x="9328656" y="3489543"/>
                  <a:pt x="9190082" y="3146733"/>
                  <a:pt x="9322904" y="3438939"/>
                </a:cubicBezTo>
                <a:cubicBezTo>
                  <a:pt x="9337670" y="3471423"/>
                  <a:pt x="9350132" y="3504919"/>
                  <a:pt x="9362661" y="3538330"/>
                </a:cubicBezTo>
                <a:cubicBezTo>
                  <a:pt x="9370018" y="3557949"/>
                  <a:pt x="9373168" y="3579223"/>
                  <a:pt x="9382539" y="3597965"/>
                </a:cubicBezTo>
                <a:cubicBezTo>
                  <a:pt x="9393223" y="3619334"/>
                  <a:pt x="9411611" y="3636232"/>
                  <a:pt x="9422295" y="3657600"/>
                </a:cubicBezTo>
                <a:cubicBezTo>
                  <a:pt x="9431666" y="3676342"/>
                  <a:pt x="9432803" y="3698494"/>
                  <a:pt x="9442174" y="3717235"/>
                </a:cubicBezTo>
                <a:cubicBezTo>
                  <a:pt x="9445138" y="3723162"/>
                  <a:pt x="9442174" y="3703982"/>
                  <a:pt x="9442174" y="3697356"/>
                </a:cubicBezTo>
              </a:path>
            </a:pathLst>
          </a:custGeom>
          <a:noFill/>
          <a:ln w="79375">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7" name="TekstSylinder 6">
            <a:extLst>
              <a:ext uri="{FF2B5EF4-FFF2-40B4-BE49-F238E27FC236}">
                <a16:creationId xmlns:a16="http://schemas.microsoft.com/office/drawing/2014/main" id="{EF5CBE9B-556B-6440-B424-B0D3CF9AC905}"/>
              </a:ext>
            </a:extLst>
          </p:cNvPr>
          <p:cNvSpPr txBox="1"/>
          <p:nvPr/>
        </p:nvSpPr>
        <p:spPr>
          <a:xfrm>
            <a:off x="94383" y="5161569"/>
            <a:ext cx="2330765" cy="523220"/>
          </a:xfrm>
          <a:prstGeom prst="rect">
            <a:avLst/>
          </a:prstGeom>
          <a:noFill/>
        </p:spPr>
        <p:txBody>
          <a:bodyPr wrap="square" rtlCol="0">
            <a:spAutoFit/>
          </a:bodyPr>
          <a:lstStyle/>
          <a:p>
            <a:r>
              <a:rPr lang="nb-NO" sz="2800" dirty="0"/>
              <a:t>Scenario</a:t>
            </a:r>
          </a:p>
        </p:txBody>
      </p:sp>
      <p:sp>
        <p:nvSpPr>
          <p:cNvPr id="8" name="TekstSylinder 7">
            <a:extLst>
              <a:ext uri="{FF2B5EF4-FFF2-40B4-BE49-F238E27FC236}">
                <a16:creationId xmlns:a16="http://schemas.microsoft.com/office/drawing/2014/main" id="{F9459A4D-2912-934E-BB8F-C0C6201FF176}"/>
              </a:ext>
            </a:extLst>
          </p:cNvPr>
          <p:cNvSpPr txBox="1"/>
          <p:nvPr/>
        </p:nvSpPr>
        <p:spPr>
          <a:xfrm>
            <a:off x="1518183" y="4389746"/>
            <a:ext cx="2330765" cy="523220"/>
          </a:xfrm>
          <a:prstGeom prst="rect">
            <a:avLst/>
          </a:prstGeom>
          <a:noFill/>
        </p:spPr>
        <p:txBody>
          <a:bodyPr wrap="square" rtlCol="0">
            <a:spAutoFit/>
          </a:bodyPr>
          <a:lstStyle/>
          <a:p>
            <a:r>
              <a:rPr lang="nb-NO" sz="2800" dirty="0" err="1"/>
              <a:t>Why</a:t>
            </a:r>
            <a:r>
              <a:rPr lang="nb-NO" sz="2800" dirty="0"/>
              <a:t>?</a:t>
            </a:r>
          </a:p>
        </p:txBody>
      </p:sp>
      <p:sp>
        <p:nvSpPr>
          <p:cNvPr id="9" name="TekstSylinder 8">
            <a:extLst>
              <a:ext uri="{FF2B5EF4-FFF2-40B4-BE49-F238E27FC236}">
                <a16:creationId xmlns:a16="http://schemas.microsoft.com/office/drawing/2014/main" id="{CA63FEC4-1246-B741-8DC3-4013DABEB641}"/>
              </a:ext>
            </a:extLst>
          </p:cNvPr>
          <p:cNvSpPr txBox="1"/>
          <p:nvPr/>
        </p:nvSpPr>
        <p:spPr>
          <a:xfrm>
            <a:off x="2961859" y="3712805"/>
            <a:ext cx="2330765" cy="523220"/>
          </a:xfrm>
          <a:prstGeom prst="rect">
            <a:avLst/>
          </a:prstGeom>
          <a:noFill/>
        </p:spPr>
        <p:txBody>
          <a:bodyPr wrap="square" rtlCol="0">
            <a:spAutoFit/>
          </a:bodyPr>
          <a:lstStyle/>
          <a:p>
            <a:r>
              <a:rPr lang="nb-NO" sz="2800" dirty="0" err="1"/>
              <a:t>Hypothesis</a:t>
            </a:r>
            <a:endParaRPr lang="nb-NO" sz="2800" dirty="0"/>
          </a:p>
        </p:txBody>
      </p:sp>
      <p:sp>
        <p:nvSpPr>
          <p:cNvPr id="10" name="TekstSylinder 9">
            <a:extLst>
              <a:ext uri="{FF2B5EF4-FFF2-40B4-BE49-F238E27FC236}">
                <a16:creationId xmlns:a16="http://schemas.microsoft.com/office/drawing/2014/main" id="{BB81C4CE-DC24-D84E-BB07-A244CD6EE3AB}"/>
              </a:ext>
            </a:extLst>
          </p:cNvPr>
          <p:cNvSpPr txBox="1"/>
          <p:nvPr/>
        </p:nvSpPr>
        <p:spPr>
          <a:xfrm>
            <a:off x="4537250" y="2735671"/>
            <a:ext cx="4154557" cy="523220"/>
          </a:xfrm>
          <a:prstGeom prst="rect">
            <a:avLst/>
          </a:prstGeom>
          <a:noFill/>
        </p:spPr>
        <p:txBody>
          <a:bodyPr wrap="square" rtlCol="0">
            <a:spAutoFit/>
          </a:bodyPr>
          <a:lstStyle/>
          <a:p>
            <a:r>
              <a:rPr lang="nb-NO" sz="2800" dirty="0" err="1"/>
              <a:t>Results</a:t>
            </a:r>
            <a:r>
              <a:rPr lang="nb-NO" sz="2800" dirty="0"/>
              <a:t> (and </a:t>
            </a:r>
            <a:r>
              <a:rPr lang="nb-NO" sz="2800" dirty="0" err="1"/>
              <a:t>methods</a:t>
            </a:r>
            <a:r>
              <a:rPr lang="nb-NO" sz="2800" dirty="0"/>
              <a:t>)</a:t>
            </a:r>
          </a:p>
        </p:txBody>
      </p:sp>
      <p:sp>
        <p:nvSpPr>
          <p:cNvPr id="12" name="TekstSylinder 11">
            <a:extLst>
              <a:ext uri="{FF2B5EF4-FFF2-40B4-BE49-F238E27FC236}">
                <a16:creationId xmlns:a16="http://schemas.microsoft.com/office/drawing/2014/main" id="{9E48436C-1B11-7549-9D8F-EDC61DB1C16B}"/>
              </a:ext>
            </a:extLst>
          </p:cNvPr>
          <p:cNvSpPr txBox="1"/>
          <p:nvPr/>
        </p:nvSpPr>
        <p:spPr>
          <a:xfrm>
            <a:off x="10024460" y="4898293"/>
            <a:ext cx="2425957" cy="461665"/>
          </a:xfrm>
          <a:prstGeom prst="rect">
            <a:avLst/>
          </a:prstGeom>
          <a:noFill/>
        </p:spPr>
        <p:txBody>
          <a:bodyPr wrap="square" rtlCol="0">
            <a:spAutoFit/>
          </a:bodyPr>
          <a:lstStyle/>
          <a:p>
            <a:r>
              <a:rPr lang="nb-NO" sz="2400" dirty="0" err="1"/>
              <a:t>Conclusion</a:t>
            </a:r>
            <a:endParaRPr lang="nb-NO" sz="2400" dirty="0"/>
          </a:p>
        </p:txBody>
      </p:sp>
    </p:spTree>
    <p:extLst>
      <p:ext uri="{BB962C8B-B14F-4D97-AF65-F5344CB8AC3E}">
        <p14:creationId xmlns:p14="http://schemas.microsoft.com/office/powerpoint/2010/main" val="3917006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37BD968-A579-9C4C-B6D3-EF1C3D862506}"/>
              </a:ext>
            </a:extLst>
          </p:cNvPr>
          <p:cNvSpPr>
            <a:spLocks noGrp="1"/>
          </p:cNvSpPr>
          <p:nvPr>
            <p:ph type="title"/>
          </p:nvPr>
        </p:nvSpPr>
        <p:spPr/>
        <p:txBody>
          <a:bodyPr/>
          <a:lstStyle/>
          <a:p>
            <a:r>
              <a:rPr lang="nb-NO" dirty="0"/>
              <a:t>Layout – </a:t>
            </a:r>
            <a:r>
              <a:rPr lang="nb-NO" dirty="0" err="1"/>
              <a:t>creating</a:t>
            </a:r>
            <a:r>
              <a:rPr lang="nb-NO" dirty="0"/>
              <a:t> </a:t>
            </a:r>
            <a:r>
              <a:rPr lang="nb-NO" dirty="0" err="1"/>
              <a:t>your</a:t>
            </a:r>
            <a:r>
              <a:rPr lang="nb-NO" dirty="0"/>
              <a:t> </a:t>
            </a:r>
            <a:r>
              <a:rPr lang="nb-NO" dirty="0" err="1"/>
              <a:t>identity</a:t>
            </a:r>
            <a:endParaRPr lang="nb-NO" dirty="0"/>
          </a:p>
        </p:txBody>
      </p:sp>
      <p:sp>
        <p:nvSpPr>
          <p:cNvPr id="4" name="Ellipse 3">
            <a:extLst>
              <a:ext uri="{FF2B5EF4-FFF2-40B4-BE49-F238E27FC236}">
                <a16:creationId xmlns:a16="http://schemas.microsoft.com/office/drawing/2014/main" id="{A85EAA7F-AE84-6448-BB23-91BB3F2E5887}"/>
              </a:ext>
            </a:extLst>
          </p:cNvPr>
          <p:cNvSpPr/>
          <p:nvPr/>
        </p:nvSpPr>
        <p:spPr>
          <a:xfrm>
            <a:off x="7855301" y="2940773"/>
            <a:ext cx="3526697" cy="3241366"/>
          </a:xfrm>
          <a:prstGeom prst="ellipse">
            <a:avLst/>
          </a:prstGeom>
          <a:solidFill>
            <a:schemeClr val="accent1">
              <a:lumMod val="40000"/>
              <a:lumOff val="60000"/>
              <a:alpha val="68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5" name="Ellipse 4">
            <a:extLst>
              <a:ext uri="{FF2B5EF4-FFF2-40B4-BE49-F238E27FC236}">
                <a16:creationId xmlns:a16="http://schemas.microsoft.com/office/drawing/2014/main" id="{252A8EF0-6A1D-7544-850A-AE63A2AC087E}"/>
              </a:ext>
            </a:extLst>
          </p:cNvPr>
          <p:cNvSpPr/>
          <p:nvPr/>
        </p:nvSpPr>
        <p:spPr>
          <a:xfrm>
            <a:off x="6922641" y="2067338"/>
            <a:ext cx="2431774" cy="2087219"/>
          </a:xfrm>
          <a:prstGeom prst="ellipse">
            <a:avLst/>
          </a:prstGeom>
          <a:solidFill>
            <a:schemeClr val="accent1">
              <a:lumMod val="20000"/>
              <a:lumOff val="80000"/>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Ellipse 5">
            <a:extLst>
              <a:ext uri="{FF2B5EF4-FFF2-40B4-BE49-F238E27FC236}">
                <a16:creationId xmlns:a16="http://schemas.microsoft.com/office/drawing/2014/main" id="{487C9555-A335-DD43-99CD-7358AB20A220}"/>
              </a:ext>
            </a:extLst>
          </p:cNvPr>
          <p:cNvSpPr/>
          <p:nvPr/>
        </p:nvSpPr>
        <p:spPr>
          <a:xfrm>
            <a:off x="3754176" y="2940774"/>
            <a:ext cx="4384352" cy="3718444"/>
          </a:xfrm>
          <a:prstGeom prst="ellipse">
            <a:avLst/>
          </a:prstGeom>
          <a:solidFill>
            <a:schemeClr val="accent1">
              <a:alpha val="4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7" name="TekstSylinder 6">
            <a:extLst>
              <a:ext uri="{FF2B5EF4-FFF2-40B4-BE49-F238E27FC236}">
                <a16:creationId xmlns:a16="http://schemas.microsoft.com/office/drawing/2014/main" id="{37B25138-710B-3E44-BED5-F23372290D00}"/>
              </a:ext>
            </a:extLst>
          </p:cNvPr>
          <p:cNvSpPr txBox="1"/>
          <p:nvPr/>
        </p:nvSpPr>
        <p:spPr>
          <a:xfrm>
            <a:off x="8870787" y="3949131"/>
            <a:ext cx="2385391" cy="584775"/>
          </a:xfrm>
          <a:prstGeom prst="rect">
            <a:avLst/>
          </a:prstGeom>
          <a:noFill/>
        </p:spPr>
        <p:txBody>
          <a:bodyPr wrap="square" rtlCol="0">
            <a:spAutoFit/>
          </a:bodyPr>
          <a:lstStyle/>
          <a:p>
            <a:r>
              <a:rPr lang="nb-NO" sz="3200" dirty="0"/>
              <a:t>Identity</a:t>
            </a:r>
          </a:p>
        </p:txBody>
      </p:sp>
      <p:sp>
        <p:nvSpPr>
          <p:cNvPr id="8" name="TekstSylinder 7">
            <a:extLst>
              <a:ext uri="{FF2B5EF4-FFF2-40B4-BE49-F238E27FC236}">
                <a16:creationId xmlns:a16="http://schemas.microsoft.com/office/drawing/2014/main" id="{14EB7AE3-D532-0C42-9F40-EF24142C9B17}"/>
              </a:ext>
            </a:extLst>
          </p:cNvPr>
          <p:cNvSpPr txBox="1"/>
          <p:nvPr/>
        </p:nvSpPr>
        <p:spPr>
          <a:xfrm>
            <a:off x="4737651" y="3890606"/>
            <a:ext cx="2385391" cy="1569660"/>
          </a:xfrm>
          <a:prstGeom prst="rect">
            <a:avLst/>
          </a:prstGeom>
          <a:noFill/>
        </p:spPr>
        <p:txBody>
          <a:bodyPr wrap="square" rtlCol="0">
            <a:spAutoFit/>
          </a:bodyPr>
          <a:lstStyle/>
          <a:p>
            <a:r>
              <a:rPr lang="nb-NO" sz="3200" dirty="0" err="1"/>
              <a:t>Illustration</a:t>
            </a:r>
            <a:r>
              <a:rPr lang="nb-NO" sz="3200" dirty="0"/>
              <a:t> and </a:t>
            </a:r>
            <a:r>
              <a:rPr lang="nb-NO" sz="3200" dirty="0" err="1"/>
              <a:t>animation</a:t>
            </a:r>
            <a:endParaRPr lang="nb-NO" sz="3200" dirty="0"/>
          </a:p>
        </p:txBody>
      </p:sp>
      <p:sp>
        <p:nvSpPr>
          <p:cNvPr id="9" name="TekstSylinder 8">
            <a:extLst>
              <a:ext uri="{FF2B5EF4-FFF2-40B4-BE49-F238E27FC236}">
                <a16:creationId xmlns:a16="http://schemas.microsoft.com/office/drawing/2014/main" id="{C94B761D-7F2F-B64E-BAC2-6EBAC5642F94}"/>
              </a:ext>
            </a:extLst>
          </p:cNvPr>
          <p:cNvSpPr txBox="1"/>
          <p:nvPr/>
        </p:nvSpPr>
        <p:spPr>
          <a:xfrm>
            <a:off x="7374947" y="2425996"/>
            <a:ext cx="2385391" cy="584775"/>
          </a:xfrm>
          <a:prstGeom prst="rect">
            <a:avLst/>
          </a:prstGeom>
          <a:noFill/>
        </p:spPr>
        <p:txBody>
          <a:bodyPr wrap="square" rtlCol="0">
            <a:spAutoFit/>
          </a:bodyPr>
          <a:lstStyle/>
          <a:p>
            <a:r>
              <a:rPr lang="nb-NO" sz="3200" dirty="0" err="1"/>
              <a:t>Text</a:t>
            </a:r>
            <a:endParaRPr lang="nb-NO" sz="3200" dirty="0"/>
          </a:p>
        </p:txBody>
      </p:sp>
      <p:sp>
        <p:nvSpPr>
          <p:cNvPr id="10" name="TekstSylinder 9">
            <a:extLst>
              <a:ext uri="{FF2B5EF4-FFF2-40B4-BE49-F238E27FC236}">
                <a16:creationId xmlns:a16="http://schemas.microsoft.com/office/drawing/2014/main" id="{34991055-63A3-C24D-B76B-3D727369EC5F}"/>
              </a:ext>
            </a:extLst>
          </p:cNvPr>
          <p:cNvSpPr txBox="1"/>
          <p:nvPr/>
        </p:nvSpPr>
        <p:spPr>
          <a:xfrm>
            <a:off x="632019" y="3890606"/>
            <a:ext cx="2681098" cy="584775"/>
          </a:xfrm>
          <a:prstGeom prst="rect">
            <a:avLst/>
          </a:prstGeom>
          <a:noFill/>
        </p:spPr>
        <p:txBody>
          <a:bodyPr wrap="square" rtlCol="0">
            <a:spAutoFit/>
          </a:bodyPr>
          <a:lstStyle/>
          <a:p>
            <a:r>
              <a:rPr lang="nb-NO" sz="3200" dirty="0" err="1"/>
              <a:t>Background</a:t>
            </a:r>
            <a:endParaRPr lang="nb-NO" sz="3200" dirty="0"/>
          </a:p>
        </p:txBody>
      </p:sp>
    </p:spTree>
    <p:extLst>
      <p:ext uri="{BB962C8B-B14F-4D97-AF65-F5344CB8AC3E}">
        <p14:creationId xmlns:p14="http://schemas.microsoft.com/office/powerpoint/2010/main" val="38936786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lassholder for innhold 12">
            <a:extLst>
              <a:ext uri="{FF2B5EF4-FFF2-40B4-BE49-F238E27FC236}">
                <a16:creationId xmlns:a16="http://schemas.microsoft.com/office/drawing/2014/main" id="{430975C0-7EA5-3849-A58C-CBDBA72D955D}"/>
              </a:ext>
            </a:extLst>
          </p:cNvPr>
          <p:cNvPicPr>
            <a:picLocks noGrp="1" noChangeAspect="1"/>
          </p:cNvPicPr>
          <p:nvPr>
            <p:ph idx="1"/>
          </p:nvPr>
        </p:nvPicPr>
        <p:blipFill>
          <a:blip r:embed="rId3"/>
          <a:stretch>
            <a:fillRect/>
          </a:stretch>
        </p:blipFill>
        <p:spPr>
          <a:xfrm>
            <a:off x="0" y="1894128"/>
            <a:ext cx="12344400" cy="6943726"/>
          </a:xfrm>
        </p:spPr>
      </p:pic>
      <p:sp>
        <p:nvSpPr>
          <p:cNvPr id="2" name="Tittel 1">
            <a:extLst>
              <a:ext uri="{FF2B5EF4-FFF2-40B4-BE49-F238E27FC236}">
                <a16:creationId xmlns:a16="http://schemas.microsoft.com/office/drawing/2014/main" id="{DDC198B7-829F-644A-9744-CEB6F8AE60EC}"/>
              </a:ext>
            </a:extLst>
          </p:cNvPr>
          <p:cNvSpPr>
            <a:spLocks noGrp="1"/>
          </p:cNvSpPr>
          <p:nvPr>
            <p:ph type="title"/>
          </p:nvPr>
        </p:nvSpPr>
        <p:spPr/>
        <p:txBody>
          <a:bodyPr/>
          <a:lstStyle/>
          <a:p>
            <a:r>
              <a:rPr lang="nb-NO" dirty="0" err="1"/>
              <a:t>Text</a:t>
            </a:r>
            <a:endParaRPr lang="nb-NO" dirty="0"/>
          </a:p>
        </p:txBody>
      </p:sp>
    </p:spTree>
    <p:extLst>
      <p:ext uri="{BB962C8B-B14F-4D97-AF65-F5344CB8AC3E}">
        <p14:creationId xmlns:p14="http://schemas.microsoft.com/office/powerpoint/2010/main" val="22242177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941393" y="1016745"/>
            <a:ext cx="10029903" cy="0"/>
          </a:xfrm>
          <a:prstGeom prst="rect">
            <a:avLst/>
          </a:prstGeom>
          <a:solidFill>
            <a:schemeClr val="accent2"/>
          </a:solidFill>
        </p:spPr>
        <p:txBody>
          <a:bodyPr wrap="square" lIns="91412" tIns="45706" rIns="91412" bIns="45706">
            <a:noAutofit/>
          </a:bodyPr>
          <a:lstStyle/>
          <a:p>
            <a:pPr algn="ct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For </a:t>
            </a:r>
            <a:r>
              <a:rPr lang="nb-NO" sz="5398"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how</a:t>
            </a: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a:t>
            </a:r>
            <a:r>
              <a:rPr lang="nb-NO" sz="5398"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long</a:t>
            </a: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a:t>
            </a:r>
            <a:r>
              <a:rPr lang="nb-NO" sz="5398"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will</a:t>
            </a: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a:t>
            </a:r>
            <a:r>
              <a:rPr lang="nb-NO" sz="5398"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you</a:t>
            </a: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stare at </a:t>
            </a:r>
            <a:r>
              <a:rPr lang="nb-NO" sz="5398"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such</a:t>
            </a: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a </a:t>
            </a:r>
            <a:r>
              <a:rPr lang="nb-NO" sz="5398"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text</a:t>
            </a:r>
            <a:r>
              <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a:t>
            </a:r>
          </a:p>
          <a:p>
            <a:pPr algn="ctr"/>
            <a:endParaRPr lang="nb-NO" sz="5398"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endParaRPr>
          </a:p>
          <a:p>
            <a:pPr algn="ctr"/>
            <a:r>
              <a:rPr lang="nb-NO" sz="2399"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Yes</a:t>
            </a:r>
            <a:r>
              <a:rPr lang="nb-NO" sz="2399"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It is visible...</a:t>
            </a:r>
            <a:r>
              <a:rPr lang="nb-NO" sz="2399"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no</a:t>
            </a:r>
            <a:r>
              <a:rPr lang="nb-NO" sz="2399"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a:t>
            </a:r>
            <a:r>
              <a:rPr lang="nb-NO" sz="2399"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it´s</a:t>
            </a:r>
            <a:r>
              <a:rPr lang="nb-NO" sz="2399"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 not </a:t>
            </a:r>
            <a:r>
              <a:rPr lang="nb-NO" sz="2399" b="1" dirty="0" err="1">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pretty</a:t>
            </a:r>
            <a:r>
              <a:rPr lang="nb-NO" sz="2399" b="1" dirty="0">
                <a:ln w="9525">
                  <a:solidFill>
                    <a:schemeClr val="bg1"/>
                  </a:solidFill>
                  <a:prstDash val="solid"/>
                </a:ln>
                <a:solidFill>
                  <a:srgbClr val="00B050"/>
                </a:solidFill>
                <a:effectLst>
                  <a:outerShdw blurRad="12700" dist="38100" dir="2700000" algn="tl" rotWithShape="0">
                    <a:schemeClr val="accent5">
                      <a:lumMod val="60000"/>
                      <a:lumOff val="40000"/>
                    </a:schemeClr>
                  </a:outerShdw>
                </a:effectLst>
              </a:rPr>
              <a:t>!</a:t>
            </a:r>
          </a:p>
        </p:txBody>
      </p:sp>
    </p:spTree>
    <p:extLst>
      <p:ext uri="{BB962C8B-B14F-4D97-AF65-F5344CB8AC3E}">
        <p14:creationId xmlns:p14="http://schemas.microsoft.com/office/powerpoint/2010/main" val="41234713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ildeforklaring formet som et rektangel 1">
            <a:extLst>
              <a:ext uri="{FF2B5EF4-FFF2-40B4-BE49-F238E27FC236}">
                <a16:creationId xmlns:a16="http://schemas.microsoft.com/office/drawing/2014/main" id="{D785704C-F44B-5549-8661-26B97A0335B4}"/>
              </a:ext>
            </a:extLst>
          </p:cNvPr>
          <p:cNvSpPr/>
          <p:nvPr/>
        </p:nvSpPr>
        <p:spPr>
          <a:xfrm>
            <a:off x="649274" y="849476"/>
            <a:ext cx="10997775" cy="4455737"/>
          </a:xfrm>
          <a:prstGeom prst="wedgeRect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nb-NO" sz="2666" dirty="0">
                <a:solidFill>
                  <a:schemeClr val="bg1"/>
                </a:solidFill>
              </a:rPr>
              <a:t>En powerpointpresentasjon er ikke </a:t>
            </a:r>
            <a:r>
              <a:rPr lang="nb-NO" sz="2666" dirty="0" err="1">
                <a:solidFill>
                  <a:schemeClr val="bg1"/>
                </a:solidFill>
              </a:rPr>
              <a:t>copy</a:t>
            </a:r>
            <a:r>
              <a:rPr lang="nb-NO" sz="2666" dirty="0">
                <a:solidFill>
                  <a:schemeClr val="bg1"/>
                </a:solidFill>
              </a:rPr>
              <a:t> </a:t>
            </a:r>
            <a:r>
              <a:rPr lang="nb-NO" sz="2666" dirty="0" err="1">
                <a:solidFill>
                  <a:schemeClr val="bg1"/>
                </a:solidFill>
              </a:rPr>
              <a:t>paste</a:t>
            </a:r>
            <a:r>
              <a:rPr lang="nb-NO" sz="2666" dirty="0">
                <a:solidFill>
                  <a:schemeClr val="bg1"/>
                </a:solidFill>
              </a:rPr>
              <a:t> av det du har tenkt å si. Det som skjer da er at de som sitter i salen blir sittende å lese teksten i stedet for å høre på hva du faktisk sier. I tillegg blir du ofte bundet av teksten. Det er utrolig irriterende hvis du for eksempel glemmer å si noe om et av punktene eller hopper over noe fordi du innser at du ikke har tid. Selv om vi mennesker forteller mange historier gjennom tekst, så er det ikke derfor vi har presentasjoner. Vi har presentasjoner for å LYTTE. Hvis du har kommet så langt har du antagelig ikke hørt etter hva jeg har sagt. Slutt å lese nå. Jeg mener det! </a:t>
            </a:r>
          </a:p>
        </p:txBody>
      </p:sp>
    </p:spTree>
    <p:extLst>
      <p:ext uri="{BB962C8B-B14F-4D97-AF65-F5344CB8AC3E}">
        <p14:creationId xmlns:p14="http://schemas.microsoft.com/office/powerpoint/2010/main" val="4062208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006CBD3-8363-FE4B-814F-0FE0AC44B634}"/>
              </a:ext>
            </a:extLst>
          </p:cNvPr>
          <p:cNvSpPr>
            <a:spLocks noGrp="1"/>
          </p:cNvSpPr>
          <p:nvPr>
            <p:ph type="title"/>
          </p:nvPr>
        </p:nvSpPr>
        <p:spPr/>
        <p:txBody>
          <a:bodyPr/>
          <a:lstStyle/>
          <a:p>
            <a:r>
              <a:rPr lang="nb-NO" dirty="0" err="1"/>
              <a:t>Animations</a:t>
            </a:r>
            <a:endParaRPr lang="nb-NO" dirty="0"/>
          </a:p>
        </p:txBody>
      </p:sp>
      <p:sp>
        <p:nvSpPr>
          <p:cNvPr id="3" name="Plassholder for innhold 2">
            <a:extLst>
              <a:ext uri="{FF2B5EF4-FFF2-40B4-BE49-F238E27FC236}">
                <a16:creationId xmlns:a16="http://schemas.microsoft.com/office/drawing/2014/main" id="{5EBF180E-60EF-BE41-A11D-604C2033972F}"/>
              </a:ext>
            </a:extLst>
          </p:cNvPr>
          <p:cNvSpPr>
            <a:spLocks noGrp="1"/>
          </p:cNvSpPr>
          <p:nvPr>
            <p:ph idx="1"/>
          </p:nvPr>
        </p:nvSpPr>
        <p:spPr/>
        <p:txBody>
          <a:bodyPr/>
          <a:lstStyle/>
          <a:p>
            <a:pPr marL="0" indent="0">
              <a:buNone/>
            </a:pPr>
            <a:endParaRPr lang="nb-NO" dirty="0"/>
          </a:p>
        </p:txBody>
      </p:sp>
      <p:sp>
        <p:nvSpPr>
          <p:cNvPr id="4" name="TextBox 1">
            <a:extLst>
              <a:ext uri="{FF2B5EF4-FFF2-40B4-BE49-F238E27FC236}">
                <a16:creationId xmlns:a16="http://schemas.microsoft.com/office/drawing/2014/main" id="{36FBA3E1-F15A-6D46-B67A-45BDE71336F8}"/>
              </a:ext>
            </a:extLst>
          </p:cNvPr>
          <p:cNvSpPr txBox="1">
            <a:spLocks noChangeArrowheads="1"/>
          </p:cNvSpPr>
          <p:nvPr/>
        </p:nvSpPr>
        <p:spPr bwMode="auto">
          <a:xfrm>
            <a:off x="2461109" y="3132492"/>
            <a:ext cx="6911975" cy="181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en-US" altLang="nb-NO" sz="2800" dirty="0">
                <a:solidFill>
                  <a:srgbClr val="5AC3BB"/>
                </a:solidFill>
                <a:latin typeface="Arial" pitchFamily="34" charset="0"/>
              </a:rPr>
              <a:t>Problem</a:t>
            </a:r>
            <a:r>
              <a:rPr lang="en-US" altLang="nb-NO" sz="2800" dirty="0">
                <a:solidFill>
                  <a:prstClr val="white"/>
                </a:solidFill>
                <a:latin typeface="Arial" pitchFamily="34" charset="0"/>
              </a:rPr>
              <a:t>: You want to show a document or a web page that is too large to fit on your screen if demands on text size etc. are to be fulfilled (or nearly so)</a:t>
            </a:r>
          </a:p>
        </p:txBody>
      </p:sp>
    </p:spTree>
    <p:extLst>
      <p:ext uri="{BB962C8B-B14F-4D97-AF65-F5344CB8AC3E}">
        <p14:creationId xmlns:p14="http://schemas.microsoft.com/office/powerpoint/2010/main" val="935425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08439" y="0"/>
            <a:ext cx="396398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70760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t="49298"/>
          <a:stretch>
            <a:fillRect/>
          </a:stretch>
        </p:blipFill>
        <p:spPr bwMode="auto">
          <a:xfrm>
            <a:off x="6024564" y="1628776"/>
            <a:ext cx="3963987" cy="347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6323" name="Picture 2"/>
          <p:cNvPicPr>
            <a:picLocks noChangeAspect="1" noChangeArrowheads="1"/>
          </p:cNvPicPr>
          <p:nvPr/>
        </p:nvPicPr>
        <p:blipFill>
          <a:blip r:embed="rId2">
            <a:extLst>
              <a:ext uri="{28A0092B-C50C-407E-A947-70E740481C1C}">
                <a14:useLocalDpi xmlns:a14="http://schemas.microsoft.com/office/drawing/2010/main" val="0"/>
              </a:ext>
            </a:extLst>
          </a:blip>
          <a:srcRect b="50186"/>
          <a:stretch>
            <a:fillRect/>
          </a:stretch>
        </p:blipFill>
        <p:spPr bwMode="auto">
          <a:xfrm>
            <a:off x="1847850" y="1700213"/>
            <a:ext cx="3963988" cy="3416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513650"/>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t="867" b="867"/>
          <a:stretch>
            <a:fillRect/>
          </a:stretch>
        </p:blipFill>
        <p:spPr bwMode="auto">
          <a:xfrm>
            <a:off x="2135188" y="1"/>
            <a:ext cx="77851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32463068"/>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70" name="Picture 2"/>
          <p:cNvPicPr>
            <a:picLocks noChangeAspect="1" noChangeArrowheads="1"/>
          </p:cNvPicPr>
          <p:nvPr/>
        </p:nvPicPr>
        <p:blipFill>
          <a:blip r:embed="rId2">
            <a:extLst>
              <a:ext uri="{28A0092B-C50C-407E-A947-70E740481C1C}">
                <a14:useLocalDpi xmlns:a14="http://schemas.microsoft.com/office/drawing/2010/main" val="0"/>
              </a:ext>
            </a:extLst>
          </a:blip>
          <a:srcRect t="459"/>
          <a:stretch>
            <a:fillRect/>
          </a:stretch>
        </p:blipFill>
        <p:spPr bwMode="auto">
          <a:xfrm>
            <a:off x="2136775" y="0"/>
            <a:ext cx="7786688" cy="652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3674790"/>
      </p:ext>
    </p:extLst>
  </p:cSld>
  <p:clrMapOvr>
    <a:masterClrMapping/>
  </p:clrMapOvr>
  <p:transition spd="slow">
    <p:pull dir="l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t="867" b="867"/>
          <a:stretch>
            <a:fillRect/>
          </a:stretch>
        </p:blipFill>
        <p:spPr bwMode="auto">
          <a:xfrm>
            <a:off x="2135188" y="1"/>
            <a:ext cx="7785100" cy="685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l="21457" t="29921" r="75787" b="64882"/>
          <a:stretch>
            <a:fillRect/>
          </a:stretch>
        </p:blipFill>
        <p:spPr bwMode="auto">
          <a:xfrm>
            <a:off x="6456364" y="4652963"/>
            <a:ext cx="611187" cy="722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a:spLocks noChangeArrowheads="1"/>
          </p:cNvSpPr>
          <p:nvPr/>
        </p:nvSpPr>
        <p:spPr bwMode="auto">
          <a:xfrm>
            <a:off x="6456363" y="5373688"/>
            <a:ext cx="6461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ts val="700"/>
              </a:spcBef>
              <a:buClr>
                <a:schemeClr val="tx2"/>
              </a:buClr>
              <a:buSzPct val="95000"/>
              <a:buFont typeface="Wingdings" pitchFamily="2" charset="2"/>
              <a:buChar char=""/>
              <a:defRPr sz="3000">
                <a:solidFill>
                  <a:schemeClr val="tx1"/>
                </a:solidFill>
                <a:latin typeface="Corbel" pitchFamily="34" charset="0"/>
              </a:defRPr>
            </a:lvl1pPr>
            <a:lvl2pPr marL="742950" indent="-285750" eaLnBrk="0" hangingPunct="0">
              <a:spcBef>
                <a:spcPct val="20000"/>
              </a:spcBef>
              <a:buClr>
                <a:schemeClr val="accent2"/>
              </a:buClr>
              <a:buSzPct val="90000"/>
              <a:buFont typeface="Wingdings" pitchFamily="2" charset="2"/>
              <a:buChar char=""/>
              <a:defRPr sz="2600">
                <a:solidFill>
                  <a:schemeClr val="tx1"/>
                </a:solidFill>
                <a:latin typeface="Corbel" pitchFamily="34" charset="0"/>
              </a:defRPr>
            </a:lvl2pPr>
            <a:lvl3pPr marL="1143000" indent="-228600" eaLnBrk="0" hangingPunct="0">
              <a:spcBef>
                <a:spcPct val="20000"/>
              </a:spcBef>
              <a:buClr>
                <a:schemeClr val="accent2"/>
              </a:buClr>
              <a:buFont typeface="Wingdings 2" pitchFamily="18" charset="2"/>
              <a:buChar char=""/>
              <a:defRPr sz="2400">
                <a:solidFill>
                  <a:schemeClr val="tx1"/>
                </a:solidFill>
                <a:latin typeface="Corbel" pitchFamily="34" charset="0"/>
              </a:defRPr>
            </a:lvl3pPr>
            <a:lvl4pPr marL="1600200" indent="-228600" eaLnBrk="0" hangingPunct="0">
              <a:spcBef>
                <a:spcPct val="20000"/>
              </a:spcBef>
              <a:buClr>
                <a:srgbClr val="FEB80A"/>
              </a:buClr>
              <a:buFont typeface="Wingdings 3" pitchFamily="18" charset="2"/>
              <a:buChar char=""/>
              <a:defRPr sz="2200">
                <a:solidFill>
                  <a:schemeClr val="tx1"/>
                </a:solidFill>
                <a:latin typeface="Corbel" pitchFamily="34" charset="0"/>
              </a:defRPr>
            </a:lvl4pPr>
            <a:lvl5pPr marL="2057400" indent="-228600" eaLnBrk="0" hangingPunct="0">
              <a:spcBef>
                <a:spcPct val="20000"/>
              </a:spcBef>
              <a:buClr>
                <a:srgbClr val="FEB80A"/>
              </a:buClr>
              <a:buFont typeface="Wingdings 2" pitchFamily="18" charset="2"/>
              <a:buChar char=""/>
              <a:defRPr sz="2000">
                <a:solidFill>
                  <a:schemeClr val="tx1"/>
                </a:solidFill>
                <a:latin typeface="Corbel" pitchFamily="34" charset="0"/>
              </a:defRPr>
            </a:lvl5pPr>
            <a:lvl6pPr marL="25146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6pPr>
            <a:lvl7pPr marL="29718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7pPr>
            <a:lvl8pPr marL="34290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8pPr>
            <a:lvl9pPr marL="3886200" indent="-228600" eaLnBrk="0" fontAlgn="base" hangingPunct="0">
              <a:spcBef>
                <a:spcPct val="20000"/>
              </a:spcBef>
              <a:spcAft>
                <a:spcPct val="0"/>
              </a:spcAft>
              <a:buClr>
                <a:srgbClr val="FEB80A"/>
              </a:buClr>
              <a:buFont typeface="Wingdings 2" pitchFamily="18" charset="2"/>
              <a:buChar char=""/>
              <a:defRPr sz="2000">
                <a:solidFill>
                  <a:schemeClr val="tx1"/>
                </a:solidFill>
                <a:latin typeface="Corbel" pitchFamily="34" charset="0"/>
              </a:defRPr>
            </a:lvl9pPr>
          </a:lstStyle>
          <a:p>
            <a:pPr eaLnBrk="1" hangingPunct="1">
              <a:spcBef>
                <a:spcPct val="0"/>
              </a:spcBef>
              <a:buClrTx/>
              <a:buSzTx/>
              <a:buFontTx/>
              <a:buNone/>
            </a:pPr>
            <a:r>
              <a:rPr lang="nb-NO" altLang="nb-NO" sz="1800">
                <a:solidFill>
                  <a:prstClr val="white"/>
                </a:solidFill>
                <a:latin typeface="Arial" pitchFamily="34" charset="0"/>
              </a:rPr>
              <a:t>slow</a:t>
            </a:r>
          </a:p>
        </p:txBody>
      </p:sp>
    </p:spTree>
    <p:extLst>
      <p:ext uri="{BB962C8B-B14F-4D97-AF65-F5344CB8AC3E}">
        <p14:creationId xmlns:p14="http://schemas.microsoft.com/office/powerpoint/2010/main" val="29701713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Effect transition="in" filter="dissolve">
                                      <p:cBhvr>
                                        <p:cTn id="12" dur="500"/>
                                        <p:tgtEl>
                                          <p:spTgt spid="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xit" presetSubtype="0" fill="hold" nodeType="clickEffect">
                                  <p:stCondLst>
                                    <p:cond delay="0"/>
                                  </p:stCondLst>
                                  <p:childTnLst>
                                    <p:animEffect transition="out" filter="dissolve">
                                      <p:cBhvr>
                                        <p:cTn id="16" dur="500"/>
                                        <p:tgtEl>
                                          <p:spTgt spid="3"/>
                                        </p:tgtEl>
                                      </p:cBhvr>
                                    </p:animEffect>
                                    <p:set>
                                      <p:cBhvr>
                                        <p:cTn id="17" dur="1" fill="hold">
                                          <p:stCondLst>
                                            <p:cond delay="499"/>
                                          </p:stCondLst>
                                        </p:cTn>
                                        <p:tgtEl>
                                          <p:spTgt spid="3"/>
                                        </p:tgtEl>
                                        <p:attrNameLst>
                                          <p:attrName>style.visibility</p:attrName>
                                        </p:attrNameLst>
                                      </p:cBhvr>
                                      <p:to>
                                        <p:strVal val="hidden"/>
                                      </p:to>
                                    </p:set>
                                  </p:childTnLst>
                                </p:cTn>
                              </p:par>
                              <p:par>
                                <p:cTn id="18" presetID="1" presetClass="exit" presetSubtype="0" fill="hold" nodeType="withEffect">
                                  <p:stCondLst>
                                    <p:cond delay="0"/>
                                  </p:stCondLst>
                                  <p:childTnLst>
                                    <p:set>
                                      <p:cBhvr>
                                        <p:cTn id="19" dur="1" fill="hold">
                                          <p:stCondLst>
                                            <p:cond delay="0"/>
                                          </p:stCondLst>
                                        </p:cTn>
                                        <p:tgtEl>
                                          <p:spTgt spid="4">
                                            <p:txEl>
                                              <p:pRg st="0" end="0"/>
                                            </p:txEl>
                                          </p:spTgt>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p:cNvPicPr>
            <a:picLocks noChangeAspect="1" noChangeArrowheads="1"/>
          </p:cNvPicPr>
          <p:nvPr/>
        </p:nvPicPr>
        <p:blipFill>
          <a:blip r:embed="rId2">
            <a:extLst>
              <a:ext uri="{28A0092B-C50C-407E-A947-70E740481C1C}">
                <a14:useLocalDpi xmlns:a14="http://schemas.microsoft.com/office/drawing/2010/main" val="0"/>
              </a:ext>
            </a:extLst>
          </a:blip>
          <a:srcRect t="459"/>
          <a:stretch>
            <a:fillRect/>
          </a:stretch>
        </p:blipFill>
        <p:spPr bwMode="auto">
          <a:xfrm>
            <a:off x="2136775" y="0"/>
            <a:ext cx="7786688" cy="652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25518622"/>
      </p:ext>
    </p:extLst>
  </p:cSld>
  <p:clrMapOvr>
    <a:masterClrMapping/>
  </p:clrMapOvr>
  <mc:AlternateContent xmlns:mc="http://schemas.openxmlformats.org/markup-compatibility/2006" xmlns:p14="http://schemas.microsoft.com/office/powerpoint/2010/main">
    <mc:Choice Requires="p14">
      <p:transition spd="slow" p14:dur="2000">
        <p:push dir="u"/>
      </p:transition>
    </mc:Choice>
    <mc:Fallback xmlns="">
      <p:transition spd="slow">
        <p:push dir="u"/>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991430" y="764630"/>
            <a:ext cx="8353160" cy="1754326"/>
          </a:xfrm>
          <a:prstGeom prst="rect">
            <a:avLst/>
          </a:prstGeom>
          <a:noFill/>
        </p:spPr>
        <p:txBody>
          <a:bodyPr>
            <a:spAutoFit/>
            <a:scene3d>
              <a:camera prst="orthographicFront"/>
              <a:lightRig rig="threePt" dir="t"/>
            </a:scene3d>
            <a:sp3d extrusionH="57150">
              <a:bevelT w="38100" h="38100"/>
            </a:sp3d>
          </a:bodyPr>
          <a:lstStyle/>
          <a:p>
            <a:pPr>
              <a:defRPr/>
            </a:pPr>
            <a:r>
              <a:rPr lang="en-GB" sz="3600" b="1" dirty="0">
                <a:solidFill>
                  <a:srgbClr val="DAEFC3"/>
                </a:solidFill>
              </a:rPr>
              <a:t>Motion paths</a:t>
            </a:r>
            <a:br>
              <a:rPr lang="en-GB" sz="3600" b="1" dirty="0">
                <a:solidFill>
                  <a:srgbClr val="DAEFC3"/>
                </a:solidFill>
              </a:rPr>
            </a:br>
            <a:r>
              <a:rPr lang="en-GB" sz="3600" b="1" dirty="0"/>
              <a:t>for objects on screen</a:t>
            </a:r>
          </a:p>
          <a:p>
            <a:pPr>
              <a:defRPr/>
            </a:pPr>
            <a:r>
              <a:rPr lang="en-GB" sz="3600" b="1" dirty="0"/>
              <a:t>or to bring them in </a:t>
            </a:r>
          </a:p>
        </p:txBody>
      </p:sp>
      <p:pic>
        <p:nvPicPr>
          <p:cNvPr id="24064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36042" y="596552"/>
            <a:ext cx="3231958" cy="62614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4064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48952" y="1"/>
            <a:ext cx="3219049" cy="6269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5" name="Group 14"/>
          <p:cNvGrpSpPr/>
          <p:nvPr/>
        </p:nvGrpSpPr>
        <p:grpSpPr>
          <a:xfrm>
            <a:off x="2027067" y="3555051"/>
            <a:ext cx="5436260" cy="3302950"/>
            <a:chOff x="503067" y="3555051"/>
            <a:chExt cx="5436260" cy="3302950"/>
          </a:xfrm>
        </p:grpSpPr>
        <p:cxnSp>
          <p:nvCxnSpPr>
            <p:cNvPr id="5" name="Straight Connector 4"/>
            <p:cNvCxnSpPr/>
            <p:nvPr/>
          </p:nvCxnSpPr>
          <p:spPr>
            <a:xfrm flipH="1" flipV="1">
              <a:off x="5418034" y="3563596"/>
              <a:ext cx="521293" cy="143569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9"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l="315" t="69632"/>
            <a:stretch/>
          </p:blipFill>
          <p:spPr bwMode="auto">
            <a:xfrm>
              <a:off x="503067" y="3555051"/>
              <a:ext cx="4932058" cy="291082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13" name="Straight Connector 12"/>
            <p:cNvCxnSpPr/>
            <p:nvPr/>
          </p:nvCxnSpPr>
          <p:spPr>
            <a:xfrm flipH="1" flipV="1">
              <a:off x="5409488" y="6460621"/>
              <a:ext cx="512748" cy="3973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11" name="Straight Connector 10"/>
          <p:cNvCxnSpPr/>
          <p:nvPr/>
        </p:nvCxnSpPr>
        <p:spPr>
          <a:xfrm>
            <a:off x="7463328" y="4999290"/>
            <a:ext cx="320467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Left Arrow 13"/>
          <p:cNvSpPr/>
          <p:nvPr/>
        </p:nvSpPr>
        <p:spPr>
          <a:xfrm>
            <a:off x="3814273" y="5802595"/>
            <a:ext cx="640935" cy="307649"/>
          </a:xfrm>
          <a:prstGeom prst="lef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pic>
        <p:nvPicPr>
          <p:cNvPr id="240644"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82930" y="2314576"/>
            <a:ext cx="3057525" cy="454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6"/>
          <p:cNvSpPr/>
          <p:nvPr/>
        </p:nvSpPr>
        <p:spPr>
          <a:xfrm>
            <a:off x="7454782" y="1"/>
            <a:ext cx="546931" cy="615297"/>
          </a:xfrm>
          <a:prstGeom prst="rect">
            <a:avLst/>
          </a:prstGeom>
          <a:noFill/>
          <a:ln w="571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solidFill>
                <a:prstClr val="white"/>
              </a:solidFill>
            </a:endParaRPr>
          </a:p>
        </p:txBody>
      </p:sp>
      <p:sp>
        <p:nvSpPr>
          <p:cNvPr id="2" name="Rounded Rectangle 1"/>
          <p:cNvSpPr/>
          <p:nvPr/>
        </p:nvSpPr>
        <p:spPr>
          <a:xfrm>
            <a:off x="3645763" y="5007006"/>
            <a:ext cx="3755255" cy="1447060"/>
          </a:xfrm>
          <a:prstGeom prst="roundRect">
            <a:avLst/>
          </a:prstGeom>
        </p:spPr>
        <p:style>
          <a:lnRef idx="1">
            <a:schemeClr val="dk1"/>
          </a:lnRef>
          <a:fillRef idx="3">
            <a:schemeClr val="dk1"/>
          </a:fillRef>
          <a:effectRef idx="2">
            <a:schemeClr val="dk1"/>
          </a:effectRef>
          <a:fontRef idx="minor">
            <a:schemeClr val="lt1"/>
          </a:fontRef>
        </p:style>
        <p:txBody>
          <a:bodyPr rtlCol="0" anchor="ctr"/>
          <a:lstStyle/>
          <a:p>
            <a:pPr algn="ctr"/>
            <a:r>
              <a:rPr lang="nb-NO" sz="2800" dirty="0" err="1"/>
              <a:t>Can</a:t>
            </a:r>
            <a:r>
              <a:rPr lang="nb-NO" sz="2800" dirty="0"/>
              <a:t> be </a:t>
            </a:r>
            <a:r>
              <a:rPr lang="nb-NO" sz="2800" dirty="0" err="1"/>
              <a:t>very</a:t>
            </a:r>
            <a:r>
              <a:rPr lang="nb-NO" sz="2800" dirty="0"/>
              <a:t> </a:t>
            </a:r>
            <a:r>
              <a:rPr lang="nb-NO" sz="2800" dirty="0" err="1"/>
              <a:t>useful</a:t>
            </a:r>
            <a:r>
              <a:rPr lang="nb-NO" sz="2800" dirty="0"/>
              <a:t> in </a:t>
            </a:r>
            <a:r>
              <a:rPr lang="nb-NO" sz="2800" dirty="0" err="1"/>
              <a:t>illustrating</a:t>
            </a:r>
            <a:r>
              <a:rPr lang="nb-NO" sz="2800" dirty="0"/>
              <a:t> </a:t>
            </a:r>
            <a:r>
              <a:rPr lang="nb-NO" sz="2800" dirty="0" err="1"/>
              <a:t>processes</a:t>
            </a:r>
            <a:endParaRPr lang="nb-NO" sz="2800" dirty="0"/>
          </a:p>
        </p:txBody>
      </p:sp>
    </p:spTree>
    <p:extLst>
      <p:ext uri="{BB962C8B-B14F-4D97-AF65-F5344CB8AC3E}">
        <p14:creationId xmlns:p14="http://schemas.microsoft.com/office/powerpoint/2010/main" val="37880876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06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240642"/>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22" presetClass="entr" presetSubtype="2"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right)">
                                      <p:cBhvr>
                                        <p:cTn id="23" dur="500"/>
                                        <p:tgtEl>
                                          <p:spTgt spid="15"/>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1" nodeType="click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p:cTn id="28" dur="500" fill="hold"/>
                                        <p:tgtEl>
                                          <p:spTgt spid="14"/>
                                        </p:tgtEl>
                                        <p:attrNameLst>
                                          <p:attrName>ppt_w</p:attrName>
                                        </p:attrNameLst>
                                      </p:cBhvr>
                                      <p:tavLst>
                                        <p:tav tm="0">
                                          <p:val>
                                            <p:fltVal val="0"/>
                                          </p:val>
                                        </p:tav>
                                        <p:tav tm="100000">
                                          <p:val>
                                            <p:strVal val="#ppt_w"/>
                                          </p:val>
                                        </p:tav>
                                      </p:tavLst>
                                    </p:anim>
                                    <p:anim calcmode="lin" valueType="num">
                                      <p:cBhvr>
                                        <p:cTn id="29" dur="500" fill="hold"/>
                                        <p:tgtEl>
                                          <p:spTgt spid="14"/>
                                        </p:tgtEl>
                                        <p:attrNameLst>
                                          <p:attrName>ppt_h</p:attrName>
                                        </p:attrNameLst>
                                      </p:cBhvr>
                                      <p:tavLst>
                                        <p:tav tm="0">
                                          <p:val>
                                            <p:fltVal val="0"/>
                                          </p:val>
                                        </p:tav>
                                        <p:tav tm="100000">
                                          <p:val>
                                            <p:strVal val="#ppt_h"/>
                                          </p:val>
                                        </p:tav>
                                      </p:tavLst>
                                    </p:anim>
                                    <p:animEffect transition="in" filter="fade">
                                      <p:cBhvr>
                                        <p:cTn id="30" dur="500"/>
                                        <p:tgtEl>
                                          <p:spTgt spid="14"/>
                                        </p:tgtEl>
                                      </p:cBhvr>
                                    </p:animEffect>
                                  </p:childTnLst>
                                </p:cTn>
                              </p:par>
                            </p:childTnLst>
                          </p:cTn>
                        </p:par>
                      </p:childTnLst>
                    </p:cTn>
                  </p:par>
                  <p:par>
                    <p:cTn id="31" fill="hold">
                      <p:stCondLst>
                        <p:cond delay="indefinite"/>
                      </p:stCondLst>
                      <p:childTnLst>
                        <p:par>
                          <p:cTn id="32" fill="hold">
                            <p:stCondLst>
                              <p:cond delay="0"/>
                            </p:stCondLst>
                            <p:childTnLst>
                              <p:par>
                                <p:cTn id="33" presetID="30" presetClass="path" presetSubtype="0" accel="50000" decel="50000" fill="hold" grpId="0" nodeType="clickEffect">
                                  <p:stCondLst>
                                    <p:cond delay="0"/>
                                  </p:stCondLst>
                                  <p:childTnLst>
                                    <p:animMotion origin="layout" path="M 0 0 C 0 0 0.017 -0.065 0.017 -0.065 C 0.034 -0.118 0.061 -0.139 0.1 -0.139 C 0.12 -0.139 0.138 -0.131 0.152 -0.118 C 0.162 -0.109 0.174 -0.104 0.187 -0.104 C 0.212 -0.104 0.233 -0.122 0.241 -0.148 C 0.241 -0.148 0.25 -0.179 0.25 -0.179 C 0.25 -0.179 0.232 -0.113 0.232 -0.113 C 0.215 -0.061 0.188 -0.04 0.15 -0.04 C 0.13 -0.04 0.111 -0.048 0.096 -0.062 C 0.087 -0.07 0.075 -0.075 0.063 -0.075 C 0.038 -0.075 0.017 -0.057 0.009 -0.031 C 0.009 -0.031 0 0 0 0 Z" pathEditMode="relative" ptsTypes="">
                                      <p:cBhvr>
                                        <p:cTn id="34" dur="2000" fill="hold"/>
                                        <p:tgtEl>
                                          <p:spTgt spid="14"/>
                                        </p:tgtEl>
                                        <p:attrNameLst>
                                          <p:attrName>ppt_x</p:attrName>
                                          <p:attrName>ppt_y</p:attrName>
                                        </p:attrNameLst>
                                      </p:cBhvr>
                                    </p:animMotion>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40644"/>
                                        </p:tgtEl>
                                        <p:attrNameLst>
                                          <p:attrName>style.visibility</p:attrName>
                                        </p:attrNameLst>
                                      </p:cBhvr>
                                      <p:to>
                                        <p:strVal val="visible"/>
                                      </p:to>
                                    </p:set>
                                    <p:animEffect transition="in" filter="fade">
                                      <p:cBhvr>
                                        <p:cTn id="39" dur="500"/>
                                        <p:tgtEl>
                                          <p:spTgt spid="24064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xit" presetSubtype="0" fill="hold" nodeType="clickEffect">
                                  <p:stCondLst>
                                    <p:cond delay="0"/>
                                  </p:stCondLst>
                                  <p:childTnLst>
                                    <p:animEffect transition="out" filter="fade">
                                      <p:cBhvr>
                                        <p:cTn id="43" dur="500"/>
                                        <p:tgtEl>
                                          <p:spTgt spid="240644"/>
                                        </p:tgtEl>
                                      </p:cBhvr>
                                    </p:animEffect>
                                    <p:set>
                                      <p:cBhvr>
                                        <p:cTn id="44" dur="1" fill="hold">
                                          <p:stCondLst>
                                            <p:cond delay="499"/>
                                          </p:stCondLst>
                                        </p:cTn>
                                        <p:tgtEl>
                                          <p:spTgt spid="240644"/>
                                        </p:tgtEl>
                                        <p:attrNameLst>
                                          <p:attrName>style.visibility</p:attrName>
                                        </p:attrNameLst>
                                      </p:cBhvr>
                                      <p:to>
                                        <p:strVal val="hidden"/>
                                      </p:to>
                                    </p:se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
                                        </p:tgtEl>
                                        <p:attrNameLst>
                                          <p:attrName>style.visibility</p:attrName>
                                        </p:attrNameLst>
                                      </p:cBhvr>
                                      <p:to>
                                        <p:strVal val="visible"/>
                                      </p:to>
                                    </p:set>
                                    <p:animEffect transition="in" filter="fade">
                                      <p:cBhvr>
                                        <p:cTn id="4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P spid="17" grpId="0" animBg="1"/>
      <p:bldP spid="2"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7"/>
          <p:cNvSpPr/>
          <p:nvPr/>
        </p:nvSpPr>
        <p:spPr>
          <a:xfrm>
            <a:off x="3575051" y="4737101"/>
            <a:ext cx="5376863" cy="633413"/>
          </a:xfrm>
          <a:custGeom>
            <a:avLst/>
            <a:gdLst>
              <a:gd name="connsiteX0" fmla="*/ 0 w 5376862"/>
              <a:gd name="connsiteY0" fmla="*/ 633413 h 633413"/>
              <a:gd name="connsiteX1" fmla="*/ 476250 w 5376862"/>
              <a:gd name="connsiteY1" fmla="*/ 14288 h 633413"/>
              <a:gd name="connsiteX2" fmla="*/ 4867275 w 5376862"/>
              <a:gd name="connsiteY2" fmla="*/ 0 h 633413"/>
              <a:gd name="connsiteX3" fmla="*/ 5376862 w 5376862"/>
              <a:gd name="connsiteY3" fmla="*/ 623888 h 633413"/>
              <a:gd name="connsiteX4" fmla="*/ 0 w 5376862"/>
              <a:gd name="connsiteY4" fmla="*/ 633413 h 633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6862" h="633413">
                <a:moveTo>
                  <a:pt x="0" y="633413"/>
                </a:moveTo>
                <a:lnTo>
                  <a:pt x="476250" y="14288"/>
                </a:lnTo>
                <a:lnTo>
                  <a:pt x="4867275" y="0"/>
                </a:lnTo>
                <a:lnTo>
                  <a:pt x="5376862" y="623888"/>
                </a:lnTo>
                <a:lnTo>
                  <a:pt x="0" y="633413"/>
                </a:lnTo>
                <a:close/>
              </a:path>
            </a:pathLst>
          </a:custGeom>
          <a:solidFill>
            <a:schemeClr val="tx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prstClr val="white"/>
              </a:solidFill>
            </a:endParaRPr>
          </a:p>
        </p:txBody>
      </p:sp>
      <p:grpSp>
        <p:nvGrpSpPr>
          <p:cNvPr id="2" name="Group 52"/>
          <p:cNvGrpSpPr>
            <a:grpSpLocks/>
          </p:cNvGrpSpPr>
          <p:nvPr/>
        </p:nvGrpSpPr>
        <p:grpSpPr bwMode="auto">
          <a:xfrm>
            <a:off x="6770689" y="2279651"/>
            <a:ext cx="2047875" cy="2657475"/>
            <a:chOff x="5246637" y="2279260"/>
            <a:chExt cx="2047875" cy="2657475"/>
          </a:xfrm>
        </p:grpSpPr>
        <p:sp>
          <p:nvSpPr>
            <p:cNvPr id="15" name="Freeform 14"/>
            <p:cNvSpPr/>
            <p:nvPr/>
          </p:nvSpPr>
          <p:spPr>
            <a:xfrm>
              <a:off x="5408562" y="2279260"/>
              <a:ext cx="1885950" cy="1504950"/>
            </a:xfrm>
            <a:custGeom>
              <a:avLst/>
              <a:gdLst>
                <a:gd name="connsiteX0" fmla="*/ 0 w 1885950"/>
                <a:gd name="connsiteY0" fmla="*/ 228600 h 1504950"/>
                <a:gd name="connsiteX1" fmla="*/ 295275 w 1885950"/>
                <a:gd name="connsiteY1" fmla="*/ 38100 h 1504950"/>
                <a:gd name="connsiteX2" fmla="*/ 1190625 w 1885950"/>
                <a:gd name="connsiteY2" fmla="*/ 0 h 1504950"/>
                <a:gd name="connsiteX3" fmla="*/ 1647825 w 1885950"/>
                <a:gd name="connsiteY3" fmla="*/ 57150 h 1504950"/>
                <a:gd name="connsiteX4" fmla="*/ 1885950 w 1885950"/>
                <a:gd name="connsiteY4" fmla="*/ 161925 h 1504950"/>
                <a:gd name="connsiteX5" fmla="*/ 1876425 w 1885950"/>
                <a:gd name="connsiteY5" fmla="*/ 1362075 h 1504950"/>
                <a:gd name="connsiteX6" fmla="*/ 1752600 w 1885950"/>
                <a:gd name="connsiteY6" fmla="*/ 1428750 h 1504950"/>
                <a:gd name="connsiteX7" fmla="*/ 1028700 w 1885950"/>
                <a:gd name="connsiteY7" fmla="*/ 1504950 h 1504950"/>
                <a:gd name="connsiteX8" fmla="*/ 466725 w 1885950"/>
                <a:gd name="connsiteY8" fmla="*/ 1419225 h 1504950"/>
                <a:gd name="connsiteX9" fmla="*/ 0 w 1885950"/>
                <a:gd name="connsiteY9" fmla="*/ 228600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5950" h="1504950">
                  <a:moveTo>
                    <a:pt x="0" y="228600"/>
                  </a:moveTo>
                  <a:lnTo>
                    <a:pt x="295275" y="38100"/>
                  </a:lnTo>
                  <a:lnTo>
                    <a:pt x="1190625" y="0"/>
                  </a:lnTo>
                  <a:lnTo>
                    <a:pt x="1647825" y="57150"/>
                  </a:lnTo>
                  <a:lnTo>
                    <a:pt x="1885950" y="161925"/>
                  </a:lnTo>
                  <a:lnTo>
                    <a:pt x="1876425" y="1362075"/>
                  </a:lnTo>
                  <a:lnTo>
                    <a:pt x="1752600" y="1428750"/>
                  </a:lnTo>
                  <a:lnTo>
                    <a:pt x="1028700" y="1504950"/>
                  </a:lnTo>
                  <a:lnTo>
                    <a:pt x="466725" y="1419225"/>
                  </a:lnTo>
                  <a:lnTo>
                    <a:pt x="0" y="228600"/>
                  </a:lnTo>
                  <a:close/>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prstClr val="white"/>
                </a:solidFill>
              </a:endParaRPr>
            </a:p>
          </p:txBody>
        </p:sp>
        <p:sp>
          <p:nvSpPr>
            <p:cNvPr id="12" name="Freeform 11"/>
            <p:cNvSpPr/>
            <p:nvPr/>
          </p:nvSpPr>
          <p:spPr>
            <a:xfrm>
              <a:off x="5246637" y="2517385"/>
              <a:ext cx="752475" cy="1162050"/>
            </a:xfrm>
            <a:custGeom>
              <a:avLst/>
              <a:gdLst>
                <a:gd name="connsiteX0" fmla="*/ 0 w 752475"/>
                <a:gd name="connsiteY0" fmla="*/ 114300 h 1162050"/>
                <a:gd name="connsiteX1" fmla="*/ 161925 w 752475"/>
                <a:gd name="connsiteY1" fmla="*/ 0 h 1162050"/>
                <a:gd name="connsiteX2" fmla="*/ 685800 w 752475"/>
                <a:gd name="connsiteY2" fmla="*/ 66675 h 1162050"/>
                <a:gd name="connsiteX3" fmla="*/ 752475 w 752475"/>
                <a:gd name="connsiteY3" fmla="*/ 180975 h 1162050"/>
                <a:gd name="connsiteX4" fmla="*/ 742950 w 752475"/>
                <a:gd name="connsiteY4" fmla="*/ 1076325 h 1162050"/>
                <a:gd name="connsiteX5" fmla="*/ 609600 w 752475"/>
                <a:gd name="connsiteY5" fmla="*/ 1162050 h 1162050"/>
                <a:gd name="connsiteX6" fmla="*/ 133350 w 752475"/>
                <a:gd name="connsiteY6" fmla="*/ 1066800 h 1162050"/>
                <a:gd name="connsiteX7" fmla="*/ 0 w 752475"/>
                <a:gd name="connsiteY7" fmla="*/ 933450 h 1162050"/>
                <a:gd name="connsiteX8" fmla="*/ 0 w 752475"/>
                <a:gd name="connsiteY8" fmla="*/ 114300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75" h="1162050">
                  <a:moveTo>
                    <a:pt x="0" y="114300"/>
                  </a:moveTo>
                  <a:lnTo>
                    <a:pt x="161925" y="0"/>
                  </a:lnTo>
                  <a:lnTo>
                    <a:pt x="685800" y="66675"/>
                  </a:lnTo>
                  <a:lnTo>
                    <a:pt x="752475" y="180975"/>
                  </a:lnTo>
                  <a:lnTo>
                    <a:pt x="742950" y="1076325"/>
                  </a:lnTo>
                  <a:lnTo>
                    <a:pt x="609600" y="1162050"/>
                  </a:lnTo>
                  <a:lnTo>
                    <a:pt x="133350" y="1066800"/>
                  </a:lnTo>
                  <a:lnTo>
                    <a:pt x="0" y="933450"/>
                  </a:lnTo>
                  <a:lnTo>
                    <a:pt x="0" y="114300"/>
                  </a:lnTo>
                  <a:close/>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prstClr val="white"/>
                </a:solidFill>
              </a:endParaRPr>
            </a:p>
          </p:txBody>
        </p:sp>
        <p:sp>
          <p:nvSpPr>
            <p:cNvPr id="10" name="Freeform 9"/>
            <p:cNvSpPr/>
            <p:nvPr/>
          </p:nvSpPr>
          <p:spPr>
            <a:xfrm>
              <a:off x="5249812" y="2645973"/>
              <a:ext cx="542925" cy="895350"/>
            </a:xfrm>
            <a:custGeom>
              <a:avLst/>
              <a:gdLst>
                <a:gd name="connsiteX0" fmla="*/ 9525 w 542925"/>
                <a:gd name="connsiteY0" fmla="*/ 0 h 895350"/>
                <a:gd name="connsiteX1" fmla="*/ 542925 w 542925"/>
                <a:gd name="connsiteY1" fmla="*/ 47625 h 895350"/>
                <a:gd name="connsiteX2" fmla="*/ 533400 w 542925"/>
                <a:gd name="connsiteY2" fmla="*/ 895350 h 895350"/>
                <a:gd name="connsiteX3" fmla="*/ 0 w 542925"/>
                <a:gd name="connsiteY3" fmla="*/ 790575 h 895350"/>
                <a:gd name="connsiteX4" fmla="*/ 9525 w 542925"/>
                <a:gd name="connsiteY4" fmla="*/ 0 h 895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5" h="895350">
                  <a:moveTo>
                    <a:pt x="9525" y="0"/>
                  </a:moveTo>
                  <a:lnTo>
                    <a:pt x="542925" y="47625"/>
                  </a:lnTo>
                  <a:lnTo>
                    <a:pt x="533400" y="895350"/>
                  </a:lnTo>
                  <a:lnTo>
                    <a:pt x="0" y="790575"/>
                  </a:lnTo>
                  <a:lnTo>
                    <a:pt x="9525" y="0"/>
                  </a:lnTo>
                  <a:close/>
                </a:path>
              </a:pathLst>
            </a:custGeom>
            <a:solidFill>
              <a:schemeClr val="bg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prstClr val="white"/>
                </a:solidFill>
              </a:endParaRPr>
            </a:p>
          </p:txBody>
        </p:sp>
        <p:sp>
          <p:nvSpPr>
            <p:cNvPr id="16" name="Freeform 15"/>
            <p:cNvSpPr/>
            <p:nvPr/>
          </p:nvSpPr>
          <p:spPr>
            <a:xfrm>
              <a:off x="5522862" y="3717535"/>
              <a:ext cx="1590675" cy="1219200"/>
            </a:xfrm>
            <a:custGeom>
              <a:avLst/>
              <a:gdLst>
                <a:gd name="connsiteX0" fmla="*/ 485775 w 1590675"/>
                <a:gd name="connsiteY0" fmla="*/ 9525 h 1219200"/>
                <a:gd name="connsiteX1" fmla="*/ 638175 w 1590675"/>
                <a:gd name="connsiteY1" fmla="*/ 485775 h 1219200"/>
                <a:gd name="connsiteX2" fmla="*/ 495300 w 1590675"/>
                <a:gd name="connsiteY2" fmla="*/ 866775 h 1219200"/>
                <a:gd name="connsiteX3" fmla="*/ 0 w 1590675"/>
                <a:gd name="connsiteY3" fmla="*/ 933450 h 1219200"/>
                <a:gd name="connsiteX4" fmla="*/ 247650 w 1590675"/>
                <a:gd name="connsiteY4" fmla="*/ 1219200 h 1219200"/>
                <a:gd name="connsiteX5" fmla="*/ 838200 w 1590675"/>
                <a:gd name="connsiteY5" fmla="*/ 1152525 h 1219200"/>
                <a:gd name="connsiteX6" fmla="*/ 857250 w 1590675"/>
                <a:gd name="connsiteY6" fmla="*/ 1104900 h 1219200"/>
                <a:gd name="connsiteX7" fmla="*/ 1590675 w 1590675"/>
                <a:gd name="connsiteY7" fmla="*/ 990600 h 1219200"/>
                <a:gd name="connsiteX8" fmla="*/ 1590675 w 1590675"/>
                <a:gd name="connsiteY8" fmla="*/ 0 h 1219200"/>
                <a:gd name="connsiteX9" fmla="*/ 933450 w 1590675"/>
                <a:gd name="connsiteY9" fmla="*/ 85725 h 1219200"/>
                <a:gd name="connsiteX10" fmla="*/ 485775 w 1590675"/>
                <a:gd name="connsiteY10" fmla="*/ 9525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90675" h="1219200">
                  <a:moveTo>
                    <a:pt x="485775" y="9525"/>
                  </a:moveTo>
                  <a:lnTo>
                    <a:pt x="638175" y="485775"/>
                  </a:lnTo>
                  <a:lnTo>
                    <a:pt x="495300" y="866775"/>
                  </a:lnTo>
                  <a:lnTo>
                    <a:pt x="0" y="933450"/>
                  </a:lnTo>
                  <a:lnTo>
                    <a:pt x="247650" y="1219200"/>
                  </a:lnTo>
                  <a:lnTo>
                    <a:pt x="838200" y="1152525"/>
                  </a:lnTo>
                  <a:lnTo>
                    <a:pt x="857250" y="1104900"/>
                  </a:lnTo>
                  <a:lnTo>
                    <a:pt x="1590675" y="990600"/>
                  </a:lnTo>
                  <a:lnTo>
                    <a:pt x="1590675" y="0"/>
                  </a:lnTo>
                  <a:lnTo>
                    <a:pt x="933450" y="85725"/>
                  </a:lnTo>
                  <a:lnTo>
                    <a:pt x="485775" y="9525"/>
                  </a:lnTo>
                  <a:close/>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prstClr val="white"/>
                </a:solidFill>
              </a:endParaRPr>
            </a:p>
          </p:txBody>
        </p:sp>
      </p:grpSp>
      <p:sp>
        <p:nvSpPr>
          <p:cNvPr id="29" name="Flowchart: Process 28"/>
          <p:cNvSpPr/>
          <p:nvPr/>
        </p:nvSpPr>
        <p:spPr>
          <a:xfrm>
            <a:off x="6369050" y="2854326"/>
            <a:ext cx="109538" cy="823913"/>
          </a:xfrm>
          <a:prstGeom prst="flowChartProcess">
            <a:avLst/>
          </a:prstGeom>
          <a:solidFill>
            <a:schemeClr val="tx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prstClr val="white"/>
              </a:solidFill>
              <a:latin typeface="Calibri" pitchFamily="34" charset="0"/>
            </a:endParaRPr>
          </a:p>
        </p:txBody>
      </p:sp>
      <p:sp>
        <p:nvSpPr>
          <p:cNvPr id="18" name="Flowchart: Process 17"/>
          <p:cNvSpPr/>
          <p:nvPr/>
        </p:nvSpPr>
        <p:spPr>
          <a:xfrm>
            <a:off x="6370638" y="3060701"/>
            <a:ext cx="95250" cy="85725"/>
          </a:xfrm>
          <a:prstGeom prst="flowChartProcess">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prstClr val="white"/>
              </a:solidFill>
              <a:latin typeface="Calibri" pitchFamily="34" charset="0"/>
            </a:endParaRPr>
          </a:p>
        </p:txBody>
      </p:sp>
      <p:cxnSp>
        <p:nvCxnSpPr>
          <p:cNvPr id="22" name="Straight Connector 21"/>
          <p:cNvCxnSpPr>
            <a:stCxn id="18" idx="2"/>
          </p:cNvCxnSpPr>
          <p:nvPr/>
        </p:nvCxnSpPr>
        <p:spPr>
          <a:xfrm rot="5400000">
            <a:off x="6261101" y="3170238"/>
            <a:ext cx="180975" cy="1333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lowchart: Manual Operation 22"/>
          <p:cNvSpPr/>
          <p:nvPr/>
        </p:nvSpPr>
        <p:spPr>
          <a:xfrm rot="13314241">
            <a:off x="5908675" y="3295650"/>
            <a:ext cx="520700" cy="361950"/>
          </a:xfrm>
          <a:prstGeom prst="flowChartManualOperation">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prstClr val="white"/>
              </a:solidFill>
              <a:latin typeface="Calibri" pitchFamily="34" charset="0"/>
            </a:endParaRPr>
          </a:p>
        </p:txBody>
      </p:sp>
      <p:sp>
        <p:nvSpPr>
          <p:cNvPr id="25" name="Rectangle 24"/>
          <p:cNvSpPr/>
          <p:nvPr/>
        </p:nvSpPr>
        <p:spPr>
          <a:xfrm>
            <a:off x="6246814" y="1193800"/>
            <a:ext cx="314325" cy="1143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prstClr val="white"/>
              </a:solidFill>
              <a:latin typeface="Calibri" pitchFamily="34" charset="0"/>
            </a:endParaRPr>
          </a:p>
        </p:txBody>
      </p:sp>
      <p:sp>
        <p:nvSpPr>
          <p:cNvPr id="27" name="Rectangle 26"/>
          <p:cNvSpPr/>
          <p:nvPr/>
        </p:nvSpPr>
        <p:spPr>
          <a:xfrm>
            <a:off x="6313488" y="2336801"/>
            <a:ext cx="190500" cy="409575"/>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prstClr val="white"/>
              </a:solidFill>
              <a:latin typeface="Calibri" pitchFamily="34" charset="0"/>
            </a:endParaRPr>
          </a:p>
        </p:txBody>
      </p:sp>
      <p:sp>
        <p:nvSpPr>
          <p:cNvPr id="28" name="Rectangle 27"/>
          <p:cNvSpPr/>
          <p:nvPr/>
        </p:nvSpPr>
        <p:spPr>
          <a:xfrm>
            <a:off x="6356350" y="2755900"/>
            <a:ext cx="114300" cy="1143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prstClr val="white"/>
              </a:solidFill>
              <a:latin typeface="Calibri" pitchFamily="34" charset="0"/>
            </a:endParaRPr>
          </a:p>
        </p:txBody>
      </p:sp>
      <p:sp>
        <p:nvSpPr>
          <p:cNvPr id="32" name="Oval 31"/>
          <p:cNvSpPr/>
          <p:nvPr/>
        </p:nvSpPr>
        <p:spPr>
          <a:xfrm>
            <a:off x="5165726" y="4518026"/>
            <a:ext cx="2500313" cy="752475"/>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prstClr val="white"/>
              </a:solidFill>
              <a:latin typeface="Calibri" pitchFamily="34" charset="0"/>
            </a:endParaRPr>
          </a:p>
        </p:txBody>
      </p:sp>
      <p:sp>
        <p:nvSpPr>
          <p:cNvPr id="35" name="Freeform 34"/>
          <p:cNvSpPr/>
          <p:nvPr/>
        </p:nvSpPr>
        <p:spPr>
          <a:xfrm>
            <a:off x="5070475" y="3441701"/>
            <a:ext cx="1157288" cy="1452563"/>
          </a:xfrm>
          <a:custGeom>
            <a:avLst/>
            <a:gdLst>
              <a:gd name="connsiteX0" fmla="*/ 776287 w 1157287"/>
              <a:gd name="connsiteY0" fmla="*/ 0 h 1452563"/>
              <a:gd name="connsiteX1" fmla="*/ 142875 w 1157287"/>
              <a:gd name="connsiteY1" fmla="*/ 452438 h 1452563"/>
              <a:gd name="connsiteX2" fmla="*/ 0 w 1157287"/>
              <a:gd name="connsiteY2" fmla="*/ 1438275 h 1452563"/>
              <a:gd name="connsiteX3" fmla="*/ 557212 w 1157287"/>
              <a:gd name="connsiteY3" fmla="*/ 1452563 h 1452563"/>
              <a:gd name="connsiteX4" fmla="*/ 838200 w 1157287"/>
              <a:gd name="connsiteY4" fmla="*/ 928688 h 1452563"/>
              <a:gd name="connsiteX5" fmla="*/ 1157287 w 1157287"/>
              <a:gd name="connsiteY5" fmla="*/ 323850 h 1452563"/>
              <a:gd name="connsiteX6" fmla="*/ 776287 w 1157287"/>
              <a:gd name="connsiteY6" fmla="*/ 0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7287" h="1452563">
                <a:moveTo>
                  <a:pt x="776287" y="0"/>
                </a:moveTo>
                <a:lnTo>
                  <a:pt x="142875" y="452438"/>
                </a:lnTo>
                <a:lnTo>
                  <a:pt x="0" y="1438275"/>
                </a:lnTo>
                <a:lnTo>
                  <a:pt x="557212" y="1452563"/>
                </a:lnTo>
                <a:lnTo>
                  <a:pt x="838200" y="928688"/>
                </a:lnTo>
                <a:lnTo>
                  <a:pt x="1157287" y="323850"/>
                </a:lnTo>
                <a:lnTo>
                  <a:pt x="776287" y="0"/>
                </a:lnTo>
                <a:close/>
              </a:path>
            </a:pathLst>
          </a:cu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prstClr val="white"/>
              </a:solidFill>
            </a:endParaRPr>
          </a:p>
        </p:txBody>
      </p:sp>
      <p:sp>
        <p:nvSpPr>
          <p:cNvPr id="37" name="Flowchart: Process 36"/>
          <p:cNvSpPr/>
          <p:nvPr/>
        </p:nvSpPr>
        <p:spPr>
          <a:xfrm>
            <a:off x="3565525" y="5360989"/>
            <a:ext cx="5386388" cy="433387"/>
          </a:xfrm>
          <a:prstGeom prst="flowChartProcess">
            <a:avLst/>
          </a:prstGeom>
          <a:solidFill>
            <a:schemeClr val="tx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srgbClr val="FFFFFF"/>
              </a:solidFill>
              <a:latin typeface="Calibri" pitchFamily="34" charset="0"/>
            </a:endParaRPr>
          </a:p>
        </p:txBody>
      </p:sp>
      <p:cxnSp>
        <p:nvCxnSpPr>
          <p:cNvPr id="43" name="Straight Connector 42"/>
          <p:cNvCxnSpPr/>
          <p:nvPr/>
        </p:nvCxnSpPr>
        <p:spPr>
          <a:xfrm>
            <a:off x="6146800" y="3103563"/>
            <a:ext cx="280988"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6" name="Group 55"/>
          <p:cNvGrpSpPr>
            <a:grpSpLocks/>
          </p:cNvGrpSpPr>
          <p:nvPr/>
        </p:nvGrpSpPr>
        <p:grpSpPr bwMode="auto">
          <a:xfrm>
            <a:off x="6423025" y="2741613"/>
            <a:ext cx="833438" cy="628650"/>
            <a:chOff x="4898975" y="2741223"/>
            <a:chExt cx="833437" cy="628650"/>
          </a:xfrm>
        </p:grpSpPr>
        <p:cxnSp>
          <p:nvCxnSpPr>
            <p:cNvPr id="47" name="Straight Connector 46"/>
            <p:cNvCxnSpPr/>
            <p:nvPr/>
          </p:nvCxnSpPr>
          <p:spPr>
            <a:xfrm rot="5400000" flipH="1" flipV="1">
              <a:off x="4972794" y="2667404"/>
              <a:ext cx="357187" cy="504824"/>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932313" y="3093648"/>
              <a:ext cx="800099" cy="66675"/>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913263" y="3103173"/>
              <a:ext cx="457199" cy="80962"/>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4903738" y="2769798"/>
              <a:ext cx="795336" cy="328612"/>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913263" y="3098410"/>
              <a:ext cx="614361" cy="27146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4898975" y="3022210"/>
              <a:ext cx="804862" cy="762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61" name="Flowchart: Process 60"/>
          <p:cNvSpPr/>
          <p:nvPr/>
        </p:nvSpPr>
        <p:spPr>
          <a:xfrm>
            <a:off x="5065714" y="4875214"/>
            <a:ext cx="566737" cy="71437"/>
          </a:xfrm>
          <a:prstGeom prst="flowChartProcess">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prstClr val="white"/>
              </a:solidFill>
              <a:latin typeface="Calibri" pitchFamily="34" charset="0"/>
            </a:endParaRPr>
          </a:p>
        </p:txBody>
      </p:sp>
      <p:grpSp>
        <p:nvGrpSpPr>
          <p:cNvPr id="7" name="Group 44"/>
          <p:cNvGrpSpPr>
            <a:grpSpLocks/>
          </p:cNvGrpSpPr>
          <p:nvPr/>
        </p:nvGrpSpPr>
        <p:grpSpPr bwMode="auto">
          <a:xfrm>
            <a:off x="2495550" y="2781301"/>
            <a:ext cx="3646488" cy="2289175"/>
            <a:chOff x="971500" y="2780910"/>
            <a:chExt cx="3646487" cy="2289175"/>
          </a:xfrm>
        </p:grpSpPr>
        <p:sp>
          <p:nvSpPr>
            <p:cNvPr id="4" name="Rectangle 3"/>
            <p:cNvSpPr/>
            <p:nvPr/>
          </p:nvSpPr>
          <p:spPr>
            <a:xfrm>
              <a:off x="2628850" y="2996810"/>
              <a:ext cx="1368425" cy="2159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prstClr val="white"/>
                </a:solidFill>
                <a:latin typeface="Calibri" pitchFamily="34" charset="0"/>
              </a:endParaRPr>
            </a:p>
          </p:txBody>
        </p:sp>
        <p:sp>
          <p:nvSpPr>
            <p:cNvPr id="5" name="Pentagon 4"/>
            <p:cNvSpPr/>
            <p:nvPr/>
          </p:nvSpPr>
          <p:spPr>
            <a:xfrm>
              <a:off x="4008387" y="3068248"/>
              <a:ext cx="609600" cy="77787"/>
            </a:xfrm>
            <a:prstGeom prst="homePlat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prstClr val="white"/>
                </a:solidFill>
                <a:latin typeface="Calibri" pitchFamily="34" charset="0"/>
              </a:endParaRPr>
            </a:p>
          </p:txBody>
        </p:sp>
        <p:sp>
          <p:nvSpPr>
            <p:cNvPr id="17" name="Freeform 16"/>
            <p:cNvSpPr/>
            <p:nvPr/>
          </p:nvSpPr>
          <p:spPr>
            <a:xfrm>
              <a:off x="1474738" y="3498460"/>
              <a:ext cx="1895474" cy="1514475"/>
            </a:xfrm>
            <a:custGeom>
              <a:avLst/>
              <a:gdLst>
                <a:gd name="connsiteX0" fmla="*/ 0 w 1895475"/>
                <a:gd name="connsiteY0" fmla="*/ 0 h 1514475"/>
                <a:gd name="connsiteX1" fmla="*/ 1295400 w 1895475"/>
                <a:gd name="connsiteY1" fmla="*/ 1495425 h 1514475"/>
                <a:gd name="connsiteX2" fmla="*/ 1895475 w 1895475"/>
                <a:gd name="connsiteY2" fmla="*/ 1514475 h 1514475"/>
                <a:gd name="connsiteX3" fmla="*/ 1895475 w 1895475"/>
                <a:gd name="connsiteY3" fmla="*/ 1304925 h 1514475"/>
                <a:gd name="connsiteX4" fmla="*/ 619125 w 1895475"/>
                <a:gd name="connsiteY4" fmla="*/ 133350 h 1514475"/>
                <a:gd name="connsiteX5" fmla="*/ 685800 w 1895475"/>
                <a:gd name="connsiteY5" fmla="*/ 0 h 1514475"/>
                <a:gd name="connsiteX6" fmla="*/ 0 w 1895475"/>
                <a:gd name="connsiteY6" fmla="*/ 0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5475" h="1514475">
                  <a:moveTo>
                    <a:pt x="0" y="0"/>
                  </a:moveTo>
                  <a:lnTo>
                    <a:pt x="1295400" y="1495425"/>
                  </a:lnTo>
                  <a:lnTo>
                    <a:pt x="1895475" y="1514475"/>
                  </a:lnTo>
                  <a:lnTo>
                    <a:pt x="1895475" y="1304925"/>
                  </a:lnTo>
                  <a:lnTo>
                    <a:pt x="619125" y="133350"/>
                  </a:lnTo>
                  <a:lnTo>
                    <a:pt x="685800" y="0"/>
                  </a:lnTo>
                  <a:lnTo>
                    <a:pt x="0" y="0"/>
                  </a:lnTo>
                  <a:close/>
                </a:path>
              </a:pathLst>
            </a:cu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prstClr val="white"/>
                </a:solidFill>
              </a:endParaRPr>
            </a:p>
          </p:txBody>
        </p:sp>
        <p:sp>
          <p:nvSpPr>
            <p:cNvPr id="62" name="Rectangle 61"/>
            <p:cNvSpPr/>
            <p:nvPr/>
          </p:nvSpPr>
          <p:spPr>
            <a:xfrm>
              <a:off x="2765375" y="4993885"/>
              <a:ext cx="604838" cy="762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prstClr val="white"/>
                </a:solidFill>
                <a:latin typeface="Calibri" pitchFamily="34" charset="0"/>
              </a:endParaRPr>
            </a:p>
          </p:txBody>
        </p:sp>
        <p:sp>
          <p:nvSpPr>
            <p:cNvPr id="3" name="Rectangle 2"/>
            <p:cNvSpPr/>
            <p:nvPr/>
          </p:nvSpPr>
          <p:spPr>
            <a:xfrm>
              <a:off x="971500" y="2780910"/>
              <a:ext cx="1657350" cy="720725"/>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prstClr val="white"/>
                </a:solidFill>
                <a:latin typeface="Calibri" pitchFamily="34" charset="0"/>
              </a:endParaRPr>
            </a:p>
          </p:txBody>
        </p:sp>
      </p:grpSp>
      <p:sp>
        <p:nvSpPr>
          <p:cNvPr id="39" name="TextBox 38"/>
          <p:cNvSpPr txBox="1">
            <a:spLocks noChangeArrowheads="1"/>
          </p:cNvSpPr>
          <p:nvPr/>
        </p:nvSpPr>
        <p:spPr bwMode="auto">
          <a:xfrm>
            <a:off x="3935413" y="1773238"/>
            <a:ext cx="1504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dirty="0" err="1">
                <a:solidFill>
                  <a:prstClr val="white"/>
                </a:solidFill>
                <a:latin typeface="Arial" pitchFamily="34" charset="0"/>
              </a:rPr>
              <a:t>collimator</a:t>
            </a:r>
            <a:endParaRPr lang="nb-NO" altLang="nb-NO" sz="2400" dirty="0">
              <a:solidFill>
                <a:prstClr val="white"/>
              </a:solidFill>
              <a:latin typeface="Arial" pitchFamily="34" charset="0"/>
            </a:endParaRPr>
          </a:p>
        </p:txBody>
      </p:sp>
      <p:sp>
        <p:nvSpPr>
          <p:cNvPr id="40" name="TextBox 39"/>
          <p:cNvSpPr txBox="1">
            <a:spLocks noChangeArrowheads="1"/>
          </p:cNvSpPr>
          <p:nvPr/>
        </p:nvSpPr>
        <p:spPr bwMode="auto">
          <a:xfrm>
            <a:off x="2351088" y="2276476"/>
            <a:ext cx="1930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dirty="0" err="1">
                <a:solidFill>
                  <a:prstClr val="white"/>
                </a:solidFill>
                <a:latin typeface="Arial" pitchFamily="34" charset="0"/>
              </a:rPr>
              <a:t>X-ray</a:t>
            </a:r>
            <a:r>
              <a:rPr lang="nb-NO" altLang="nb-NO" sz="2400" dirty="0">
                <a:solidFill>
                  <a:prstClr val="white"/>
                </a:solidFill>
                <a:latin typeface="Arial" pitchFamily="34" charset="0"/>
              </a:rPr>
              <a:t> </a:t>
            </a:r>
            <a:r>
              <a:rPr lang="nb-NO" altLang="nb-NO" sz="2400" dirty="0" err="1">
                <a:solidFill>
                  <a:prstClr val="white"/>
                </a:solidFill>
                <a:latin typeface="Arial" pitchFamily="34" charset="0"/>
              </a:rPr>
              <a:t>source</a:t>
            </a:r>
            <a:endParaRPr lang="nb-NO" altLang="nb-NO" sz="2400" dirty="0">
              <a:solidFill>
                <a:prstClr val="white"/>
              </a:solidFill>
              <a:latin typeface="Arial" pitchFamily="34" charset="0"/>
            </a:endParaRPr>
          </a:p>
        </p:txBody>
      </p:sp>
      <p:cxnSp>
        <p:nvCxnSpPr>
          <p:cNvPr id="42" name="Straight Arrow Connector 41"/>
          <p:cNvCxnSpPr/>
          <p:nvPr/>
        </p:nvCxnSpPr>
        <p:spPr>
          <a:xfrm>
            <a:off x="4440238" y="2276476"/>
            <a:ext cx="0" cy="7207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a:spLocks noChangeArrowheads="1"/>
          </p:cNvSpPr>
          <p:nvPr/>
        </p:nvSpPr>
        <p:spPr bwMode="auto">
          <a:xfrm>
            <a:off x="6888163" y="1700213"/>
            <a:ext cx="2051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a:solidFill>
                  <a:prstClr val="white"/>
                </a:solidFill>
                <a:latin typeface="Arial" pitchFamily="34" charset="0"/>
              </a:rPr>
              <a:t>CCD detector</a:t>
            </a:r>
          </a:p>
        </p:txBody>
      </p:sp>
      <p:grpSp>
        <p:nvGrpSpPr>
          <p:cNvPr id="8" name="Group 54"/>
          <p:cNvGrpSpPr>
            <a:grpSpLocks/>
          </p:cNvGrpSpPr>
          <p:nvPr/>
        </p:nvGrpSpPr>
        <p:grpSpPr bwMode="auto">
          <a:xfrm>
            <a:off x="4583114" y="2133601"/>
            <a:ext cx="2039937" cy="1027113"/>
            <a:chOff x="3059790" y="2132820"/>
            <a:chExt cx="2039210" cy="1027503"/>
          </a:xfrm>
        </p:grpSpPr>
        <p:sp>
          <p:nvSpPr>
            <p:cNvPr id="60" name="Freeform 59"/>
            <p:cNvSpPr/>
            <p:nvPr/>
          </p:nvSpPr>
          <p:spPr>
            <a:xfrm>
              <a:off x="3128028" y="2598135"/>
              <a:ext cx="1970972" cy="562188"/>
            </a:xfrm>
            <a:custGeom>
              <a:avLst/>
              <a:gdLst>
                <a:gd name="connsiteX0" fmla="*/ 0 w 1971675"/>
                <a:gd name="connsiteY0" fmla="*/ 400050 h 561975"/>
                <a:gd name="connsiteX1" fmla="*/ 204787 w 1971675"/>
                <a:gd name="connsiteY1" fmla="*/ 0 h 561975"/>
                <a:gd name="connsiteX2" fmla="*/ 1971675 w 1971675"/>
                <a:gd name="connsiteY2" fmla="*/ 4762 h 561975"/>
                <a:gd name="connsiteX3" fmla="*/ 1966912 w 1971675"/>
                <a:gd name="connsiteY3" fmla="*/ 557212 h 561975"/>
                <a:gd name="connsiteX4" fmla="*/ 1885950 w 1971675"/>
                <a:gd name="connsiteY4" fmla="*/ 561975 h 561975"/>
                <a:gd name="connsiteX5" fmla="*/ 1890712 w 1971675"/>
                <a:gd name="connsiteY5" fmla="*/ 452437 h 561975"/>
                <a:gd name="connsiteX6" fmla="*/ 1938337 w 1971675"/>
                <a:gd name="connsiteY6" fmla="*/ 447675 h 561975"/>
                <a:gd name="connsiteX7" fmla="*/ 1952625 w 1971675"/>
                <a:gd name="connsiteY7" fmla="*/ 109537 h 561975"/>
                <a:gd name="connsiteX8" fmla="*/ 328612 w 1971675"/>
                <a:gd name="connsiteY8" fmla="*/ 104775 h 561975"/>
                <a:gd name="connsiteX9" fmla="*/ 261937 w 1971675"/>
                <a:gd name="connsiteY9" fmla="*/ 395287 h 561975"/>
                <a:gd name="connsiteX10" fmla="*/ 0 w 1971675"/>
                <a:gd name="connsiteY10" fmla="*/ 40005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1675" h="561975">
                  <a:moveTo>
                    <a:pt x="0" y="400050"/>
                  </a:moveTo>
                  <a:lnTo>
                    <a:pt x="204787" y="0"/>
                  </a:lnTo>
                  <a:lnTo>
                    <a:pt x="1971675" y="4762"/>
                  </a:lnTo>
                  <a:cubicBezTo>
                    <a:pt x="1970087" y="188912"/>
                    <a:pt x="1968500" y="373062"/>
                    <a:pt x="1966912" y="557212"/>
                  </a:cubicBezTo>
                  <a:lnTo>
                    <a:pt x="1885950" y="561975"/>
                  </a:lnTo>
                  <a:lnTo>
                    <a:pt x="1890712" y="452437"/>
                  </a:lnTo>
                  <a:lnTo>
                    <a:pt x="1938337" y="447675"/>
                  </a:lnTo>
                  <a:lnTo>
                    <a:pt x="1952625" y="109537"/>
                  </a:lnTo>
                  <a:lnTo>
                    <a:pt x="328612" y="104775"/>
                  </a:lnTo>
                  <a:lnTo>
                    <a:pt x="261937" y="395287"/>
                  </a:lnTo>
                  <a:lnTo>
                    <a:pt x="0" y="400050"/>
                  </a:lnTo>
                  <a:close/>
                </a:path>
              </a:pathLst>
            </a:cu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prstClr val="white"/>
                </a:solidFill>
              </a:endParaRPr>
            </a:p>
          </p:txBody>
        </p:sp>
        <p:sp>
          <p:nvSpPr>
            <p:cNvPr id="93217" name="TextBox 53"/>
            <p:cNvSpPr txBox="1">
              <a:spLocks noChangeArrowheads="1"/>
            </p:cNvSpPr>
            <p:nvPr/>
          </p:nvSpPr>
          <p:spPr bwMode="auto">
            <a:xfrm>
              <a:off x="3059790" y="2132820"/>
              <a:ext cx="16562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a:solidFill>
                    <a:prstClr val="white"/>
                  </a:solidFill>
                  <a:latin typeface="Arial" pitchFamily="34" charset="0"/>
                </a:rPr>
                <a:t>beam stop</a:t>
              </a:r>
            </a:p>
          </p:txBody>
        </p:sp>
      </p:grpSp>
      <p:sp>
        <p:nvSpPr>
          <p:cNvPr id="58" name="TextBox 57"/>
          <p:cNvSpPr txBox="1">
            <a:spLocks noChangeArrowheads="1"/>
          </p:cNvSpPr>
          <p:nvPr/>
        </p:nvSpPr>
        <p:spPr bwMode="auto">
          <a:xfrm>
            <a:off x="5951538" y="4005263"/>
            <a:ext cx="1727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a:solidFill>
                  <a:prstClr val="white"/>
                </a:solidFill>
                <a:latin typeface="Arial" pitchFamily="34" charset="0"/>
              </a:rPr>
              <a:t>goniometer</a:t>
            </a:r>
          </a:p>
        </p:txBody>
      </p:sp>
      <p:grpSp>
        <p:nvGrpSpPr>
          <p:cNvPr id="9" name="Group 68"/>
          <p:cNvGrpSpPr>
            <a:grpSpLocks/>
          </p:cNvGrpSpPr>
          <p:nvPr/>
        </p:nvGrpSpPr>
        <p:grpSpPr bwMode="auto">
          <a:xfrm>
            <a:off x="6383338" y="3573464"/>
            <a:ext cx="755650" cy="542925"/>
            <a:chOff x="4860040" y="3573020"/>
            <a:chExt cx="755335" cy="544130"/>
          </a:xfrm>
        </p:grpSpPr>
        <p:sp>
          <p:nvSpPr>
            <p:cNvPr id="93214" name="TextBox 58"/>
            <p:cNvSpPr txBox="1">
              <a:spLocks noChangeArrowheads="1"/>
            </p:cNvSpPr>
            <p:nvPr/>
          </p:nvSpPr>
          <p:spPr bwMode="auto">
            <a:xfrm>
              <a:off x="4860040" y="3717040"/>
              <a:ext cx="7553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000">
                  <a:solidFill>
                    <a:prstClr val="white"/>
                  </a:solidFill>
                  <a:latin typeface="Arial" pitchFamily="34" charset="0"/>
                </a:rPr>
                <a:t>head</a:t>
              </a:r>
            </a:p>
          </p:txBody>
        </p:sp>
        <p:cxnSp>
          <p:nvCxnSpPr>
            <p:cNvPr id="64" name="Straight Arrow Connector 63"/>
            <p:cNvCxnSpPr/>
            <p:nvPr/>
          </p:nvCxnSpPr>
          <p:spPr>
            <a:xfrm flipH="1" flipV="1">
              <a:off x="4860040" y="3573020"/>
              <a:ext cx="288805" cy="21637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70" name="TextBox 69"/>
          <p:cNvSpPr txBox="1">
            <a:spLocks noChangeArrowheads="1"/>
          </p:cNvSpPr>
          <p:nvPr/>
        </p:nvSpPr>
        <p:spPr bwMode="auto">
          <a:xfrm>
            <a:off x="6634163" y="1228726"/>
            <a:ext cx="17446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a:solidFill>
                  <a:prstClr val="white"/>
                </a:solidFill>
                <a:latin typeface="Arial" pitchFamily="34" charset="0"/>
              </a:rPr>
              <a:t>cooling unit</a:t>
            </a:r>
          </a:p>
        </p:txBody>
      </p:sp>
      <p:grpSp>
        <p:nvGrpSpPr>
          <p:cNvPr id="11" name="Group 71"/>
          <p:cNvGrpSpPr>
            <a:grpSpLocks/>
          </p:cNvGrpSpPr>
          <p:nvPr/>
        </p:nvGrpSpPr>
        <p:grpSpPr bwMode="auto">
          <a:xfrm>
            <a:off x="6246814" y="676276"/>
            <a:ext cx="1933575" cy="461963"/>
            <a:chOff x="4722762" y="676276"/>
            <a:chExt cx="1933435" cy="461665"/>
          </a:xfrm>
        </p:grpSpPr>
        <p:sp>
          <p:nvSpPr>
            <p:cNvPr id="26" name="Down Arrow 25"/>
            <p:cNvSpPr/>
            <p:nvPr/>
          </p:nvSpPr>
          <p:spPr>
            <a:xfrm>
              <a:off x="4722762" y="746081"/>
              <a:ext cx="304778" cy="352198"/>
            </a:xfrm>
            <a:prstGeom prst="downArrow">
              <a:avLst/>
            </a:prstGeom>
            <a:ln/>
          </p:spPr>
          <p:style>
            <a:lnRef idx="1">
              <a:schemeClr val="accent6"/>
            </a:lnRef>
            <a:fillRef idx="2">
              <a:schemeClr val="accent6"/>
            </a:fillRef>
            <a:effectRef idx="1">
              <a:schemeClr val="accent6"/>
            </a:effectRef>
            <a:fontRef idx="minor">
              <a:schemeClr val="dk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prstClr val="white"/>
                </a:solidFill>
                <a:latin typeface="Calibri" pitchFamily="34" charset="0"/>
              </a:endParaRPr>
            </a:p>
          </p:txBody>
        </p:sp>
        <p:sp>
          <p:nvSpPr>
            <p:cNvPr id="93213" name="TextBox 70"/>
            <p:cNvSpPr txBox="1">
              <a:spLocks noChangeArrowheads="1"/>
            </p:cNvSpPr>
            <p:nvPr/>
          </p:nvSpPr>
          <p:spPr bwMode="auto">
            <a:xfrm>
              <a:off x="5067300" y="676276"/>
              <a:ext cx="15888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a:solidFill>
                    <a:prstClr val="white"/>
                  </a:solidFill>
                  <a:latin typeface="Arial" pitchFamily="34" charset="0"/>
                </a:rPr>
                <a:t>N</a:t>
              </a:r>
              <a:r>
                <a:rPr lang="nb-NO" altLang="nb-NO" sz="2400" baseline="-25000">
                  <a:solidFill>
                    <a:prstClr val="white"/>
                  </a:solidFill>
                  <a:latin typeface="Arial" pitchFamily="34" charset="0"/>
                </a:rPr>
                <a:t>2 </a:t>
              </a:r>
              <a:r>
                <a:rPr lang="nb-NO" altLang="nb-NO" sz="2400">
                  <a:solidFill>
                    <a:prstClr val="white"/>
                  </a:solidFill>
                  <a:latin typeface="Arial" pitchFamily="34" charset="0"/>
                </a:rPr>
                <a:t>(105 K)</a:t>
              </a:r>
              <a:endParaRPr lang="nb-NO" altLang="nb-NO" sz="2400" baseline="-25000">
                <a:solidFill>
                  <a:prstClr val="white"/>
                </a:solidFill>
                <a:latin typeface="Arial" pitchFamily="34" charset="0"/>
              </a:endParaRPr>
            </a:p>
          </p:txBody>
        </p:sp>
      </p:grpSp>
    </p:spTree>
    <p:extLst>
      <p:ext uri="{BB962C8B-B14F-4D97-AF65-F5344CB8AC3E}">
        <p14:creationId xmlns:p14="http://schemas.microsoft.com/office/powerpoint/2010/main" val="779926613"/>
      </p:ext>
    </p:extLst>
  </p:cSld>
  <p:clrMapOvr>
    <a:masterClrMapping/>
  </p:clrMapOvr>
  <p:transition spd="slow">
    <p:pull/>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37"/>
          <p:cNvSpPr/>
          <p:nvPr/>
        </p:nvSpPr>
        <p:spPr>
          <a:xfrm>
            <a:off x="3575051" y="4737101"/>
            <a:ext cx="5376863" cy="633413"/>
          </a:xfrm>
          <a:custGeom>
            <a:avLst/>
            <a:gdLst>
              <a:gd name="connsiteX0" fmla="*/ 0 w 5376862"/>
              <a:gd name="connsiteY0" fmla="*/ 633413 h 633413"/>
              <a:gd name="connsiteX1" fmla="*/ 476250 w 5376862"/>
              <a:gd name="connsiteY1" fmla="*/ 14288 h 633413"/>
              <a:gd name="connsiteX2" fmla="*/ 4867275 w 5376862"/>
              <a:gd name="connsiteY2" fmla="*/ 0 h 633413"/>
              <a:gd name="connsiteX3" fmla="*/ 5376862 w 5376862"/>
              <a:gd name="connsiteY3" fmla="*/ 623888 h 633413"/>
              <a:gd name="connsiteX4" fmla="*/ 0 w 5376862"/>
              <a:gd name="connsiteY4" fmla="*/ 633413 h 6334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76862" h="633413">
                <a:moveTo>
                  <a:pt x="0" y="633413"/>
                </a:moveTo>
                <a:lnTo>
                  <a:pt x="476250" y="14288"/>
                </a:lnTo>
                <a:lnTo>
                  <a:pt x="4867275" y="0"/>
                </a:lnTo>
                <a:lnTo>
                  <a:pt x="5376862" y="623888"/>
                </a:lnTo>
                <a:lnTo>
                  <a:pt x="0" y="633413"/>
                </a:lnTo>
                <a:close/>
              </a:path>
            </a:pathLst>
          </a:custGeom>
          <a:solidFill>
            <a:schemeClr val="tx1">
              <a:lumMod val="6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prstClr val="white"/>
              </a:solidFill>
            </a:endParaRPr>
          </a:p>
        </p:txBody>
      </p:sp>
      <p:grpSp>
        <p:nvGrpSpPr>
          <p:cNvPr id="2" name="Group 52"/>
          <p:cNvGrpSpPr>
            <a:grpSpLocks/>
          </p:cNvGrpSpPr>
          <p:nvPr/>
        </p:nvGrpSpPr>
        <p:grpSpPr bwMode="auto">
          <a:xfrm>
            <a:off x="6770689" y="2279651"/>
            <a:ext cx="2047875" cy="2657475"/>
            <a:chOff x="5246637" y="2279260"/>
            <a:chExt cx="2047875" cy="2657475"/>
          </a:xfrm>
        </p:grpSpPr>
        <p:sp>
          <p:nvSpPr>
            <p:cNvPr id="15" name="Freeform 14"/>
            <p:cNvSpPr/>
            <p:nvPr/>
          </p:nvSpPr>
          <p:spPr>
            <a:xfrm>
              <a:off x="5408562" y="2279260"/>
              <a:ext cx="1885950" cy="1504950"/>
            </a:xfrm>
            <a:custGeom>
              <a:avLst/>
              <a:gdLst>
                <a:gd name="connsiteX0" fmla="*/ 0 w 1885950"/>
                <a:gd name="connsiteY0" fmla="*/ 228600 h 1504950"/>
                <a:gd name="connsiteX1" fmla="*/ 295275 w 1885950"/>
                <a:gd name="connsiteY1" fmla="*/ 38100 h 1504950"/>
                <a:gd name="connsiteX2" fmla="*/ 1190625 w 1885950"/>
                <a:gd name="connsiteY2" fmla="*/ 0 h 1504950"/>
                <a:gd name="connsiteX3" fmla="*/ 1647825 w 1885950"/>
                <a:gd name="connsiteY3" fmla="*/ 57150 h 1504950"/>
                <a:gd name="connsiteX4" fmla="*/ 1885950 w 1885950"/>
                <a:gd name="connsiteY4" fmla="*/ 161925 h 1504950"/>
                <a:gd name="connsiteX5" fmla="*/ 1876425 w 1885950"/>
                <a:gd name="connsiteY5" fmla="*/ 1362075 h 1504950"/>
                <a:gd name="connsiteX6" fmla="*/ 1752600 w 1885950"/>
                <a:gd name="connsiteY6" fmla="*/ 1428750 h 1504950"/>
                <a:gd name="connsiteX7" fmla="*/ 1028700 w 1885950"/>
                <a:gd name="connsiteY7" fmla="*/ 1504950 h 1504950"/>
                <a:gd name="connsiteX8" fmla="*/ 466725 w 1885950"/>
                <a:gd name="connsiteY8" fmla="*/ 1419225 h 1504950"/>
                <a:gd name="connsiteX9" fmla="*/ 0 w 1885950"/>
                <a:gd name="connsiteY9" fmla="*/ 228600 h 1504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5950" h="1504950">
                  <a:moveTo>
                    <a:pt x="0" y="228600"/>
                  </a:moveTo>
                  <a:lnTo>
                    <a:pt x="295275" y="38100"/>
                  </a:lnTo>
                  <a:lnTo>
                    <a:pt x="1190625" y="0"/>
                  </a:lnTo>
                  <a:lnTo>
                    <a:pt x="1647825" y="57150"/>
                  </a:lnTo>
                  <a:lnTo>
                    <a:pt x="1885950" y="161925"/>
                  </a:lnTo>
                  <a:lnTo>
                    <a:pt x="1876425" y="1362075"/>
                  </a:lnTo>
                  <a:lnTo>
                    <a:pt x="1752600" y="1428750"/>
                  </a:lnTo>
                  <a:lnTo>
                    <a:pt x="1028700" y="1504950"/>
                  </a:lnTo>
                  <a:lnTo>
                    <a:pt x="466725" y="1419225"/>
                  </a:lnTo>
                  <a:lnTo>
                    <a:pt x="0" y="228600"/>
                  </a:lnTo>
                  <a:close/>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chemeClr val="tx1"/>
                </a:solidFill>
              </a:endParaRPr>
            </a:p>
          </p:txBody>
        </p:sp>
        <p:sp>
          <p:nvSpPr>
            <p:cNvPr id="12" name="Freeform 11"/>
            <p:cNvSpPr/>
            <p:nvPr/>
          </p:nvSpPr>
          <p:spPr>
            <a:xfrm>
              <a:off x="5246637" y="2517385"/>
              <a:ext cx="752475" cy="1162050"/>
            </a:xfrm>
            <a:custGeom>
              <a:avLst/>
              <a:gdLst>
                <a:gd name="connsiteX0" fmla="*/ 0 w 752475"/>
                <a:gd name="connsiteY0" fmla="*/ 114300 h 1162050"/>
                <a:gd name="connsiteX1" fmla="*/ 161925 w 752475"/>
                <a:gd name="connsiteY1" fmla="*/ 0 h 1162050"/>
                <a:gd name="connsiteX2" fmla="*/ 685800 w 752475"/>
                <a:gd name="connsiteY2" fmla="*/ 66675 h 1162050"/>
                <a:gd name="connsiteX3" fmla="*/ 752475 w 752475"/>
                <a:gd name="connsiteY3" fmla="*/ 180975 h 1162050"/>
                <a:gd name="connsiteX4" fmla="*/ 742950 w 752475"/>
                <a:gd name="connsiteY4" fmla="*/ 1076325 h 1162050"/>
                <a:gd name="connsiteX5" fmla="*/ 609600 w 752475"/>
                <a:gd name="connsiteY5" fmla="*/ 1162050 h 1162050"/>
                <a:gd name="connsiteX6" fmla="*/ 133350 w 752475"/>
                <a:gd name="connsiteY6" fmla="*/ 1066800 h 1162050"/>
                <a:gd name="connsiteX7" fmla="*/ 0 w 752475"/>
                <a:gd name="connsiteY7" fmla="*/ 933450 h 1162050"/>
                <a:gd name="connsiteX8" fmla="*/ 0 w 752475"/>
                <a:gd name="connsiteY8" fmla="*/ 114300 h 11620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2475" h="1162050">
                  <a:moveTo>
                    <a:pt x="0" y="114300"/>
                  </a:moveTo>
                  <a:lnTo>
                    <a:pt x="161925" y="0"/>
                  </a:lnTo>
                  <a:lnTo>
                    <a:pt x="685800" y="66675"/>
                  </a:lnTo>
                  <a:lnTo>
                    <a:pt x="752475" y="180975"/>
                  </a:lnTo>
                  <a:lnTo>
                    <a:pt x="742950" y="1076325"/>
                  </a:lnTo>
                  <a:lnTo>
                    <a:pt x="609600" y="1162050"/>
                  </a:lnTo>
                  <a:lnTo>
                    <a:pt x="133350" y="1066800"/>
                  </a:lnTo>
                  <a:lnTo>
                    <a:pt x="0" y="933450"/>
                  </a:lnTo>
                  <a:lnTo>
                    <a:pt x="0" y="114300"/>
                  </a:lnTo>
                  <a:close/>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chemeClr val="tx1"/>
                </a:solidFill>
              </a:endParaRPr>
            </a:p>
          </p:txBody>
        </p:sp>
        <p:sp>
          <p:nvSpPr>
            <p:cNvPr id="10" name="Freeform 9"/>
            <p:cNvSpPr/>
            <p:nvPr/>
          </p:nvSpPr>
          <p:spPr>
            <a:xfrm>
              <a:off x="5249812" y="2645973"/>
              <a:ext cx="542925" cy="895350"/>
            </a:xfrm>
            <a:custGeom>
              <a:avLst/>
              <a:gdLst>
                <a:gd name="connsiteX0" fmla="*/ 9525 w 542925"/>
                <a:gd name="connsiteY0" fmla="*/ 0 h 895350"/>
                <a:gd name="connsiteX1" fmla="*/ 542925 w 542925"/>
                <a:gd name="connsiteY1" fmla="*/ 47625 h 895350"/>
                <a:gd name="connsiteX2" fmla="*/ 533400 w 542925"/>
                <a:gd name="connsiteY2" fmla="*/ 895350 h 895350"/>
                <a:gd name="connsiteX3" fmla="*/ 0 w 542925"/>
                <a:gd name="connsiteY3" fmla="*/ 790575 h 895350"/>
                <a:gd name="connsiteX4" fmla="*/ 9525 w 542925"/>
                <a:gd name="connsiteY4" fmla="*/ 0 h 8953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2925" h="895350">
                  <a:moveTo>
                    <a:pt x="9525" y="0"/>
                  </a:moveTo>
                  <a:lnTo>
                    <a:pt x="542925" y="47625"/>
                  </a:lnTo>
                  <a:lnTo>
                    <a:pt x="533400" y="895350"/>
                  </a:lnTo>
                  <a:lnTo>
                    <a:pt x="0" y="790575"/>
                  </a:lnTo>
                  <a:lnTo>
                    <a:pt x="9525" y="0"/>
                  </a:lnTo>
                  <a:close/>
                </a:path>
              </a:pathLst>
            </a:custGeom>
            <a:solidFill>
              <a:schemeClr val="bg1">
                <a:lumMod val="75000"/>
                <a:lumOff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chemeClr val="tx1"/>
                </a:solidFill>
              </a:endParaRPr>
            </a:p>
          </p:txBody>
        </p:sp>
        <p:sp>
          <p:nvSpPr>
            <p:cNvPr id="16" name="Freeform 15"/>
            <p:cNvSpPr/>
            <p:nvPr/>
          </p:nvSpPr>
          <p:spPr>
            <a:xfrm>
              <a:off x="5522862" y="3717535"/>
              <a:ext cx="1590675" cy="1219200"/>
            </a:xfrm>
            <a:custGeom>
              <a:avLst/>
              <a:gdLst>
                <a:gd name="connsiteX0" fmla="*/ 485775 w 1590675"/>
                <a:gd name="connsiteY0" fmla="*/ 9525 h 1219200"/>
                <a:gd name="connsiteX1" fmla="*/ 638175 w 1590675"/>
                <a:gd name="connsiteY1" fmla="*/ 485775 h 1219200"/>
                <a:gd name="connsiteX2" fmla="*/ 495300 w 1590675"/>
                <a:gd name="connsiteY2" fmla="*/ 866775 h 1219200"/>
                <a:gd name="connsiteX3" fmla="*/ 0 w 1590675"/>
                <a:gd name="connsiteY3" fmla="*/ 933450 h 1219200"/>
                <a:gd name="connsiteX4" fmla="*/ 247650 w 1590675"/>
                <a:gd name="connsiteY4" fmla="*/ 1219200 h 1219200"/>
                <a:gd name="connsiteX5" fmla="*/ 838200 w 1590675"/>
                <a:gd name="connsiteY5" fmla="*/ 1152525 h 1219200"/>
                <a:gd name="connsiteX6" fmla="*/ 857250 w 1590675"/>
                <a:gd name="connsiteY6" fmla="*/ 1104900 h 1219200"/>
                <a:gd name="connsiteX7" fmla="*/ 1590675 w 1590675"/>
                <a:gd name="connsiteY7" fmla="*/ 990600 h 1219200"/>
                <a:gd name="connsiteX8" fmla="*/ 1590675 w 1590675"/>
                <a:gd name="connsiteY8" fmla="*/ 0 h 1219200"/>
                <a:gd name="connsiteX9" fmla="*/ 933450 w 1590675"/>
                <a:gd name="connsiteY9" fmla="*/ 85725 h 1219200"/>
                <a:gd name="connsiteX10" fmla="*/ 485775 w 1590675"/>
                <a:gd name="connsiteY10" fmla="*/ 9525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90675" h="1219200">
                  <a:moveTo>
                    <a:pt x="485775" y="9525"/>
                  </a:moveTo>
                  <a:lnTo>
                    <a:pt x="638175" y="485775"/>
                  </a:lnTo>
                  <a:lnTo>
                    <a:pt x="495300" y="866775"/>
                  </a:lnTo>
                  <a:lnTo>
                    <a:pt x="0" y="933450"/>
                  </a:lnTo>
                  <a:lnTo>
                    <a:pt x="247650" y="1219200"/>
                  </a:lnTo>
                  <a:lnTo>
                    <a:pt x="838200" y="1152525"/>
                  </a:lnTo>
                  <a:lnTo>
                    <a:pt x="857250" y="1104900"/>
                  </a:lnTo>
                  <a:lnTo>
                    <a:pt x="1590675" y="990600"/>
                  </a:lnTo>
                  <a:lnTo>
                    <a:pt x="1590675" y="0"/>
                  </a:lnTo>
                  <a:lnTo>
                    <a:pt x="933450" y="85725"/>
                  </a:lnTo>
                  <a:lnTo>
                    <a:pt x="485775" y="9525"/>
                  </a:lnTo>
                  <a:close/>
                </a:path>
              </a:pathLst>
            </a:cu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chemeClr val="tx1"/>
                </a:solidFill>
              </a:endParaRPr>
            </a:p>
          </p:txBody>
        </p:sp>
      </p:grpSp>
      <p:sp>
        <p:nvSpPr>
          <p:cNvPr id="29" name="Flowchart: Process 28"/>
          <p:cNvSpPr/>
          <p:nvPr/>
        </p:nvSpPr>
        <p:spPr>
          <a:xfrm>
            <a:off x="6369050" y="2854326"/>
            <a:ext cx="109538" cy="823913"/>
          </a:xfrm>
          <a:prstGeom prst="flowChartProcess">
            <a:avLst/>
          </a:prstGeom>
          <a:solidFill>
            <a:schemeClr val="tx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latin typeface="Calibri" pitchFamily="34" charset="0"/>
            </a:endParaRPr>
          </a:p>
        </p:txBody>
      </p:sp>
      <p:sp>
        <p:nvSpPr>
          <p:cNvPr id="18" name="Flowchart: Process 17"/>
          <p:cNvSpPr/>
          <p:nvPr/>
        </p:nvSpPr>
        <p:spPr>
          <a:xfrm>
            <a:off x="6370638" y="3060701"/>
            <a:ext cx="95250" cy="85725"/>
          </a:xfrm>
          <a:prstGeom prst="flowChartProcess">
            <a:avLst/>
          </a:prstGeom>
          <a:solidFill>
            <a:srgbClr val="00B0F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latin typeface="Calibri" pitchFamily="34" charset="0"/>
            </a:endParaRPr>
          </a:p>
        </p:txBody>
      </p:sp>
      <p:cxnSp>
        <p:nvCxnSpPr>
          <p:cNvPr id="22" name="Straight Connector 21"/>
          <p:cNvCxnSpPr>
            <a:stCxn id="18" idx="2"/>
          </p:cNvCxnSpPr>
          <p:nvPr/>
        </p:nvCxnSpPr>
        <p:spPr>
          <a:xfrm rot="5400000">
            <a:off x="6261101" y="3170238"/>
            <a:ext cx="180975" cy="13335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Flowchart: Manual Operation 22"/>
          <p:cNvSpPr/>
          <p:nvPr/>
        </p:nvSpPr>
        <p:spPr>
          <a:xfrm rot="13314241">
            <a:off x="5908675" y="3295650"/>
            <a:ext cx="520700" cy="361950"/>
          </a:xfrm>
          <a:prstGeom prst="flowChartManualOperation">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latin typeface="Calibri" pitchFamily="34" charset="0"/>
            </a:endParaRPr>
          </a:p>
        </p:txBody>
      </p:sp>
      <p:sp>
        <p:nvSpPr>
          <p:cNvPr id="25" name="Rectangle 24"/>
          <p:cNvSpPr/>
          <p:nvPr/>
        </p:nvSpPr>
        <p:spPr>
          <a:xfrm>
            <a:off x="6246814" y="1193800"/>
            <a:ext cx="314325" cy="11430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latin typeface="Calibri" pitchFamily="34" charset="0"/>
            </a:endParaRPr>
          </a:p>
        </p:txBody>
      </p:sp>
      <p:sp>
        <p:nvSpPr>
          <p:cNvPr id="27" name="Rectangle 26"/>
          <p:cNvSpPr/>
          <p:nvPr/>
        </p:nvSpPr>
        <p:spPr>
          <a:xfrm>
            <a:off x="6313488" y="2336801"/>
            <a:ext cx="190500" cy="409575"/>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latin typeface="Calibri" pitchFamily="34" charset="0"/>
            </a:endParaRPr>
          </a:p>
        </p:txBody>
      </p:sp>
      <p:sp>
        <p:nvSpPr>
          <p:cNvPr id="28" name="Rectangle 27"/>
          <p:cNvSpPr/>
          <p:nvPr/>
        </p:nvSpPr>
        <p:spPr>
          <a:xfrm>
            <a:off x="6356350" y="2755900"/>
            <a:ext cx="114300" cy="114300"/>
          </a:xfrm>
          <a:prstGeom prst="rect">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latin typeface="Calibri" pitchFamily="34" charset="0"/>
            </a:endParaRPr>
          </a:p>
        </p:txBody>
      </p:sp>
      <p:sp>
        <p:nvSpPr>
          <p:cNvPr id="32" name="Oval 31"/>
          <p:cNvSpPr/>
          <p:nvPr/>
        </p:nvSpPr>
        <p:spPr>
          <a:xfrm>
            <a:off x="5165726" y="4518026"/>
            <a:ext cx="2500313" cy="752475"/>
          </a:xfrm>
          <a:prstGeom prst="ellipse">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latin typeface="Calibri" pitchFamily="34" charset="0"/>
            </a:endParaRPr>
          </a:p>
        </p:txBody>
      </p:sp>
      <p:sp>
        <p:nvSpPr>
          <p:cNvPr id="35" name="Freeform 34"/>
          <p:cNvSpPr/>
          <p:nvPr/>
        </p:nvSpPr>
        <p:spPr>
          <a:xfrm>
            <a:off x="5070475" y="3441701"/>
            <a:ext cx="1157288" cy="1452563"/>
          </a:xfrm>
          <a:custGeom>
            <a:avLst/>
            <a:gdLst>
              <a:gd name="connsiteX0" fmla="*/ 776287 w 1157287"/>
              <a:gd name="connsiteY0" fmla="*/ 0 h 1452563"/>
              <a:gd name="connsiteX1" fmla="*/ 142875 w 1157287"/>
              <a:gd name="connsiteY1" fmla="*/ 452438 h 1452563"/>
              <a:gd name="connsiteX2" fmla="*/ 0 w 1157287"/>
              <a:gd name="connsiteY2" fmla="*/ 1438275 h 1452563"/>
              <a:gd name="connsiteX3" fmla="*/ 557212 w 1157287"/>
              <a:gd name="connsiteY3" fmla="*/ 1452563 h 1452563"/>
              <a:gd name="connsiteX4" fmla="*/ 838200 w 1157287"/>
              <a:gd name="connsiteY4" fmla="*/ 928688 h 1452563"/>
              <a:gd name="connsiteX5" fmla="*/ 1157287 w 1157287"/>
              <a:gd name="connsiteY5" fmla="*/ 323850 h 1452563"/>
              <a:gd name="connsiteX6" fmla="*/ 776287 w 1157287"/>
              <a:gd name="connsiteY6" fmla="*/ 0 h 1452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57287" h="1452563">
                <a:moveTo>
                  <a:pt x="776287" y="0"/>
                </a:moveTo>
                <a:lnTo>
                  <a:pt x="142875" y="452438"/>
                </a:lnTo>
                <a:lnTo>
                  <a:pt x="0" y="1438275"/>
                </a:lnTo>
                <a:lnTo>
                  <a:pt x="557212" y="1452563"/>
                </a:lnTo>
                <a:lnTo>
                  <a:pt x="838200" y="928688"/>
                </a:lnTo>
                <a:lnTo>
                  <a:pt x="1157287" y="323850"/>
                </a:lnTo>
                <a:lnTo>
                  <a:pt x="776287" y="0"/>
                </a:lnTo>
                <a:close/>
              </a:path>
            </a:pathLst>
          </a:cu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chemeClr val="tx1"/>
              </a:solidFill>
            </a:endParaRPr>
          </a:p>
        </p:txBody>
      </p:sp>
      <p:sp>
        <p:nvSpPr>
          <p:cNvPr id="37" name="Flowchart: Process 36"/>
          <p:cNvSpPr/>
          <p:nvPr/>
        </p:nvSpPr>
        <p:spPr>
          <a:xfrm>
            <a:off x="3565525" y="5360989"/>
            <a:ext cx="5386388" cy="433387"/>
          </a:xfrm>
          <a:prstGeom prst="flowChartProcess">
            <a:avLst/>
          </a:prstGeom>
          <a:solidFill>
            <a:schemeClr val="tx1">
              <a:lumMod val="5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srgbClr val="FFFFFF"/>
              </a:solidFill>
              <a:latin typeface="Calibri" pitchFamily="34" charset="0"/>
            </a:endParaRPr>
          </a:p>
        </p:txBody>
      </p:sp>
      <p:cxnSp>
        <p:nvCxnSpPr>
          <p:cNvPr id="43" name="Straight Connector 42"/>
          <p:cNvCxnSpPr/>
          <p:nvPr/>
        </p:nvCxnSpPr>
        <p:spPr>
          <a:xfrm>
            <a:off x="6146800" y="3103563"/>
            <a:ext cx="280988" cy="0"/>
          </a:xfrm>
          <a:prstGeom prst="line">
            <a:avLst/>
          </a:prstGeom>
          <a:ln w="38100">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6" name="Group 55"/>
          <p:cNvGrpSpPr>
            <a:grpSpLocks/>
          </p:cNvGrpSpPr>
          <p:nvPr/>
        </p:nvGrpSpPr>
        <p:grpSpPr bwMode="auto">
          <a:xfrm>
            <a:off x="6423025" y="2741613"/>
            <a:ext cx="833438" cy="628650"/>
            <a:chOff x="4898975" y="2741223"/>
            <a:chExt cx="833437" cy="628650"/>
          </a:xfrm>
        </p:grpSpPr>
        <p:cxnSp>
          <p:nvCxnSpPr>
            <p:cNvPr id="47" name="Straight Connector 46"/>
            <p:cNvCxnSpPr/>
            <p:nvPr/>
          </p:nvCxnSpPr>
          <p:spPr>
            <a:xfrm rot="5400000" flipH="1" flipV="1">
              <a:off x="4972794" y="2667404"/>
              <a:ext cx="357187" cy="504824"/>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4932313" y="3093648"/>
              <a:ext cx="800099" cy="66675"/>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4913263" y="3103173"/>
              <a:ext cx="457199" cy="80962"/>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flipV="1">
              <a:off x="4903738" y="2769798"/>
              <a:ext cx="795336" cy="328612"/>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4913263" y="3098410"/>
              <a:ext cx="614361" cy="271463"/>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flipV="1">
              <a:off x="4898975" y="3022210"/>
              <a:ext cx="804862" cy="7620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p:grpSp>
      <p:sp>
        <p:nvSpPr>
          <p:cNvPr id="61" name="Flowchart: Process 60"/>
          <p:cNvSpPr/>
          <p:nvPr/>
        </p:nvSpPr>
        <p:spPr>
          <a:xfrm>
            <a:off x="5065714" y="4875214"/>
            <a:ext cx="566737" cy="71437"/>
          </a:xfrm>
          <a:prstGeom prst="flowChartProcess">
            <a:avLst/>
          </a:prstGeom>
          <a:solidFill>
            <a:srgbClr val="92D05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latin typeface="Calibri" pitchFamily="34" charset="0"/>
            </a:endParaRPr>
          </a:p>
        </p:txBody>
      </p:sp>
      <p:grpSp>
        <p:nvGrpSpPr>
          <p:cNvPr id="7" name="Group 44"/>
          <p:cNvGrpSpPr>
            <a:grpSpLocks/>
          </p:cNvGrpSpPr>
          <p:nvPr/>
        </p:nvGrpSpPr>
        <p:grpSpPr bwMode="auto">
          <a:xfrm>
            <a:off x="2495550" y="2781301"/>
            <a:ext cx="3646488" cy="2289175"/>
            <a:chOff x="971500" y="2780910"/>
            <a:chExt cx="3646487" cy="2289175"/>
          </a:xfrm>
        </p:grpSpPr>
        <p:sp>
          <p:nvSpPr>
            <p:cNvPr id="4" name="Rectangle 3"/>
            <p:cNvSpPr/>
            <p:nvPr/>
          </p:nvSpPr>
          <p:spPr>
            <a:xfrm>
              <a:off x="2628850" y="2996810"/>
              <a:ext cx="1368425" cy="2159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latin typeface="Calibri" pitchFamily="34" charset="0"/>
              </a:endParaRPr>
            </a:p>
          </p:txBody>
        </p:sp>
        <p:sp>
          <p:nvSpPr>
            <p:cNvPr id="5" name="Pentagon 4"/>
            <p:cNvSpPr/>
            <p:nvPr/>
          </p:nvSpPr>
          <p:spPr>
            <a:xfrm>
              <a:off x="4008387" y="3068248"/>
              <a:ext cx="609600" cy="77787"/>
            </a:xfrm>
            <a:prstGeom prst="homePlat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latin typeface="Calibri" pitchFamily="34" charset="0"/>
              </a:endParaRPr>
            </a:p>
          </p:txBody>
        </p:sp>
        <p:sp>
          <p:nvSpPr>
            <p:cNvPr id="17" name="Freeform 16"/>
            <p:cNvSpPr/>
            <p:nvPr/>
          </p:nvSpPr>
          <p:spPr>
            <a:xfrm>
              <a:off x="1474738" y="3498460"/>
              <a:ext cx="1895474" cy="1514475"/>
            </a:xfrm>
            <a:custGeom>
              <a:avLst/>
              <a:gdLst>
                <a:gd name="connsiteX0" fmla="*/ 0 w 1895475"/>
                <a:gd name="connsiteY0" fmla="*/ 0 h 1514475"/>
                <a:gd name="connsiteX1" fmla="*/ 1295400 w 1895475"/>
                <a:gd name="connsiteY1" fmla="*/ 1495425 h 1514475"/>
                <a:gd name="connsiteX2" fmla="*/ 1895475 w 1895475"/>
                <a:gd name="connsiteY2" fmla="*/ 1514475 h 1514475"/>
                <a:gd name="connsiteX3" fmla="*/ 1895475 w 1895475"/>
                <a:gd name="connsiteY3" fmla="*/ 1304925 h 1514475"/>
                <a:gd name="connsiteX4" fmla="*/ 619125 w 1895475"/>
                <a:gd name="connsiteY4" fmla="*/ 133350 h 1514475"/>
                <a:gd name="connsiteX5" fmla="*/ 685800 w 1895475"/>
                <a:gd name="connsiteY5" fmla="*/ 0 h 1514475"/>
                <a:gd name="connsiteX6" fmla="*/ 0 w 1895475"/>
                <a:gd name="connsiteY6" fmla="*/ 0 h 15144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95475" h="1514475">
                  <a:moveTo>
                    <a:pt x="0" y="0"/>
                  </a:moveTo>
                  <a:lnTo>
                    <a:pt x="1295400" y="1495425"/>
                  </a:lnTo>
                  <a:lnTo>
                    <a:pt x="1895475" y="1514475"/>
                  </a:lnTo>
                  <a:lnTo>
                    <a:pt x="1895475" y="1304925"/>
                  </a:lnTo>
                  <a:lnTo>
                    <a:pt x="619125" y="133350"/>
                  </a:lnTo>
                  <a:lnTo>
                    <a:pt x="685800" y="0"/>
                  </a:lnTo>
                  <a:lnTo>
                    <a:pt x="0" y="0"/>
                  </a:lnTo>
                  <a:close/>
                </a:path>
              </a:pathLst>
            </a:cu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chemeClr val="tx1"/>
                </a:solidFill>
              </a:endParaRPr>
            </a:p>
          </p:txBody>
        </p:sp>
        <p:sp>
          <p:nvSpPr>
            <p:cNvPr id="62" name="Rectangle 61"/>
            <p:cNvSpPr/>
            <p:nvPr/>
          </p:nvSpPr>
          <p:spPr>
            <a:xfrm>
              <a:off x="2765375" y="4993885"/>
              <a:ext cx="604838" cy="76200"/>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latin typeface="Calibri" pitchFamily="34" charset="0"/>
              </a:endParaRPr>
            </a:p>
          </p:txBody>
        </p:sp>
        <p:sp>
          <p:nvSpPr>
            <p:cNvPr id="3" name="Rectangle 2"/>
            <p:cNvSpPr/>
            <p:nvPr/>
          </p:nvSpPr>
          <p:spPr>
            <a:xfrm>
              <a:off x="971500" y="2780910"/>
              <a:ext cx="1657350" cy="720725"/>
            </a:xfrm>
            <a:prstGeom prst="rect">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latin typeface="Calibri" pitchFamily="34" charset="0"/>
              </a:endParaRPr>
            </a:p>
          </p:txBody>
        </p:sp>
      </p:grpSp>
      <p:sp>
        <p:nvSpPr>
          <p:cNvPr id="39" name="TextBox 38"/>
          <p:cNvSpPr txBox="1">
            <a:spLocks noChangeArrowheads="1"/>
          </p:cNvSpPr>
          <p:nvPr/>
        </p:nvSpPr>
        <p:spPr bwMode="auto">
          <a:xfrm>
            <a:off x="3935413" y="1773238"/>
            <a:ext cx="15049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dirty="0" err="1">
                <a:latin typeface="Arial" pitchFamily="34" charset="0"/>
              </a:rPr>
              <a:t>collimator</a:t>
            </a:r>
            <a:endParaRPr lang="nb-NO" altLang="nb-NO" sz="2400" dirty="0">
              <a:latin typeface="Arial" pitchFamily="34" charset="0"/>
            </a:endParaRPr>
          </a:p>
        </p:txBody>
      </p:sp>
      <p:sp>
        <p:nvSpPr>
          <p:cNvPr id="40" name="TextBox 39"/>
          <p:cNvSpPr txBox="1">
            <a:spLocks noChangeArrowheads="1"/>
          </p:cNvSpPr>
          <p:nvPr/>
        </p:nvSpPr>
        <p:spPr bwMode="auto">
          <a:xfrm>
            <a:off x="2351088" y="2276476"/>
            <a:ext cx="1930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dirty="0" err="1">
                <a:latin typeface="Arial" pitchFamily="34" charset="0"/>
              </a:rPr>
              <a:t>X-ray</a:t>
            </a:r>
            <a:r>
              <a:rPr lang="nb-NO" altLang="nb-NO" sz="2400" dirty="0">
                <a:latin typeface="Arial" pitchFamily="34" charset="0"/>
              </a:rPr>
              <a:t> </a:t>
            </a:r>
            <a:r>
              <a:rPr lang="nb-NO" altLang="nb-NO" sz="2400" dirty="0" err="1">
                <a:latin typeface="Arial" pitchFamily="34" charset="0"/>
              </a:rPr>
              <a:t>source</a:t>
            </a:r>
            <a:endParaRPr lang="nb-NO" altLang="nb-NO" sz="2400" dirty="0">
              <a:latin typeface="Arial" pitchFamily="34" charset="0"/>
            </a:endParaRPr>
          </a:p>
        </p:txBody>
      </p:sp>
      <p:cxnSp>
        <p:nvCxnSpPr>
          <p:cNvPr id="42" name="Straight Arrow Connector 41"/>
          <p:cNvCxnSpPr/>
          <p:nvPr/>
        </p:nvCxnSpPr>
        <p:spPr>
          <a:xfrm>
            <a:off x="4440238" y="2276476"/>
            <a:ext cx="0" cy="720725"/>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a:spLocks noChangeArrowheads="1"/>
          </p:cNvSpPr>
          <p:nvPr/>
        </p:nvSpPr>
        <p:spPr bwMode="auto">
          <a:xfrm>
            <a:off x="6888163" y="1700213"/>
            <a:ext cx="20510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pitchFamily="34" charset="0"/>
              </a:rPr>
              <a:t>CCD detector</a:t>
            </a:r>
          </a:p>
        </p:txBody>
      </p:sp>
      <p:grpSp>
        <p:nvGrpSpPr>
          <p:cNvPr id="8" name="Group 54"/>
          <p:cNvGrpSpPr>
            <a:grpSpLocks/>
          </p:cNvGrpSpPr>
          <p:nvPr/>
        </p:nvGrpSpPr>
        <p:grpSpPr bwMode="auto">
          <a:xfrm>
            <a:off x="4583114" y="2133601"/>
            <a:ext cx="2039937" cy="1027113"/>
            <a:chOff x="3059790" y="2132820"/>
            <a:chExt cx="2039210" cy="1027503"/>
          </a:xfrm>
        </p:grpSpPr>
        <p:sp>
          <p:nvSpPr>
            <p:cNvPr id="60" name="Freeform 59"/>
            <p:cNvSpPr/>
            <p:nvPr/>
          </p:nvSpPr>
          <p:spPr>
            <a:xfrm>
              <a:off x="3128028" y="2598135"/>
              <a:ext cx="1970972" cy="562188"/>
            </a:xfrm>
            <a:custGeom>
              <a:avLst/>
              <a:gdLst>
                <a:gd name="connsiteX0" fmla="*/ 0 w 1971675"/>
                <a:gd name="connsiteY0" fmla="*/ 400050 h 561975"/>
                <a:gd name="connsiteX1" fmla="*/ 204787 w 1971675"/>
                <a:gd name="connsiteY1" fmla="*/ 0 h 561975"/>
                <a:gd name="connsiteX2" fmla="*/ 1971675 w 1971675"/>
                <a:gd name="connsiteY2" fmla="*/ 4762 h 561975"/>
                <a:gd name="connsiteX3" fmla="*/ 1966912 w 1971675"/>
                <a:gd name="connsiteY3" fmla="*/ 557212 h 561975"/>
                <a:gd name="connsiteX4" fmla="*/ 1885950 w 1971675"/>
                <a:gd name="connsiteY4" fmla="*/ 561975 h 561975"/>
                <a:gd name="connsiteX5" fmla="*/ 1890712 w 1971675"/>
                <a:gd name="connsiteY5" fmla="*/ 452437 h 561975"/>
                <a:gd name="connsiteX6" fmla="*/ 1938337 w 1971675"/>
                <a:gd name="connsiteY6" fmla="*/ 447675 h 561975"/>
                <a:gd name="connsiteX7" fmla="*/ 1952625 w 1971675"/>
                <a:gd name="connsiteY7" fmla="*/ 109537 h 561975"/>
                <a:gd name="connsiteX8" fmla="*/ 328612 w 1971675"/>
                <a:gd name="connsiteY8" fmla="*/ 104775 h 561975"/>
                <a:gd name="connsiteX9" fmla="*/ 261937 w 1971675"/>
                <a:gd name="connsiteY9" fmla="*/ 395287 h 561975"/>
                <a:gd name="connsiteX10" fmla="*/ 0 w 1971675"/>
                <a:gd name="connsiteY10" fmla="*/ 400050 h 561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71675" h="561975">
                  <a:moveTo>
                    <a:pt x="0" y="400050"/>
                  </a:moveTo>
                  <a:lnTo>
                    <a:pt x="204787" y="0"/>
                  </a:lnTo>
                  <a:lnTo>
                    <a:pt x="1971675" y="4762"/>
                  </a:lnTo>
                  <a:cubicBezTo>
                    <a:pt x="1970087" y="188912"/>
                    <a:pt x="1968500" y="373062"/>
                    <a:pt x="1966912" y="557212"/>
                  </a:cubicBezTo>
                  <a:lnTo>
                    <a:pt x="1885950" y="561975"/>
                  </a:lnTo>
                  <a:lnTo>
                    <a:pt x="1890712" y="452437"/>
                  </a:lnTo>
                  <a:lnTo>
                    <a:pt x="1938337" y="447675"/>
                  </a:lnTo>
                  <a:lnTo>
                    <a:pt x="1952625" y="109537"/>
                  </a:lnTo>
                  <a:lnTo>
                    <a:pt x="328612" y="104775"/>
                  </a:lnTo>
                  <a:lnTo>
                    <a:pt x="261937" y="395287"/>
                  </a:lnTo>
                  <a:lnTo>
                    <a:pt x="0" y="400050"/>
                  </a:lnTo>
                  <a:close/>
                </a:path>
              </a:pathLst>
            </a:custGeom>
            <a:solidFill>
              <a:srgbClr val="7030A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nb-NO">
                <a:solidFill>
                  <a:schemeClr val="tx1"/>
                </a:solidFill>
              </a:endParaRPr>
            </a:p>
          </p:txBody>
        </p:sp>
        <p:sp>
          <p:nvSpPr>
            <p:cNvPr id="93217" name="TextBox 53"/>
            <p:cNvSpPr txBox="1">
              <a:spLocks noChangeArrowheads="1"/>
            </p:cNvSpPr>
            <p:nvPr/>
          </p:nvSpPr>
          <p:spPr bwMode="auto">
            <a:xfrm>
              <a:off x="3059790" y="2132820"/>
              <a:ext cx="165622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pitchFamily="34" charset="0"/>
                </a:rPr>
                <a:t>beam stop</a:t>
              </a:r>
            </a:p>
          </p:txBody>
        </p:sp>
      </p:grpSp>
      <p:sp>
        <p:nvSpPr>
          <p:cNvPr id="58" name="TextBox 57"/>
          <p:cNvSpPr txBox="1">
            <a:spLocks noChangeArrowheads="1"/>
          </p:cNvSpPr>
          <p:nvPr/>
        </p:nvSpPr>
        <p:spPr bwMode="auto">
          <a:xfrm>
            <a:off x="5951538" y="4005263"/>
            <a:ext cx="1727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pitchFamily="34" charset="0"/>
              </a:rPr>
              <a:t>goniometer</a:t>
            </a:r>
          </a:p>
        </p:txBody>
      </p:sp>
      <p:grpSp>
        <p:nvGrpSpPr>
          <p:cNvPr id="9" name="Group 68"/>
          <p:cNvGrpSpPr>
            <a:grpSpLocks/>
          </p:cNvGrpSpPr>
          <p:nvPr/>
        </p:nvGrpSpPr>
        <p:grpSpPr bwMode="auto">
          <a:xfrm>
            <a:off x="6383338" y="3573464"/>
            <a:ext cx="755650" cy="542925"/>
            <a:chOff x="4860040" y="3573020"/>
            <a:chExt cx="755335" cy="544130"/>
          </a:xfrm>
        </p:grpSpPr>
        <p:sp>
          <p:nvSpPr>
            <p:cNvPr id="93214" name="TextBox 58"/>
            <p:cNvSpPr txBox="1">
              <a:spLocks noChangeArrowheads="1"/>
            </p:cNvSpPr>
            <p:nvPr/>
          </p:nvSpPr>
          <p:spPr bwMode="auto">
            <a:xfrm>
              <a:off x="4860040" y="3717040"/>
              <a:ext cx="75533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000">
                  <a:latin typeface="Arial" pitchFamily="34" charset="0"/>
                </a:rPr>
                <a:t>head</a:t>
              </a:r>
            </a:p>
          </p:txBody>
        </p:sp>
        <p:cxnSp>
          <p:nvCxnSpPr>
            <p:cNvPr id="64" name="Straight Arrow Connector 63"/>
            <p:cNvCxnSpPr/>
            <p:nvPr/>
          </p:nvCxnSpPr>
          <p:spPr>
            <a:xfrm flipH="1" flipV="1">
              <a:off x="4860040" y="3573020"/>
              <a:ext cx="288805" cy="216379"/>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70" name="TextBox 69"/>
          <p:cNvSpPr txBox="1">
            <a:spLocks noChangeArrowheads="1"/>
          </p:cNvSpPr>
          <p:nvPr/>
        </p:nvSpPr>
        <p:spPr bwMode="auto">
          <a:xfrm>
            <a:off x="6634163" y="1228726"/>
            <a:ext cx="17446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pitchFamily="34" charset="0"/>
              </a:rPr>
              <a:t>cooling unit</a:t>
            </a:r>
          </a:p>
        </p:txBody>
      </p:sp>
      <p:grpSp>
        <p:nvGrpSpPr>
          <p:cNvPr id="11" name="Group 71"/>
          <p:cNvGrpSpPr>
            <a:grpSpLocks/>
          </p:cNvGrpSpPr>
          <p:nvPr/>
        </p:nvGrpSpPr>
        <p:grpSpPr bwMode="auto">
          <a:xfrm>
            <a:off x="6246814" y="676276"/>
            <a:ext cx="1933575" cy="461963"/>
            <a:chOff x="4722762" y="676276"/>
            <a:chExt cx="1933435" cy="461665"/>
          </a:xfrm>
        </p:grpSpPr>
        <p:sp>
          <p:nvSpPr>
            <p:cNvPr id="26" name="Down Arrow 25"/>
            <p:cNvSpPr/>
            <p:nvPr/>
          </p:nvSpPr>
          <p:spPr>
            <a:xfrm>
              <a:off x="4722762" y="746081"/>
              <a:ext cx="304778" cy="352198"/>
            </a:xfrm>
            <a:prstGeom prst="downArrow">
              <a:avLst/>
            </a:prstGeom>
            <a:ln/>
          </p:spPr>
          <p:style>
            <a:lnRef idx="1">
              <a:schemeClr val="accent6"/>
            </a:lnRef>
            <a:fillRef idx="2">
              <a:schemeClr val="accent6"/>
            </a:fillRef>
            <a:effectRef idx="1">
              <a:schemeClr val="accent6"/>
            </a:effectRef>
            <a:fontRef idx="minor">
              <a:schemeClr val="dk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latin typeface="Calibri" pitchFamily="34" charset="0"/>
              </a:endParaRPr>
            </a:p>
          </p:txBody>
        </p:sp>
        <p:sp>
          <p:nvSpPr>
            <p:cNvPr id="93213" name="TextBox 70"/>
            <p:cNvSpPr txBox="1">
              <a:spLocks noChangeArrowheads="1"/>
            </p:cNvSpPr>
            <p:nvPr/>
          </p:nvSpPr>
          <p:spPr bwMode="auto">
            <a:xfrm>
              <a:off x="5067300" y="676276"/>
              <a:ext cx="158889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nb-NO" altLang="nb-NO" sz="2400">
                  <a:latin typeface="Arial" pitchFamily="34" charset="0"/>
                </a:rPr>
                <a:t>N</a:t>
              </a:r>
              <a:r>
                <a:rPr lang="nb-NO" altLang="nb-NO" sz="2400" baseline="-25000">
                  <a:latin typeface="Arial" pitchFamily="34" charset="0"/>
                </a:rPr>
                <a:t>2 </a:t>
              </a:r>
              <a:r>
                <a:rPr lang="nb-NO" altLang="nb-NO" sz="2400">
                  <a:latin typeface="Arial" pitchFamily="34" charset="0"/>
                </a:rPr>
                <a:t>(105 K)</a:t>
              </a:r>
              <a:endParaRPr lang="nb-NO" altLang="nb-NO" sz="2400" baseline="-25000">
                <a:latin typeface="Arial" pitchFamily="34" charset="0"/>
              </a:endParaRPr>
            </a:p>
          </p:txBody>
        </p:sp>
      </p:grpSp>
    </p:spTree>
    <p:extLst>
      <p:ext uri="{BB962C8B-B14F-4D97-AF65-F5344CB8AC3E}">
        <p14:creationId xmlns:p14="http://schemas.microsoft.com/office/powerpoint/2010/main" val="1774101265"/>
      </p:ext>
    </p:extLst>
  </p:cSld>
  <p:clrMapOvr>
    <a:masterClrMapping/>
  </p:clrMapOvr>
  <p:transition spd="slow">
    <p:wheel spokes="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9"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40"/>
                                        </p:tgtEl>
                                        <p:attrNameLst>
                                          <p:attrName>style.visibility</p:attrName>
                                        </p:attrNameLst>
                                      </p:cBhvr>
                                      <p:to>
                                        <p:strVal val="visible"/>
                                      </p:to>
                                    </p:set>
                                    <p:animEffect transition="in" filter="dissolve">
                                      <p:cBhvr>
                                        <p:cTn id="14" dur="500"/>
                                        <p:tgtEl>
                                          <p:spTgt spid="40"/>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9" presetClass="entr" presetSubtype="0" fill="hold" grpId="0" nodeType="click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dissolve">
                                      <p:cBhvr>
                                        <p:cTn id="19" dur="500"/>
                                        <p:tgtEl>
                                          <p:spTgt spid="39"/>
                                        </p:tgtEl>
                                      </p:cBhvr>
                                    </p:animEffect>
                                  </p:childTnLst>
                                </p:cTn>
                              </p:par>
                              <p:par>
                                <p:cTn id="20" presetID="9" presetClass="entr" presetSubtype="0"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dissolve">
                                      <p:cBhvr>
                                        <p:cTn id="22" dur="500"/>
                                        <p:tgtEl>
                                          <p:spTgt spid="4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9" presetClass="entr" presetSubtype="0" fill="hold" nodeType="click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p:cTn id="27" dur="1000" fill="hold"/>
                                        <p:tgtEl>
                                          <p:spTgt spid="43"/>
                                        </p:tgtEl>
                                        <p:attrNameLst>
                                          <p:attrName>ppt_x</p:attrName>
                                        </p:attrNameLst>
                                      </p:cBhvr>
                                      <p:tavLst>
                                        <p:tav tm="0">
                                          <p:val>
                                            <p:strVal val="#ppt_x-.2"/>
                                          </p:val>
                                        </p:tav>
                                        <p:tav tm="100000">
                                          <p:val>
                                            <p:strVal val="#ppt_x"/>
                                          </p:val>
                                        </p:tav>
                                      </p:tavLst>
                                    </p:anim>
                                    <p:anim calcmode="lin" valueType="num">
                                      <p:cBhvr>
                                        <p:cTn id="28" dur="1000" fill="hold"/>
                                        <p:tgtEl>
                                          <p:spTgt spid="43"/>
                                        </p:tgtEl>
                                        <p:attrNameLst>
                                          <p:attrName>ppt_y</p:attrName>
                                        </p:attrNameLst>
                                      </p:cBhvr>
                                      <p:tavLst>
                                        <p:tav tm="0">
                                          <p:val>
                                            <p:strVal val="#ppt_y"/>
                                          </p:val>
                                        </p:tav>
                                        <p:tav tm="100000">
                                          <p:val>
                                            <p:strVal val="#ppt_y"/>
                                          </p:val>
                                        </p:tav>
                                      </p:tavLst>
                                    </p:anim>
                                    <p:animEffect transition="in" filter="wipe(right)" prLst="gradientSize: 0.1">
                                      <p:cBhvr>
                                        <p:cTn id="29" dur="1000"/>
                                        <p:tgtEl>
                                          <p:spTgt spid="43"/>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9" presetClass="entr" presetSubtype="0"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dissolve">
                                      <p:cBhvr>
                                        <p:cTn id="34" dur="500"/>
                                        <p:tgtEl>
                                          <p:spTgt spid="2"/>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dissolve">
                                      <p:cBhvr>
                                        <p:cTn id="37" dur="500"/>
                                        <p:tgtEl>
                                          <p:spTgt spid="4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9" presetClass="entr" presetSubtype="0" fill="hold" nodeType="click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dissolve">
                                      <p:cBhvr>
                                        <p:cTn id="42" dur="500"/>
                                        <p:tgtEl>
                                          <p:spTgt spid="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6"/>
                                        </p:tgtEl>
                                        <p:attrNameLst>
                                          <p:attrName>style.visibility</p:attrName>
                                        </p:attrNameLst>
                                      </p:cBhvr>
                                      <p:to>
                                        <p:strVal val="visible"/>
                                      </p:to>
                                    </p:set>
                                    <p:animEffect transition="in" filter="wipe(left)">
                                      <p:cBhvr>
                                        <p:cTn id="47" dur="500"/>
                                        <p:tgtEl>
                                          <p:spTgt spid="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9" presetClass="entr" presetSubtype="0" fill="hold" grpId="0" nodeType="clickEffect">
                                  <p:stCondLst>
                                    <p:cond delay="0"/>
                                  </p:stCondLst>
                                  <p:childTnLst>
                                    <p:set>
                                      <p:cBhvr>
                                        <p:cTn id="51" dur="1" fill="hold">
                                          <p:stCondLst>
                                            <p:cond delay="0"/>
                                          </p:stCondLst>
                                        </p:cTn>
                                        <p:tgtEl>
                                          <p:spTgt spid="61"/>
                                        </p:tgtEl>
                                        <p:attrNameLst>
                                          <p:attrName>style.visibility</p:attrName>
                                        </p:attrNameLst>
                                      </p:cBhvr>
                                      <p:to>
                                        <p:strVal val="visible"/>
                                      </p:to>
                                    </p:set>
                                    <p:animEffect transition="in" filter="dissolve">
                                      <p:cBhvr>
                                        <p:cTn id="52" dur="500"/>
                                        <p:tgtEl>
                                          <p:spTgt spid="61"/>
                                        </p:tgtEl>
                                      </p:cBhvr>
                                    </p:animEffect>
                                  </p:childTnLst>
                                </p:cTn>
                              </p:par>
                              <p:par>
                                <p:cTn id="53" presetID="9" presetClass="entr" presetSubtype="0" fill="hold" nodeType="withEffect">
                                  <p:stCondLst>
                                    <p:cond delay="0"/>
                                  </p:stCondLst>
                                  <p:childTnLst>
                                    <p:set>
                                      <p:cBhvr>
                                        <p:cTn id="54" dur="1" fill="hold">
                                          <p:stCondLst>
                                            <p:cond delay="0"/>
                                          </p:stCondLst>
                                        </p:cTn>
                                        <p:tgtEl>
                                          <p:spTgt spid="35"/>
                                        </p:tgtEl>
                                        <p:attrNameLst>
                                          <p:attrName>style.visibility</p:attrName>
                                        </p:attrNameLst>
                                      </p:cBhvr>
                                      <p:to>
                                        <p:strVal val="visible"/>
                                      </p:to>
                                    </p:set>
                                    <p:animEffect transition="in" filter="dissolve">
                                      <p:cBhvr>
                                        <p:cTn id="55" dur="500"/>
                                        <p:tgtEl>
                                          <p:spTgt spid="35"/>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dissolve">
                                      <p:cBhvr>
                                        <p:cTn id="58" dur="500"/>
                                        <p:tgtEl>
                                          <p:spTgt spid="23"/>
                                        </p:tgtEl>
                                      </p:cBhvr>
                                    </p:animEffect>
                                  </p:childTnLst>
                                </p:cTn>
                              </p:par>
                              <p:par>
                                <p:cTn id="59" presetID="9" presetClass="entr" presetSubtype="0" fill="hold" nodeType="with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dissolve">
                                      <p:cBhvr>
                                        <p:cTn id="61" dur="500"/>
                                        <p:tgtEl>
                                          <p:spTgt spid="22"/>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32"/>
                                        </p:tgtEl>
                                        <p:attrNameLst>
                                          <p:attrName>style.visibility</p:attrName>
                                        </p:attrNameLst>
                                      </p:cBhvr>
                                      <p:to>
                                        <p:strVal val="visible"/>
                                      </p:to>
                                    </p:set>
                                    <p:animEffect transition="in" filter="dissolve">
                                      <p:cBhvr>
                                        <p:cTn id="64" dur="500"/>
                                        <p:tgtEl>
                                          <p:spTgt spid="32"/>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dissolve">
                                      <p:cBhvr>
                                        <p:cTn id="67" dur="500"/>
                                        <p:tgtEl>
                                          <p:spTgt spid="58"/>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9" presetClass="entr" presetSubtype="0" fill="hold" nodeType="clickEffect">
                                  <p:stCondLst>
                                    <p:cond delay="0"/>
                                  </p:stCondLst>
                                  <p:childTnLst>
                                    <p:set>
                                      <p:cBhvr>
                                        <p:cTn id="71" dur="1" fill="hold">
                                          <p:stCondLst>
                                            <p:cond delay="0"/>
                                          </p:stCondLst>
                                        </p:cTn>
                                        <p:tgtEl>
                                          <p:spTgt spid="9"/>
                                        </p:tgtEl>
                                        <p:attrNameLst>
                                          <p:attrName>style.visibility</p:attrName>
                                        </p:attrNameLst>
                                      </p:cBhvr>
                                      <p:to>
                                        <p:strVal val="visible"/>
                                      </p:to>
                                    </p:set>
                                    <p:animEffect transition="in" filter="dissolve">
                                      <p:cBhvr>
                                        <p:cTn id="72" dur="500"/>
                                        <p:tgtEl>
                                          <p:spTgt spid="9"/>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9" presetClass="entr" presetSubtype="0" fill="hold" grpId="0" nodeType="click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dissolve">
                                      <p:cBhvr>
                                        <p:cTn id="77" dur="500"/>
                                        <p:tgtEl>
                                          <p:spTgt spid="37"/>
                                        </p:tgtEl>
                                      </p:cBhvr>
                                    </p:animEffect>
                                  </p:childTnLst>
                                </p:cTn>
                              </p:par>
                              <p:par>
                                <p:cTn id="78" presetID="9" presetClass="entr" presetSubtype="0" fill="hold" nodeType="withEffect">
                                  <p:stCondLst>
                                    <p:cond delay="0"/>
                                  </p:stCondLst>
                                  <p:childTnLst>
                                    <p:set>
                                      <p:cBhvr>
                                        <p:cTn id="79" dur="1" fill="hold">
                                          <p:stCondLst>
                                            <p:cond delay="0"/>
                                          </p:stCondLst>
                                        </p:cTn>
                                        <p:tgtEl>
                                          <p:spTgt spid="38"/>
                                        </p:tgtEl>
                                        <p:attrNameLst>
                                          <p:attrName>style.visibility</p:attrName>
                                        </p:attrNameLst>
                                      </p:cBhvr>
                                      <p:to>
                                        <p:strVal val="visible"/>
                                      </p:to>
                                    </p:set>
                                    <p:animEffect transition="in" filter="dissolve">
                                      <p:cBhvr>
                                        <p:cTn id="80" dur="500"/>
                                        <p:tgtEl>
                                          <p:spTgt spid="38"/>
                                        </p:tgtEl>
                                      </p:cBhvr>
                                    </p:animEffec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70"/>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7"/>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childTnLst>
                                </p:cTn>
                              </p:par>
                            </p:childTnLst>
                          </p:cTn>
                        </p:par>
                      </p:childTnLst>
                    </p:cTn>
                  </p:par>
                  <p:par>
                    <p:cTn id="91" fill="hold" nodeType="clickPar">
                      <p:stCondLst>
                        <p:cond delay="indefinite"/>
                      </p:stCondLst>
                      <p:childTnLst>
                        <p:par>
                          <p:cTn id="92" fill="hold" nodeType="withGroup">
                            <p:stCondLst>
                              <p:cond delay="0"/>
                            </p:stCondLst>
                            <p:childTnLst>
                              <p:par>
                                <p:cTn id="93" presetID="9" presetClass="entr" presetSubtype="0" fill="hold" nodeType="clickEffect">
                                  <p:stCondLst>
                                    <p:cond delay="0"/>
                                  </p:stCondLst>
                                  <p:childTnLst>
                                    <p:set>
                                      <p:cBhvr>
                                        <p:cTn id="94" dur="1" fill="hold">
                                          <p:stCondLst>
                                            <p:cond delay="0"/>
                                          </p:stCondLst>
                                        </p:cTn>
                                        <p:tgtEl>
                                          <p:spTgt spid="11"/>
                                        </p:tgtEl>
                                        <p:attrNameLst>
                                          <p:attrName>style.visibility</p:attrName>
                                        </p:attrNameLst>
                                      </p:cBhvr>
                                      <p:to>
                                        <p:strVal val="visible"/>
                                      </p:to>
                                    </p:set>
                                    <p:animEffect transition="in" filter="dissolve">
                                      <p:cBhvr>
                                        <p:cTn id="95" dur="500"/>
                                        <p:tgtEl>
                                          <p:spTgt spid="11"/>
                                        </p:tgtEl>
                                      </p:cBhvr>
                                    </p:animEffect>
                                  </p:childTnLst>
                                </p:cTn>
                              </p:par>
                            </p:childTnLst>
                          </p:cTn>
                        </p:par>
                      </p:childTnLst>
                    </p:cTn>
                  </p:par>
                  <p:par>
                    <p:cTn id="96" fill="hold" nodeType="clickPar">
                      <p:stCondLst>
                        <p:cond delay="indefinite"/>
                      </p:stCondLst>
                      <p:childTnLst>
                        <p:par>
                          <p:cTn id="97" fill="hold" nodeType="withGroup">
                            <p:stCondLst>
                              <p:cond delay="0"/>
                            </p:stCondLst>
                            <p:childTnLst>
                              <p:par>
                                <p:cTn id="98" presetID="22" presetClass="entr" presetSubtype="1" fill="hold" grpId="0" nodeType="clickEffect">
                                  <p:stCondLst>
                                    <p:cond delay="0"/>
                                  </p:stCondLst>
                                  <p:childTnLst>
                                    <p:set>
                                      <p:cBhvr>
                                        <p:cTn id="99" dur="1" fill="hold">
                                          <p:stCondLst>
                                            <p:cond delay="0"/>
                                          </p:stCondLst>
                                        </p:cTn>
                                        <p:tgtEl>
                                          <p:spTgt spid="29"/>
                                        </p:tgtEl>
                                        <p:attrNameLst>
                                          <p:attrName>style.visibility</p:attrName>
                                        </p:attrNameLst>
                                      </p:cBhvr>
                                      <p:to>
                                        <p:strVal val="visible"/>
                                      </p:to>
                                    </p:set>
                                    <p:animEffect transition="in" filter="wipe(up)">
                                      <p:cBhvr>
                                        <p:cTn id="100" dur="3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18" grpId="0" animBg="1"/>
      <p:bldP spid="23" grpId="0" animBg="1"/>
      <p:bldP spid="25" grpId="0" animBg="1"/>
      <p:bldP spid="27" grpId="0" animBg="1"/>
      <p:bldP spid="28" grpId="0" animBg="1"/>
      <p:bldP spid="32" grpId="0" animBg="1"/>
      <p:bldP spid="37" grpId="0" animBg="1"/>
      <p:bldP spid="61" grpId="0" animBg="1"/>
      <p:bldP spid="39" grpId="0"/>
      <p:bldP spid="40" grpId="0"/>
      <p:bldP spid="46" grpId="0"/>
      <p:bldP spid="58" grpId="0"/>
      <p:bldP spid="7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6674" name="Picture 2" descr="http://www.dagbladet.no/970911/seddel.jpg"/>
          <p:cNvPicPr>
            <a:picLocks noChangeAspect="1" noChangeArrowheads="1"/>
          </p:cNvPicPr>
          <p:nvPr/>
        </p:nvPicPr>
        <p:blipFill>
          <a:blip r:embed="rId2">
            <a:extLst>
              <a:ext uri="{28A0092B-C50C-407E-A947-70E740481C1C}">
                <a14:useLocalDpi xmlns:a14="http://schemas.microsoft.com/office/drawing/2010/main" val="0"/>
              </a:ext>
            </a:extLst>
          </a:blip>
          <a:srcRect l="977" t="51181" r="977" b="984"/>
          <a:stretch>
            <a:fillRect/>
          </a:stretch>
        </p:blipFill>
        <p:spPr bwMode="auto">
          <a:xfrm>
            <a:off x="4202401" y="2131201"/>
            <a:ext cx="3611563" cy="174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http://www.dagbladet.no/970911/seddel.jpg"/>
          <p:cNvPicPr>
            <a:picLocks noChangeAspect="1" noChangeArrowheads="1"/>
          </p:cNvPicPr>
          <p:nvPr/>
        </p:nvPicPr>
        <p:blipFill>
          <a:blip r:embed="rId2">
            <a:extLst>
              <a:ext uri="{28A0092B-C50C-407E-A947-70E740481C1C}">
                <a14:useLocalDpi xmlns:a14="http://schemas.microsoft.com/office/drawing/2010/main" val="0"/>
              </a:ext>
            </a:extLst>
          </a:blip>
          <a:srcRect l="977" t="984" r="977" b="52165"/>
          <a:stretch>
            <a:fillRect/>
          </a:stretch>
        </p:blipFill>
        <p:spPr bwMode="auto">
          <a:xfrm>
            <a:off x="4202401" y="2131201"/>
            <a:ext cx="3611563" cy="1712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Oval 27"/>
          <p:cNvSpPr/>
          <p:nvPr/>
        </p:nvSpPr>
        <p:spPr>
          <a:xfrm>
            <a:off x="3048000" y="4683095"/>
            <a:ext cx="1531938" cy="1531938"/>
          </a:xfrm>
          <a:prstGeom prst="ellipse">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srgbClr val="FFFFFF"/>
              </a:solidFill>
              <a:latin typeface="Corbel" pitchFamily="34" charset="0"/>
            </a:endParaRPr>
          </a:p>
        </p:txBody>
      </p:sp>
      <p:sp>
        <p:nvSpPr>
          <p:cNvPr id="29" name="Oval 28"/>
          <p:cNvSpPr/>
          <p:nvPr/>
        </p:nvSpPr>
        <p:spPr>
          <a:xfrm>
            <a:off x="1524000" y="4683095"/>
            <a:ext cx="1531938" cy="1531938"/>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srgbClr val="FFFFFF"/>
              </a:solidFill>
              <a:latin typeface="Corbel" pitchFamily="34" charset="0"/>
            </a:endParaRPr>
          </a:p>
        </p:txBody>
      </p:sp>
      <p:sp>
        <p:nvSpPr>
          <p:cNvPr id="34" name="Oval 33"/>
          <p:cNvSpPr/>
          <p:nvPr/>
        </p:nvSpPr>
        <p:spPr>
          <a:xfrm>
            <a:off x="6096000" y="4683095"/>
            <a:ext cx="1531938" cy="1531938"/>
          </a:xfrm>
          <a:prstGeom prst="ellipse">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srgbClr val="FFFFFF"/>
              </a:solidFill>
              <a:latin typeface="Corbel" pitchFamily="34" charset="0"/>
            </a:endParaRPr>
          </a:p>
        </p:txBody>
      </p:sp>
      <p:sp>
        <p:nvSpPr>
          <p:cNvPr id="35" name="Oval 34"/>
          <p:cNvSpPr/>
          <p:nvPr/>
        </p:nvSpPr>
        <p:spPr>
          <a:xfrm>
            <a:off x="4572000" y="4683095"/>
            <a:ext cx="1531938" cy="1531938"/>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srgbClr val="FFFFFF"/>
              </a:solidFill>
              <a:latin typeface="Corbel" pitchFamily="34" charset="0"/>
            </a:endParaRPr>
          </a:p>
        </p:txBody>
      </p:sp>
      <p:sp>
        <p:nvSpPr>
          <p:cNvPr id="36" name="Oval 35"/>
          <p:cNvSpPr/>
          <p:nvPr/>
        </p:nvSpPr>
        <p:spPr>
          <a:xfrm>
            <a:off x="9136064" y="4683095"/>
            <a:ext cx="1531937" cy="1531938"/>
          </a:xfrm>
          <a:prstGeom prst="ellipse">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srgbClr val="FFFFFF"/>
              </a:solidFill>
              <a:latin typeface="Corbel" pitchFamily="34" charset="0"/>
            </a:endParaRPr>
          </a:p>
        </p:txBody>
      </p:sp>
      <p:sp>
        <p:nvSpPr>
          <p:cNvPr id="37" name="Oval 36"/>
          <p:cNvSpPr/>
          <p:nvPr/>
        </p:nvSpPr>
        <p:spPr>
          <a:xfrm>
            <a:off x="7612064" y="4683095"/>
            <a:ext cx="1531937" cy="1531938"/>
          </a:xfrm>
          <a:prstGeom prst="ellipse">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defRPr/>
            </a:pPr>
            <a:endParaRPr lang="nb-NO" altLang="nb-NO">
              <a:solidFill>
                <a:srgbClr val="FFFFFF"/>
              </a:solidFill>
              <a:latin typeface="Corbel" pitchFamily="34" charset="0"/>
            </a:endParaRPr>
          </a:p>
        </p:txBody>
      </p:sp>
    </p:spTree>
    <p:extLst>
      <p:ext uri="{BB962C8B-B14F-4D97-AF65-F5344CB8AC3E}">
        <p14:creationId xmlns:p14="http://schemas.microsoft.com/office/powerpoint/2010/main" val="3857912539"/>
      </p:ext>
    </p:extLst>
  </p:cSld>
  <p:clrMapOvr>
    <a:masterClrMapping/>
  </p:clrMapOvr>
  <p:transition>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xit" presetSubtype="10" fill="hold" nodeType="clickEffect">
                                  <p:stCondLst>
                                    <p:cond delay="0"/>
                                  </p:stCondLst>
                                  <p:childTnLst>
                                    <p:anim calcmode="lin" valueType="num">
                                      <p:cBhvr>
                                        <p:cTn id="6" dur="1000"/>
                                        <p:tgtEl>
                                          <p:spTgt spid="3"/>
                                        </p:tgtEl>
                                        <p:attrNameLst>
                                          <p:attrName>ppt_w</p:attrName>
                                        </p:attrNameLst>
                                      </p:cBhvr>
                                      <p:tavLst>
                                        <p:tav tm="0">
                                          <p:val>
                                            <p:strVal val="ppt_w"/>
                                          </p:val>
                                        </p:tav>
                                        <p:tav tm="100000">
                                          <p:val>
                                            <p:fltVal val="0"/>
                                          </p:val>
                                        </p:tav>
                                      </p:tavLst>
                                    </p:anim>
                                    <p:anim calcmode="lin" valueType="num">
                                      <p:cBhvr>
                                        <p:cTn id="7" dur="1000"/>
                                        <p:tgtEl>
                                          <p:spTgt spid="3"/>
                                        </p:tgtEl>
                                        <p:attrNameLst>
                                          <p:attrName>ppt_h</p:attrName>
                                        </p:attrNameLst>
                                      </p:cBhvr>
                                      <p:tavLst>
                                        <p:tav tm="0">
                                          <p:val>
                                            <p:strVal val="ppt_h"/>
                                          </p:val>
                                        </p:tav>
                                        <p:tav tm="100000">
                                          <p:val>
                                            <p:strVal val="ppt_h"/>
                                          </p:val>
                                        </p:tav>
                                      </p:tavLst>
                                    </p:anim>
                                    <p:set>
                                      <p:cBhvr>
                                        <p:cTn id="8" dur="1" fill="hold">
                                          <p:stCondLst>
                                            <p:cond delay="999"/>
                                          </p:stCondLst>
                                        </p:cTn>
                                        <p:tgtEl>
                                          <p:spTgt spid="3"/>
                                        </p:tgtEl>
                                        <p:attrNameLst>
                                          <p:attrName>style.visibility</p:attrName>
                                        </p:attrNameLst>
                                      </p:cBhvr>
                                      <p:to>
                                        <p:strVal val="hidden"/>
                                      </p:to>
                                    </p:set>
                                  </p:childTnLst>
                                </p:cTn>
                              </p:par>
                            </p:childTnLst>
                          </p:cTn>
                        </p:par>
                        <p:par>
                          <p:cTn id="9" fill="hold" nodeType="afterGroup">
                            <p:stCondLst>
                              <p:cond delay="1000"/>
                            </p:stCondLst>
                            <p:childTnLst>
                              <p:par>
                                <p:cTn id="10" presetID="17" presetClass="entr" presetSubtype="10" fill="hold" nodeType="afterEffect">
                                  <p:stCondLst>
                                    <p:cond delay="0"/>
                                  </p:stCondLst>
                                  <p:childTnLst>
                                    <p:set>
                                      <p:cBhvr>
                                        <p:cTn id="11" dur="1" fill="hold">
                                          <p:stCondLst>
                                            <p:cond delay="0"/>
                                          </p:stCondLst>
                                        </p:cTn>
                                        <p:tgtEl>
                                          <p:spTgt spid="156674"/>
                                        </p:tgtEl>
                                        <p:attrNameLst>
                                          <p:attrName>style.visibility</p:attrName>
                                        </p:attrNameLst>
                                      </p:cBhvr>
                                      <p:to>
                                        <p:strVal val="visible"/>
                                      </p:to>
                                    </p:set>
                                    <p:anim calcmode="lin" valueType="num">
                                      <p:cBhvr>
                                        <p:cTn id="12" dur="1000" fill="hold"/>
                                        <p:tgtEl>
                                          <p:spTgt spid="156674"/>
                                        </p:tgtEl>
                                        <p:attrNameLst>
                                          <p:attrName>ppt_w</p:attrName>
                                        </p:attrNameLst>
                                      </p:cBhvr>
                                      <p:tavLst>
                                        <p:tav tm="0">
                                          <p:val>
                                            <p:fltVal val="0"/>
                                          </p:val>
                                        </p:tav>
                                        <p:tav tm="100000">
                                          <p:val>
                                            <p:strVal val="#ppt_w"/>
                                          </p:val>
                                        </p:tav>
                                      </p:tavLst>
                                    </p:anim>
                                    <p:anim calcmode="lin" valueType="num">
                                      <p:cBhvr>
                                        <p:cTn id="13" dur="1000" fill="hold"/>
                                        <p:tgtEl>
                                          <p:spTgt spid="156674"/>
                                        </p:tgtEl>
                                        <p:attrNameLst>
                                          <p:attrName>ppt_h</p:attrName>
                                        </p:attrNameLst>
                                      </p:cBhvr>
                                      <p:tavLst>
                                        <p:tav tm="0">
                                          <p:val>
                                            <p:strVal val="#ppt_h"/>
                                          </p:val>
                                        </p:tav>
                                        <p:tav tm="100000">
                                          <p:val>
                                            <p:strVal val="#ppt_h"/>
                                          </p:val>
                                        </p:tav>
                                      </p:tavLst>
                                    </p:anim>
                                  </p:childTnLst>
                                </p:cTn>
                              </p:par>
                            </p:childTnLst>
                          </p:cTn>
                        </p:par>
                      </p:childTnLst>
                    </p:cTn>
                  </p:par>
                  <p:par>
                    <p:cTn id="14" fill="hold" nodeType="clickPar">
                      <p:stCondLst>
                        <p:cond delay="indefinite"/>
                      </p:stCondLst>
                      <p:childTnLst>
                        <p:par>
                          <p:cTn id="15" fill="hold" nodeType="withGroup">
                            <p:stCondLst>
                              <p:cond delay="0"/>
                            </p:stCondLst>
                            <p:childTnLst>
                              <p:par>
                                <p:cTn id="16" presetID="17" presetClass="entr" presetSubtype="8" fill="hold" grpId="1" nodeType="clickEffect">
                                  <p:stCondLst>
                                    <p:cond delay="0"/>
                                  </p:stCondLst>
                                  <p:childTnLst>
                                    <p:set>
                                      <p:cBhvr>
                                        <p:cTn id="17" dur="1" fill="hold">
                                          <p:stCondLst>
                                            <p:cond delay="0"/>
                                          </p:stCondLst>
                                        </p:cTn>
                                        <p:tgtEl>
                                          <p:spTgt spid="29"/>
                                        </p:tgtEl>
                                        <p:attrNameLst>
                                          <p:attrName>style.visibility</p:attrName>
                                        </p:attrNameLst>
                                      </p:cBhvr>
                                      <p:to>
                                        <p:strVal val="visible"/>
                                      </p:to>
                                    </p:set>
                                    <p:anim calcmode="lin" valueType="num">
                                      <p:cBhvr>
                                        <p:cTn id="18" dur="500" fill="hold"/>
                                        <p:tgtEl>
                                          <p:spTgt spid="29"/>
                                        </p:tgtEl>
                                        <p:attrNameLst>
                                          <p:attrName>ppt_x</p:attrName>
                                        </p:attrNameLst>
                                      </p:cBhvr>
                                      <p:tavLst>
                                        <p:tav tm="0">
                                          <p:val>
                                            <p:strVal val="#ppt_x-#ppt_w/2"/>
                                          </p:val>
                                        </p:tav>
                                        <p:tav tm="100000">
                                          <p:val>
                                            <p:strVal val="#ppt_x"/>
                                          </p:val>
                                        </p:tav>
                                      </p:tavLst>
                                    </p:anim>
                                    <p:anim calcmode="lin" valueType="num">
                                      <p:cBhvr>
                                        <p:cTn id="19" dur="500" fill="hold"/>
                                        <p:tgtEl>
                                          <p:spTgt spid="29"/>
                                        </p:tgtEl>
                                        <p:attrNameLst>
                                          <p:attrName>ppt_y</p:attrName>
                                        </p:attrNameLst>
                                      </p:cBhvr>
                                      <p:tavLst>
                                        <p:tav tm="0">
                                          <p:val>
                                            <p:strVal val="#ppt_y"/>
                                          </p:val>
                                        </p:tav>
                                        <p:tav tm="100000">
                                          <p:val>
                                            <p:strVal val="#ppt_y"/>
                                          </p:val>
                                        </p:tav>
                                      </p:tavLst>
                                    </p:anim>
                                    <p:anim calcmode="lin" valueType="num">
                                      <p:cBhvr>
                                        <p:cTn id="20" dur="500" fill="hold"/>
                                        <p:tgtEl>
                                          <p:spTgt spid="29"/>
                                        </p:tgtEl>
                                        <p:attrNameLst>
                                          <p:attrName>ppt_w</p:attrName>
                                        </p:attrNameLst>
                                      </p:cBhvr>
                                      <p:tavLst>
                                        <p:tav tm="0">
                                          <p:val>
                                            <p:fltVal val="0"/>
                                          </p:val>
                                        </p:tav>
                                        <p:tav tm="100000">
                                          <p:val>
                                            <p:strVal val="#ppt_w"/>
                                          </p:val>
                                        </p:tav>
                                      </p:tavLst>
                                    </p:anim>
                                    <p:anim calcmode="lin" valueType="num">
                                      <p:cBhvr>
                                        <p:cTn id="21" dur="500" fill="hold"/>
                                        <p:tgtEl>
                                          <p:spTgt spid="29"/>
                                        </p:tgtEl>
                                        <p:attrNameLst>
                                          <p:attrName>ppt_h</p:attrName>
                                        </p:attrNameLst>
                                      </p:cBhvr>
                                      <p:tavLst>
                                        <p:tav tm="0">
                                          <p:val>
                                            <p:strVal val="#ppt_h"/>
                                          </p:val>
                                        </p:tav>
                                        <p:tav tm="100000">
                                          <p:val>
                                            <p:strVal val="#ppt_h"/>
                                          </p:val>
                                        </p:tav>
                                      </p:tavLst>
                                    </p:anim>
                                  </p:childTnLst>
                                </p:cTn>
                              </p:par>
                            </p:childTnLst>
                          </p:cTn>
                        </p:par>
                        <p:par>
                          <p:cTn id="22" fill="hold" nodeType="afterGroup">
                            <p:stCondLst>
                              <p:cond delay="500"/>
                            </p:stCondLst>
                            <p:childTnLst>
                              <p:par>
                                <p:cTn id="23" presetID="17" presetClass="exit" presetSubtype="2" fill="hold" grpId="0" nodeType="afterEffect">
                                  <p:stCondLst>
                                    <p:cond delay="0"/>
                                  </p:stCondLst>
                                  <p:childTnLst>
                                    <p:anim calcmode="lin" valueType="num">
                                      <p:cBhvr>
                                        <p:cTn id="24" dur="500"/>
                                        <p:tgtEl>
                                          <p:spTgt spid="29"/>
                                        </p:tgtEl>
                                        <p:attrNameLst>
                                          <p:attrName>ppt_x</p:attrName>
                                        </p:attrNameLst>
                                      </p:cBhvr>
                                      <p:tavLst>
                                        <p:tav tm="0">
                                          <p:val>
                                            <p:strVal val="ppt_x"/>
                                          </p:val>
                                        </p:tav>
                                        <p:tav tm="100000">
                                          <p:val>
                                            <p:strVal val="ppt_x+ppt_w/2"/>
                                          </p:val>
                                        </p:tav>
                                      </p:tavLst>
                                    </p:anim>
                                    <p:anim calcmode="lin" valueType="num">
                                      <p:cBhvr>
                                        <p:cTn id="25" dur="500"/>
                                        <p:tgtEl>
                                          <p:spTgt spid="29"/>
                                        </p:tgtEl>
                                        <p:attrNameLst>
                                          <p:attrName>ppt_y</p:attrName>
                                        </p:attrNameLst>
                                      </p:cBhvr>
                                      <p:tavLst>
                                        <p:tav tm="0">
                                          <p:val>
                                            <p:strVal val="ppt_y"/>
                                          </p:val>
                                        </p:tav>
                                        <p:tav tm="100000">
                                          <p:val>
                                            <p:strVal val="ppt_y"/>
                                          </p:val>
                                        </p:tav>
                                      </p:tavLst>
                                    </p:anim>
                                    <p:anim calcmode="lin" valueType="num">
                                      <p:cBhvr>
                                        <p:cTn id="26" dur="500"/>
                                        <p:tgtEl>
                                          <p:spTgt spid="29"/>
                                        </p:tgtEl>
                                        <p:attrNameLst>
                                          <p:attrName>ppt_w</p:attrName>
                                        </p:attrNameLst>
                                      </p:cBhvr>
                                      <p:tavLst>
                                        <p:tav tm="0">
                                          <p:val>
                                            <p:strVal val="ppt_w"/>
                                          </p:val>
                                        </p:tav>
                                        <p:tav tm="100000">
                                          <p:val>
                                            <p:fltVal val="0"/>
                                          </p:val>
                                        </p:tav>
                                      </p:tavLst>
                                    </p:anim>
                                    <p:anim calcmode="lin" valueType="num">
                                      <p:cBhvr>
                                        <p:cTn id="27" dur="500"/>
                                        <p:tgtEl>
                                          <p:spTgt spid="29"/>
                                        </p:tgtEl>
                                        <p:attrNameLst>
                                          <p:attrName>ppt_h</p:attrName>
                                        </p:attrNameLst>
                                      </p:cBhvr>
                                      <p:tavLst>
                                        <p:tav tm="0">
                                          <p:val>
                                            <p:strVal val="ppt_h"/>
                                          </p:val>
                                        </p:tav>
                                        <p:tav tm="100000">
                                          <p:val>
                                            <p:strVal val="ppt_h"/>
                                          </p:val>
                                        </p:tav>
                                      </p:tavLst>
                                    </p:anim>
                                    <p:set>
                                      <p:cBhvr>
                                        <p:cTn id="28" dur="1" fill="hold">
                                          <p:stCondLst>
                                            <p:cond delay="499"/>
                                          </p:stCondLst>
                                        </p:cTn>
                                        <p:tgtEl>
                                          <p:spTgt spid="29"/>
                                        </p:tgtEl>
                                        <p:attrNameLst>
                                          <p:attrName>style.visibility</p:attrName>
                                        </p:attrNameLst>
                                      </p:cBhvr>
                                      <p:to>
                                        <p:strVal val="hidden"/>
                                      </p:to>
                                    </p:set>
                                  </p:childTnLst>
                                </p:cTn>
                              </p:par>
                            </p:childTnLst>
                          </p:cTn>
                        </p:par>
                        <p:par>
                          <p:cTn id="29" fill="hold" nodeType="afterGroup">
                            <p:stCondLst>
                              <p:cond delay="1000"/>
                            </p:stCondLst>
                            <p:childTnLst>
                              <p:par>
                                <p:cTn id="30" presetID="17" presetClass="entr" presetSubtype="8" fill="hold" grpId="0"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p:cTn id="32" dur="500" fill="hold"/>
                                        <p:tgtEl>
                                          <p:spTgt spid="28"/>
                                        </p:tgtEl>
                                        <p:attrNameLst>
                                          <p:attrName>ppt_x</p:attrName>
                                        </p:attrNameLst>
                                      </p:cBhvr>
                                      <p:tavLst>
                                        <p:tav tm="0">
                                          <p:val>
                                            <p:strVal val="#ppt_x-#ppt_w/2"/>
                                          </p:val>
                                        </p:tav>
                                        <p:tav tm="100000">
                                          <p:val>
                                            <p:strVal val="#ppt_x"/>
                                          </p:val>
                                        </p:tav>
                                      </p:tavLst>
                                    </p:anim>
                                    <p:anim calcmode="lin" valueType="num">
                                      <p:cBhvr>
                                        <p:cTn id="33" dur="500" fill="hold"/>
                                        <p:tgtEl>
                                          <p:spTgt spid="28"/>
                                        </p:tgtEl>
                                        <p:attrNameLst>
                                          <p:attrName>ppt_y</p:attrName>
                                        </p:attrNameLst>
                                      </p:cBhvr>
                                      <p:tavLst>
                                        <p:tav tm="0">
                                          <p:val>
                                            <p:strVal val="#ppt_y"/>
                                          </p:val>
                                        </p:tav>
                                        <p:tav tm="100000">
                                          <p:val>
                                            <p:strVal val="#ppt_y"/>
                                          </p:val>
                                        </p:tav>
                                      </p:tavLst>
                                    </p:anim>
                                    <p:anim calcmode="lin" valueType="num">
                                      <p:cBhvr>
                                        <p:cTn id="34" dur="500" fill="hold"/>
                                        <p:tgtEl>
                                          <p:spTgt spid="28"/>
                                        </p:tgtEl>
                                        <p:attrNameLst>
                                          <p:attrName>ppt_w</p:attrName>
                                        </p:attrNameLst>
                                      </p:cBhvr>
                                      <p:tavLst>
                                        <p:tav tm="0">
                                          <p:val>
                                            <p:fltVal val="0"/>
                                          </p:val>
                                        </p:tav>
                                        <p:tav tm="100000">
                                          <p:val>
                                            <p:strVal val="#ppt_w"/>
                                          </p:val>
                                        </p:tav>
                                      </p:tavLst>
                                    </p:anim>
                                    <p:anim calcmode="lin" valueType="num">
                                      <p:cBhvr>
                                        <p:cTn id="35" dur="500" fill="hold"/>
                                        <p:tgtEl>
                                          <p:spTgt spid="28"/>
                                        </p:tgtEl>
                                        <p:attrNameLst>
                                          <p:attrName>ppt_h</p:attrName>
                                        </p:attrNameLst>
                                      </p:cBhvr>
                                      <p:tavLst>
                                        <p:tav tm="0">
                                          <p:val>
                                            <p:strVal val="#ppt_h"/>
                                          </p:val>
                                        </p:tav>
                                        <p:tav tm="100000">
                                          <p:val>
                                            <p:strVal val="#ppt_h"/>
                                          </p:val>
                                        </p:tav>
                                      </p:tavLst>
                                    </p:anim>
                                  </p:childTnLst>
                                </p:cTn>
                              </p:par>
                            </p:childTnLst>
                          </p:cTn>
                        </p:par>
                        <p:par>
                          <p:cTn id="36" fill="hold" nodeType="afterGroup">
                            <p:stCondLst>
                              <p:cond delay="1500"/>
                            </p:stCondLst>
                            <p:childTnLst>
                              <p:par>
                                <p:cTn id="37" presetID="17" presetClass="exit" presetSubtype="2" fill="hold" grpId="1" nodeType="afterEffect">
                                  <p:stCondLst>
                                    <p:cond delay="0"/>
                                  </p:stCondLst>
                                  <p:childTnLst>
                                    <p:anim calcmode="lin" valueType="num">
                                      <p:cBhvr>
                                        <p:cTn id="38" dur="500"/>
                                        <p:tgtEl>
                                          <p:spTgt spid="28"/>
                                        </p:tgtEl>
                                        <p:attrNameLst>
                                          <p:attrName>ppt_x</p:attrName>
                                        </p:attrNameLst>
                                      </p:cBhvr>
                                      <p:tavLst>
                                        <p:tav tm="0">
                                          <p:val>
                                            <p:strVal val="ppt_x"/>
                                          </p:val>
                                        </p:tav>
                                        <p:tav tm="100000">
                                          <p:val>
                                            <p:strVal val="ppt_x+ppt_w/2"/>
                                          </p:val>
                                        </p:tav>
                                      </p:tavLst>
                                    </p:anim>
                                    <p:anim calcmode="lin" valueType="num">
                                      <p:cBhvr>
                                        <p:cTn id="39" dur="500"/>
                                        <p:tgtEl>
                                          <p:spTgt spid="28"/>
                                        </p:tgtEl>
                                        <p:attrNameLst>
                                          <p:attrName>ppt_y</p:attrName>
                                        </p:attrNameLst>
                                      </p:cBhvr>
                                      <p:tavLst>
                                        <p:tav tm="0">
                                          <p:val>
                                            <p:strVal val="ppt_y"/>
                                          </p:val>
                                        </p:tav>
                                        <p:tav tm="100000">
                                          <p:val>
                                            <p:strVal val="ppt_y"/>
                                          </p:val>
                                        </p:tav>
                                      </p:tavLst>
                                    </p:anim>
                                    <p:anim calcmode="lin" valueType="num">
                                      <p:cBhvr>
                                        <p:cTn id="40" dur="500"/>
                                        <p:tgtEl>
                                          <p:spTgt spid="28"/>
                                        </p:tgtEl>
                                        <p:attrNameLst>
                                          <p:attrName>ppt_w</p:attrName>
                                        </p:attrNameLst>
                                      </p:cBhvr>
                                      <p:tavLst>
                                        <p:tav tm="0">
                                          <p:val>
                                            <p:strVal val="ppt_w"/>
                                          </p:val>
                                        </p:tav>
                                        <p:tav tm="100000">
                                          <p:val>
                                            <p:fltVal val="0"/>
                                          </p:val>
                                        </p:tav>
                                      </p:tavLst>
                                    </p:anim>
                                    <p:anim calcmode="lin" valueType="num">
                                      <p:cBhvr>
                                        <p:cTn id="41" dur="500"/>
                                        <p:tgtEl>
                                          <p:spTgt spid="28"/>
                                        </p:tgtEl>
                                        <p:attrNameLst>
                                          <p:attrName>ppt_h</p:attrName>
                                        </p:attrNameLst>
                                      </p:cBhvr>
                                      <p:tavLst>
                                        <p:tav tm="0">
                                          <p:val>
                                            <p:strVal val="ppt_h"/>
                                          </p:val>
                                        </p:tav>
                                        <p:tav tm="100000">
                                          <p:val>
                                            <p:strVal val="ppt_h"/>
                                          </p:val>
                                        </p:tav>
                                      </p:tavLst>
                                    </p:anim>
                                    <p:set>
                                      <p:cBhvr>
                                        <p:cTn id="42" dur="1" fill="hold">
                                          <p:stCondLst>
                                            <p:cond delay="499"/>
                                          </p:stCondLst>
                                        </p:cTn>
                                        <p:tgtEl>
                                          <p:spTgt spid="28"/>
                                        </p:tgtEl>
                                        <p:attrNameLst>
                                          <p:attrName>style.visibility</p:attrName>
                                        </p:attrNameLst>
                                      </p:cBhvr>
                                      <p:to>
                                        <p:strVal val="hidden"/>
                                      </p:to>
                                    </p:set>
                                  </p:childTnLst>
                                </p:cTn>
                              </p:par>
                            </p:childTnLst>
                          </p:cTn>
                        </p:par>
                        <p:par>
                          <p:cTn id="43" fill="hold" nodeType="afterGroup">
                            <p:stCondLst>
                              <p:cond delay="2000"/>
                            </p:stCondLst>
                            <p:childTnLst>
                              <p:par>
                                <p:cTn id="44" presetID="17" presetClass="entr" presetSubtype="8" fill="hold" grpId="1" nodeType="afterEffect">
                                  <p:stCondLst>
                                    <p:cond delay="0"/>
                                  </p:stCondLst>
                                  <p:childTnLst>
                                    <p:set>
                                      <p:cBhvr>
                                        <p:cTn id="45" dur="1" fill="hold">
                                          <p:stCondLst>
                                            <p:cond delay="0"/>
                                          </p:stCondLst>
                                        </p:cTn>
                                        <p:tgtEl>
                                          <p:spTgt spid="35"/>
                                        </p:tgtEl>
                                        <p:attrNameLst>
                                          <p:attrName>style.visibility</p:attrName>
                                        </p:attrNameLst>
                                      </p:cBhvr>
                                      <p:to>
                                        <p:strVal val="visible"/>
                                      </p:to>
                                    </p:set>
                                    <p:anim calcmode="lin" valueType="num">
                                      <p:cBhvr>
                                        <p:cTn id="46" dur="500" fill="hold"/>
                                        <p:tgtEl>
                                          <p:spTgt spid="35"/>
                                        </p:tgtEl>
                                        <p:attrNameLst>
                                          <p:attrName>ppt_x</p:attrName>
                                        </p:attrNameLst>
                                      </p:cBhvr>
                                      <p:tavLst>
                                        <p:tav tm="0">
                                          <p:val>
                                            <p:strVal val="#ppt_x-#ppt_w/2"/>
                                          </p:val>
                                        </p:tav>
                                        <p:tav tm="100000">
                                          <p:val>
                                            <p:strVal val="#ppt_x"/>
                                          </p:val>
                                        </p:tav>
                                      </p:tavLst>
                                    </p:anim>
                                    <p:anim calcmode="lin" valueType="num">
                                      <p:cBhvr>
                                        <p:cTn id="47" dur="500" fill="hold"/>
                                        <p:tgtEl>
                                          <p:spTgt spid="35"/>
                                        </p:tgtEl>
                                        <p:attrNameLst>
                                          <p:attrName>ppt_y</p:attrName>
                                        </p:attrNameLst>
                                      </p:cBhvr>
                                      <p:tavLst>
                                        <p:tav tm="0">
                                          <p:val>
                                            <p:strVal val="#ppt_y"/>
                                          </p:val>
                                        </p:tav>
                                        <p:tav tm="100000">
                                          <p:val>
                                            <p:strVal val="#ppt_y"/>
                                          </p:val>
                                        </p:tav>
                                      </p:tavLst>
                                    </p:anim>
                                    <p:anim calcmode="lin" valueType="num">
                                      <p:cBhvr>
                                        <p:cTn id="48" dur="500" fill="hold"/>
                                        <p:tgtEl>
                                          <p:spTgt spid="35"/>
                                        </p:tgtEl>
                                        <p:attrNameLst>
                                          <p:attrName>ppt_w</p:attrName>
                                        </p:attrNameLst>
                                      </p:cBhvr>
                                      <p:tavLst>
                                        <p:tav tm="0">
                                          <p:val>
                                            <p:fltVal val="0"/>
                                          </p:val>
                                        </p:tav>
                                        <p:tav tm="100000">
                                          <p:val>
                                            <p:strVal val="#ppt_w"/>
                                          </p:val>
                                        </p:tav>
                                      </p:tavLst>
                                    </p:anim>
                                    <p:anim calcmode="lin" valueType="num">
                                      <p:cBhvr>
                                        <p:cTn id="49" dur="500" fill="hold"/>
                                        <p:tgtEl>
                                          <p:spTgt spid="35"/>
                                        </p:tgtEl>
                                        <p:attrNameLst>
                                          <p:attrName>ppt_h</p:attrName>
                                        </p:attrNameLst>
                                      </p:cBhvr>
                                      <p:tavLst>
                                        <p:tav tm="0">
                                          <p:val>
                                            <p:strVal val="#ppt_h"/>
                                          </p:val>
                                        </p:tav>
                                        <p:tav tm="100000">
                                          <p:val>
                                            <p:strVal val="#ppt_h"/>
                                          </p:val>
                                        </p:tav>
                                      </p:tavLst>
                                    </p:anim>
                                  </p:childTnLst>
                                </p:cTn>
                              </p:par>
                            </p:childTnLst>
                          </p:cTn>
                        </p:par>
                        <p:par>
                          <p:cTn id="50" fill="hold" nodeType="afterGroup">
                            <p:stCondLst>
                              <p:cond delay="2500"/>
                            </p:stCondLst>
                            <p:childTnLst>
                              <p:par>
                                <p:cTn id="51" presetID="17" presetClass="exit" presetSubtype="2" fill="hold" grpId="0" nodeType="afterEffect">
                                  <p:stCondLst>
                                    <p:cond delay="0"/>
                                  </p:stCondLst>
                                  <p:childTnLst>
                                    <p:anim calcmode="lin" valueType="num">
                                      <p:cBhvr>
                                        <p:cTn id="52" dur="500"/>
                                        <p:tgtEl>
                                          <p:spTgt spid="35"/>
                                        </p:tgtEl>
                                        <p:attrNameLst>
                                          <p:attrName>ppt_x</p:attrName>
                                        </p:attrNameLst>
                                      </p:cBhvr>
                                      <p:tavLst>
                                        <p:tav tm="0">
                                          <p:val>
                                            <p:strVal val="ppt_x"/>
                                          </p:val>
                                        </p:tav>
                                        <p:tav tm="100000">
                                          <p:val>
                                            <p:strVal val="ppt_x+ppt_w/2"/>
                                          </p:val>
                                        </p:tav>
                                      </p:tavLst>
                                    </p:anim>
                                    <p:anim calcmode="lin" valueType="num">
                                      <p:cBhvr>
                                        <p:cTn id="53" dur="500"/>
                                        <p:tgtEl>
                                          <p:spTgt spid="35"/>
                                        </p:tgtEl>
                                        <p:attrNameLst>
                                          <p:attrName>ppt_y</p:attrName>
                                        </p:attrNameLst>
                                      </p:cBhvr>
                                      <p:tavLst>
                                        <p:tav tm="0">
                                          <p:val>
                                            <p:strVal val="ppt_y"/>
                                          </p:val>
                                        </p:tav>
                                        <p:tav tm="100000">
                                          <p:val>
                                            <p:strVal val="ppt_y"/>
                                          </p:val>
                                        </p:tav>
                                      </p:tavLst>
                                    </p:anim>
                                    <p:anim calcmode="lin" valueType="num">
                                      <p:cBhvr>
                                        <p:cTn id="54" dur="500"/>
                                        <p:tgtEl>
                                          <p:spTgt spid="35"/>
                                        </p:tgtEl>
                                        <p:attrNameLst>
                                          <p:attrName>ppt_w</p:attrName>
                                        </p:attrNameLst>
                                      </p:cBhvr>
                                      <p:tavLst>
                                        <p:tav tm="0">
                                          <p:val>
                                            <p:strVal val="ppt_w"/>
                                          </p:val>
                                        </p:tav>
                                        <p:tav tm="100000">
                                          <p:val>
                                            <p:fltVal val="0"/>
                                          </p:val>
                                        </p:tav>
                                      </p:tavLst>
                                    </p:anim>
                                    <p:anim calcmode="lin" valueType="num">
                                      <p:cBhvr>
                                        <p:cTn id="55" dur="500"/>
                                        <p:tgtEl>
                                          <p:spTgt spid="35"/>
                                        </p:tgtEl>
                                        <p:attrNameLst>
                                          <p:attrName>ppt_h</p:attrName>
                                        </p:attrNameLst>
                                      </p:cBhvr>
                                      <p:tavLst>
                                        <p:tav tm="0">
                                          <p:val>
                                            <p:strVal val="ppt_h"/>
                                          </p:val>
                                        </p:tav>
                                        <p:tav tm="100000">
                                          <p:val>
                                            <p:strVal val="ppt_h"/>
                                          </p:val>
                                        </p:tav>
                                      </p:tavLst>
                                    </p:anim>
                                    <p:set>
                                      <p:cBhvr>
                                        <p:cTn id="56" dur="1" fill="hold">
                                          <p:stCondLst>
                                            <p:cond delay="499"/>
                                          </p:stCondLst>
                                        </p:cTn>
                                        <p:tgtEl>
                                          <p:spTgt spid="35"/>
                                        </p:tgtEl>
                                        <p:attrNameLst>
                                          <p:attrName>style.visibility</p:attrName>
                                        </p:attrNameLst>
                                      </p:cBhvr>
                                      <p:to>
                                        <p:strVal val="hidden"/>
                                      </p:to>
                                    </p:set>
                                  </p:childTnLst>
                                </p:cTn>
                              </p:par>
                            </p:childTnLst>
                          </p:cTn>
                        </p:par>
                        <p:par>
                          <p:cTn id="57" fill="hold" nodeType="afterGroup">
                            <p:stCondLst>
                              <p:cond delay="3000"/>
                            </p:stCondLst>
                            <p:childTnLst>
                              <p:par>
                                <p:cTn id="58" presetID="17" presetClass="entr" presetSubtype="8"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ppt_x</p:attrName>
                                        </p:attrNameLst>
                                      </p:cBhvr>
                                      <p:tavLst>
                                        <p:tav tm="0">
                                          <p:val>
                                            <p:strVal val="#ppt_x-#ppt_w/2"/>
                                          </p:val>
                                        </p:tav>
                                        <p:tav tm="100000">
                                          <p:val>
                                            <p:strVal val="#ppt_x"/>
                                          </p:val>
                                        </p:tav>
                                      </p:tavLst>
                                    </p:anim>
                                    <p:anim calcmode="lin" valueType="num">
                                      <p:cBhvr>
                                        <p:cTn id="61" dur="500" fill="hold"/>
                                        <p:tgtEl>
                                          <p:spTgt spid="34"/>
                                        </p:tgtEl>
                                        <p:attrNameLst>
                                          <p:attrName>ppt_y</p:attrName>
                                        </p:attrNameLst>
                                      </p:cBhvr>
                                      <p:tavLst>
                                        <p:tav tm="0">
                                          <p:val>
                                            <p:strVal val="#ppt_y"/>
                                          </p:val>
                                        </p:tav>
                                        <p:tav tm="100000">
                                          <p:val>
                                            <p:strVal val="#ppt_y"/>
                                          </p:val>
                                        </p:tav>
                                      </p:tavLst>
                                    </p:anim>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strVal val="#ppt_h"/>
                                          </p:val>
                                        </p:tav>
                                        <p:tav tm="100000">
                                          <p:val>
                                            <p:strVal val="#ppt_h"/>
                                          </p:val>
                                        </p:tav>
                                      </p:tavLst>
                                    </p:anim>
                                  </p:childTnLst>
                                </p:cTn>
                              </p:par>
                            </p:childTnLst>
                          </p:cTn>
                        </p:par>
                        <p:par>
                          <p:cTn id="64" fill="hold" nodeType="afterGroup">
                            <p:stCondLst>
                              <p:cond delay="3500"/>
                            </p:stCondLst>
                            <p:childTnLst>
                              <p:par>
                                <p:cTn id="65" presetID="17" presetClass="exit" presetSubtype="2" fill="hold" grpId="1" nodeType="afterEffect">
                                  <p:stCondLst>
                                    <p:cond delay="0"/>
                                  </p:stCondLst>
                                  <p:childTnLst>
                                    <p:anim calcmode="lin" valueType="num">
                                      <p:cBhvr>
                                        <p:cTn id="66" dur="500"/>
                                        <p:tgtEl>
                                          <p:spTgt spid="34"/>
                                        </p:tgtEl>
                                        <p:attrNameLst>
                                          <p:attrName>ppt_x</p:attrName>
                                        </p:attrNameLst>
                                      </p:cBhvr>
                                      <p:tavLst>
                                        <p:tav tm="0">
                                          <p:val>
                                            <p:strVal val="ppt_x"/>
                                          </p:val>
                                        </p:tav>
                                        <p:tav tm="100000">
                                          <p:val>
                                            <p:strVal val="ppt_x+ppt_w/2"/>
                                          </p:val>
                                        </p:tav>
                                      </p:tavLst>
                                    </p:anim>
                                    <p:anim calcmode="lin" valueType="num">
                                      <p:cBhvr>
                                        <p:cTn id="67" dur="500"/>
                                        <p:tgtEl>
                                          <p:spTgt spid="34"/>
                                        </p:tgtEl>
                                        <p:attrNameLst>
                                          <p:attrName>ppt_y</p:attrName>
                                        </p:attrNameLst>
                                      </p:cBhvr>
                                      <p:tavLst>
                                        <p:tav tm="0">
                                          <p:val>
                                            <p:strVal val="ppt_y"/>
                                          </p:val>
                                        </p:tav>
                                        <p:tav tm="100000">
                                          <p:val>
                                            <p:strVal val="ppt_y"/>
                                          </p:val>
                                        </p:tav>
                                      </p:tavLst>
                                    </p:anim>
                                    <p:anim calcmode="lin" valueType="num">
                                      <p:cBhvr>
                                        <p:cTn id="68" dur="500"/>
                                        <p:tgtEl>
                                          <p:spTgt spid="34"/>
                                        </p:tgtEl>
                                        <p:attrNameLst>
                                          <p:attrName>ppt_w</p:attrName>
                                        </p:attrNameLst>
                                      </p:cBhvr>
                                      <p:tavLst>
                                        <p:tav tm="0">
                                          <p:val>
                                            <p:strVal val="ppt_w"/>
                                          </p:val>
                                        </p:tav>
                                        <p:tav tm="100000">
                                          <p:val>
                                            <p:fltVal val="0"/>
                                          </p:val>
                                        </p:tav>
                                      </p:tavLst>
                                    </p:anim>
                                    <p:anim calcmode="lin" valueType="num">
                                      <p:cBhvr>
                                        <p:cTn id="69" dur="500"/>
                                        <p:tgtEl>
                                          <p:spTgt spid="34"/>
                                        </p:tgtEl>
                                        <p:attrNameLst>
                                          <p:attrName>ppt_h</p:attrName>
                                        </p:attrNameLst>
                                      </p:cBhvr>
                                      <p:tavLst>
                                        <p:tav tm="0">
                                          <p:val>
                                            <p:strVal val="ppt_h"/>
                                          </p:val>
                                        </p:tav>
                                        <p:tav tm="100000">
                                          <p:val>
                                            <p:strVal val="ppt_h"/>
                                          </p:val>
                                        </p:tav>
                                      </p:tavLst>
                                    </p:anim>
                                    <p:set>
                                      <p:cBhvr>
                                        <p:cTn id="70" dur="1" fill="hold">
                                          <p:stCondLst>
                                            <p:cond delay="499"/>
                                          </p:stCondLst>
                                        </p:cTn>
                                        <p:tgtEl>
                                          <p:spTgt spid="34"/>
                                        </p:tgtEl>
                                        <p:attrNameLst>
                                          <p:attrName>style.visibility</p:attrName>
                                        </p:attrNameLst>
                                      </p:cBhvr>
                                      <p:to>
                                        <p:strVal val="hidden"/>
                                      </p:to>
                                    </p:set>
                                  </p:childTnLst>
                                </p:cTn>
                              </p:par>
                            </p:childTnLst>
                          </p:cTn>
                        </p:par>
                        <p:par>
                          <p:cTn id="71" fill="hold" nodeType="afterGroup">
                            <p:stCondLst>
                              <p:cond delay="4000"/>
                            </p:stCondLst>
                            <p:childTnLst>
                              <p:par>
                                <p:cTn id="72" presetID="17" presetClass="entr" presetSubtype="8" fill="hold" grpId="1" nodeType="afterEffect">
                                  <p:stCondLst>
                                    <p:cond delay="0"/>
                                  </p:stCondLst>
                                  <p:childTnLst>
                                    <p:set>
                                      <p:cBhvr>
                                        <p:cTn id="73" dur="1" fill="hold">
                                          <p:stCondLst>
                                            <p:cond delay="0"/>
                                          </p:stCondLst>
                                        </p:cTn>
                                        <p:tgtEl>
                                          <p:spTgt spid="37"/>
                                        </p:tgtEl>
                                        <p:attrNameLst>
                                          <p:attrName>style.visibility</p:attrName>
                                        </p:attrNameLst>
                                      </p:cBhvr>
                                      <p:to>
                                        <p:strVal val="visible"/>
                                      </p:to>
                                    </p:set>
                                    <p:anim calcmode="lin" valueType="num">
                                      <p:cBhvr>
                                        <p:cTn id="74" dur="500" fill="hold"/>
                                        <p:tgtEl>
                                          <p:spTgt spid="37"/>
                                        </p:tgtEl>
                                        <p:attrNameLst>
                                          <p:attrName>ppt_x</p:attrName>
                                        </p:attrNameLst>
                                      </p:cBhvr>
                                      <p:tavLst>
                                        <p:tav tm="0">
                                          <p:val>
                                            <p:strVal val="#ppt_x-#ppt_w/2"/>
                                          </p:val>
                                        </p:tav>
                                        <p:tav tm="100000">
                                          <p:val>
                                            <p:strVal val="#ppt_x"/>
                                          </p:val>
                                        </p:tav>
                                      </p:tavLst>
                                    </p:anim>
                                    <p:anim calcmode="lin" valueType="num">
                                      <p:cBhvr>
                                        <p:cTn id="75" dur="500" fill="hold"/>
                                        <p:tgtEl>
                                          <p:spTgt spid="37"/>
                                        </p:tgtEl>
                                        <p:attrNameLst>
                                          <p:attrName>ppt_y</p:attrName>
                                        </p:attrNameLst>
                                      </p:cBhvr>
                                      <p:tavLst>
                                        <p:tav tm="0">
                                          <p:val>
                                            <p:strVal val="#ppt_y"/>
                                          </p:val>
                                        </p:tav>
                                        <p:tav tm="100000">
                                          <p:val>
                                            <p:strVal val="#ppt_y"/>
                                          </p:val>
                                        </p:tav>
                                      </p:tavLst>
                                    </p:anim>
                                    <p:anim calcmode="lin" valueType="num">
                                      <p:cBhvr>
                                        <p:cTn id="76" dur="500" fill="hold"/>
                                        <p:tgtEl>
                                          <p:spTgt spid="37"/>
                                        </p:tgtEl>
                                        <p:attrNameLst>
                                          <p:attrName>ppt_w</p:attrName>
                                        </p:attrNameLst>
                                      </p:cBhvr>
                                      <p:tavLst>
                                        <p:tav tm="0">
                                          <p:val>
                                            <p:fltVal val="0"/>
                                          </p:val>
                                        </p:tav>
                                        <p:tav tm="100000">
                                          <p:val>
                                            <p:strVal val="#ppt_w"/>
                                          </p:val>
                                        </p:tav>
                                      </p:tavLst>
                                    </p:anim>
                                    <p:anim calcmode="lin" valueType="num">
                                      <p:cBhvr>
                                        <p:cTn id="77" dur="500" fill="hold"/>
                                        <p:tgtEl>
                                          <p:spTgt spid="37"/>
                                        </p:tgtEl>
                                        <p:attrNameLst>
                                          <p:attrName>ppt_h</p:attrName>
                                        </p:attrNameLst>
                                      </p:cBhvr>
                                      <p:tavLst>
                                        <p:tav tm="0">
                                          <p:val>
                                            <p:strVal val="#ppt_h"/>
                                          </p:val>
                                        </p:tav>
                                        <p:tav tm="100000">
                                          <p:val>
                                            <p:strVal val="#ppt_h"/>
                                          </p:val>
                                        </p:tav>
                                      </p:tavLst>
                                    </p:anim>
                                  </p:childTnLst>
                                </p:cTn>
                              </p:par>
                            </p:childTnLst>
                          </p:cTn>
                        </p:par>
                        <p:par>
                          <p:cTn id="78" fill="hold" nodeType="afterGroup">
                            <p:stCondLst>
                              <p:cond delay="4500"/>
                            </p:stCondLst>
                            <p:childTnLst>
                              <p:par>
                                <p:cTn id="79" presetID="17" presetClass="exit" presetSubtype="2" fill="hold" grpId="0" nodeType="afterEffect">
                                  <p:stCondLst>
                                    <p:cond delay="0"/>
                                  </p:stCondLst>
                                  <p:childTnLst>
                                    <p:anim calcmode="lin" valueType="num">
                                      <p:cBhvr>
                                        <p:cTn id="80" dur="500"/>
                                        <p:tgtEl>
                                          <p:spTgt spid="37"/>
                                        </p:tgtEl>
                                        <p:attrNameLst>
                                          <p:attrName>ppt_x</p:attrName>
                                        </p:attrNameLst>
                                      </p:cBhvr>
                                      <p:tavLst>
                                        <p:tav tm="0">
                                          <p:val>
                                            <p:strVal val="ppt_x"/>
                                          </p:val>
                                        </p:tav>
                                        <p:tav tm="100000">
                                          <p:val>
                                            <p:strVal val="ppt_x+ppt_w/2"/>
                                          </p:val>
                                        </p:tav>
                                      </p:tavLst>
                                    </p:anim>
                                    <p:anim calcmode="lin" valueType="num">
                                      <p:cBhvr>
                                        <p:cTn id="81" dur="500"/>
                                        <p:tgtEl>
                                          <p:spTgt spid="37"/>
                                        </p:tgtEl>
                                        <p:attrNameLst>
                                          <p:attrName>ppt_y</p:attrName>
                                        </p:attrNameLst>
                                      </p:cBhvr>
                                      <p:tavLst>
                                        <p:tav tm="0">
                                          <p:val>
                                            <p:strVal val="ppt_y"/>
                                          </p:val>
                                        </p:tav>
                                        <p:tav tm="100000">
                                          <p:val>
                                            <p:strVal val="ppt_y"/>
                                          </p:val>
                                        </p:tav>
                                      </p:tavLst>
                                    </p:anim>
                                    <p:anim calcmode="lin" valueType="num">
                                      <p:cBhvr>
                                        <p:cTn id="82" dur="500"/>
                                        <p:tgtEl>
                                          <p:spTgt spid="37"/>
                                        </p:tgtEl>
                                        <p:attrNameLst>
                                          <p:attrName>ppt_w</p:attrName>
                                        </p:attrNameLst>
                                      </p:cBhvr>
                                      <p:tavLst>
                                        <p:tav tm="0">
                                          <p:val>
                                            <p:strVal val="ppt_w"/>
                                          </p:val>
                                        </p:tav>
                                        <p:tav tm="100000">
                                          <p:val>
                                            <p:fltVal val="0"/>
                                          </p:val>
                                        </p:tav>
                                      </p:tavLst>
                                    </p:anim>
                                    <p:anim calcmode="lin" valueType="num">
                                      <p:cBhvr>
                                        <p:cTn id="83" dur="500"/>
                                        <p:tgtEl>
                                          <p:spTgt spid="37"/>
                                        </p:tgtEl>
                                        <p:attrNameLst>
                                          <p:attrName>ppt_h</p:attrName>
                                        </p:attrNameLst>
                                      </p:cBhvr>
                                      <p:tavLst>
                                        <p:tav tm="0">
                                          <p:val>
                                            <p:strVal val="ppt_h"/>
                                          </p:val>
                                        </p:tav>
                                        <p:tav tm="100000">
                                          <p:val>
                                            <p:strVal val="ppt_h"/>
                                          </p:val>
                                        </p:tav>
                                      </p:tavLst>
                                    </p:anim>
                                    <p:set>
                                      <p:cBhvr>
                                        <p:cTn id="84" dur="1" fill="hold">
                                          <p:stCondLst>
                                            <p:cond delay="499"/>
                                          </p:stCondLst>
                                        </p:cTn>
                                        <p:tgtEl>
                                          <p:spTgt spid="37"/>
                                        </p:tgtEl>
                                        <p:attrNameLst>
                                          <p:attrName>style.visibility</p:attrName>
                                        </p:attrNameLst>
                                      </p:cBhvr>
                                      <p:to>
                                        <p:strVal val="hidden"/>
                                      </p:to>
                                    </p:set>
                                  </p:childTnLst>
                                </p:cTn>
                              </p:par>
                            </p:childTnLst>
                          </p:cTn>
                        </p:par>
                        <p:par>
                          <p:cTn id="85" fill="hold" nodeType="afterGroup">
                            <p:stCondLst>
                              <p:cond delay="5000"/>
                            </p:stCondLst>
                            <p:childTnLst>
                              <p:par>
                                <p:cTn id="86" presetID="17" presetClass="entr" presetSubtype="8" fill="hold" grpId="0" nodeType="afterEffect">
                                  <p:stCondLst>
                                    <p:cond delay="0"/>
                                  </p:stCondLst>
                                  <p:childTnLst>
                                    <p:set>
                                      <p:cBhvr>
                                        <p:cTn id="87" dur="1" fill="hold">
                                          <p:stCondLst>
                                            <p:cond delay="0"/>
                                          </p:stCondLst>
                                        </p:cTn>
                                        <p:tgtEl>
                                          <p:spTgt spid="36"/>
                                        </p:tgtEl>
                                        <p:attrNameLst>
                                          <p:attrName>style.visibility</p:attrName>
                                        </p:attrNameLst>
                                      </p:cBhvr>
                                      <p:to>
                                        <p:strVal val="visible"/>
                                      </p:to>
                                    </p:set>
                                    <p:anim calcmode="lin" valueType="num">
                                      <p:cBhvr>
                                        <p:cTn id="88" dur="500" fill="hold"/>
                                        <p:tgtEl>
                                          <p:spTgt spid="36"/>
                                        </p:tgtEl>
                                        <p:attrNameLst>
                                          <p:attrName>ppt_x</p:attrName>
                                        </p:attrNameLst>
                                      </p:cBhvr>
                                      <p:tavLst>
                                        <p:tav tm="0">
                                          <p:val>
                                            <p:strVal val="#ppt_x-#ppt_w/2"/>
                                          </p:val>
                                        </p:tav>
                                        <p:tav tm="100000">
                                          <p:val>
                                            <p:strVal val="#ppt_x"/>
                                          </p:val>
                                        </p:tav>
                                      </p:tavLst>
                                    </p:anim>
                                    <p:anim calcmode="lin" valueType="num">
                                      <p:cBhvr>
                                        <p:cTn id="89" dur="500" fill="hold"/>
                                        <p:tgtEl>
                                          <p:spTgt spid="36"/>
                                        </p:tgtEl>
                                        <p:attrNameLst>
                                          <p:attrName>ppt_y</p:attrName>
                                        </p:attrNameLst>
                                      </p:cBhvr>
                                      <p:tavLst>
                                        <p:tav tm="0">
                                          <p:val>
                                            <p:strVal val="#ppt_y"/>
                                          </p:val>
                                        </p:tav>
                                        <p:tav tm="100000">
                                          <p:val>
                                            <p:strVal val="#ppt_y"/>
                                          </p:val>
                                        </p:tav>
                                      </p:tavLst>
                                    </p:anim>
                                    <p:anim calcmode="lin" valueType="num">
                                      <p:cBhvr>
                                        <p:cTn id="90" dur="500" fill="hold"/>
                                        <p:tgtEl>
                                          <p:spTgt spid="36"/>
                                        </p:tgtEl>
                                        <p:attrNameLst>
                                          <p:attrName>ppt_w</p:attrName>
                                        </p:attrNameLst>
                                      </p:cBhvr>
                                      <p:tavLst>
                                        <p:tav tm="0">
                                          <p:val>
                                            <p:fltVal val="0"/>
                                          </p:val>
                                        </p:tav>
                                        <p:tav tm="100000">
                                          <p:val>
                                            <p:strVal val="#ppt_w"/>
                                          </p:val>
                                        </p:tav>
                                      </p:tavLst>
                                    </p:anim>
                                    <p:anim calcmode="lin" valueType="num">
                                      <p:cBhvr>
                                        <p:cTn id="91" dur="500" fill="hold"/>
                                        <p:tgtEl>
                                          <p:spTgt spid="3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8" grpId="1" animBg="1"/>
      <p:bldP spid="29" grpId="0" animBg="1"/>
      <p:bldP spid="29" grpId="1" animBg="1"/>
      <p:bldP spid="34" grpId="0" animBg="1"/>
      <p:bldP spid="34" grpId="1" animBg="1"/>
      <p:bldP spid="35" grpId="0" animBg="1"/>
      <p:bldP spid="35" grpId="1" animBg="1"/>
      <p:bldP spid="36" grpId="0" animBg="1"/>
      <p:bldP spid="37" grpId="0" animBg="1"/>
      <p:bldP spid="37"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B94E66B-8A2B-E541-9668-86B80D520B5D}"/>
              </a:ext>
            </a:extLst>
          </p:cNvPr>
          <p:cNvSpPr>
            <a:spLocks noGrp="1"/>
          </p:cNvSpPr>
          <p:nvPr>
            <p:ph type="title"/>
          </p:nvPr>
        </p:nvSpPr>
        <p:spPr/>
        <p:txBody>
          <a:bodyPr/>
          <a:lstStyle/>
          <a:p>
            <a:r>
              <a:rPr lang="nb-NO" dirty="0" err="1"/>
              <a:t>Figures</a:t>
            </a:r>
            <a:r>
              <a:rPr lang="nb-NO" dirty="0"/>
              <a:t> and images</a:t>
            </a:r>
          </a:p>
        </p:txBody>
      </p:sp>
      <p:pic>
        <p:nvPicPr>
          <p:cNvPr id="7" name="Plassholder for innhold 6">
            <a:extLst>
              <a:ext uri="{FF2B5EF4-FFF2-40B4-BE49-F238E27FC236}">
                <a16:creationId xmlns:a16="http://schemas.microsoft.com/office/drawing/2014/main" id="{80A61E14-8C02-B54F-9AB5-281E9815A452}"/>
              </a:ext>
            </a:extLst>
          </p:cNvPr>
          <p:cNvPicPr>
            <a:picLocks noGrp="1" noChangeAspect="1"/>
          </p:cNvPicPr>
          <p:nvPr>
            <p:ph idx="1"/>
          </p:nvPr>
        </p:nvPicPr>
        <p:blipFill>
          <a:blip r:embed="rId3"/>
          <a:stretch>
            <a:fillRect/>
          </a:stretch>
        </p:blipFill>
        <p:spPr>
          <a:xfrm>
            <a:off x="3195549" y="2083353"/>
            <a:ext cx="5800900" cy="4575865"/>
          </a:xfrm>
        </p:spPr>
      </p:pic>
      <p:sp>
        <p:nvSpPr>
          <p:cNvPr id="8" name="TekstSylinder 7">
            <a:extLst>
              <a:ext uri="{FF2B5EF4-FFF2-40B4-BE49-F238E27FC236}">
                <a16:creationId xmlns:a16="http://schemas.microsoft.com/office/drawing/2014/main" id="{C19A5406-9EF1-D649-BACD-48B441BDC221}"/>
              </a:ext>
            </a:extLst>
          </p:cNvPr>
          <p:cNvSpPr txBox="1"/>
          <p:nvPr/>
        </p:nvSpPr>
        <p:spPr>
          <a:xfrm>
            <a:off x="9342783" y="6162261"/>
            <a:ext cx="2226365" cy="369332"/>
          </a:xfrm>
          <a:prstGeom prst="rect">
            <a:avLst/>
          </a:prstGeom>
          <a:noFill/>
        </p:spPr>
        <p:txBody>
          <a:bodyPr wrap="square" rtlCol="0">
            <a:spAutoFit/>
          </a:bodyPr>
          <a:lstStyle/>
          <a:p>
            <a:r>
              <a:rPr lang="nb-NO" dirty="0" err="1"/>
              <a:t>www.uio.no</a:t>
            </a:r>
            <a:endParaRPr lang="nb-NO" dirty="0"/>
          </a:p>
        </p:txBody>
      </p:sp>
      <p:sp>
        <p:nvSpPr>
          <p:cNvPr id="9" name="Friform 8">
            <a:extLst>
              <a:ext uri="{FF2B5EF4-FFF2-40B4-BE49-F238E27FC236}">
                <a16:creationId xmlns:a16="http://schemas.microsoft.com/office/drawing/2014/main" id="{9BCAE0C9-86DA-EB40-A1BB-5A4458EFF52F}"/>
              </a:ext>
            </a:extLst>
          </p:cNvPr>
          <p:cNvSpPr/>
          <p:nvPr/>
        </p:nvSpPr>
        <p:spPr>
          <a:xfrm>
            <a:off x="3040804" y="2206487"/>
            <a:ext cx="2385961" cy="1113183"/>
          </a:xfrm>
          <a:custGeom>
            <a:avLst/>
            <a:gdLst>
              <a:gd name="connsiteX0" fmla="*/ 2286570 w 2385961"/>
              <a:gd name="connsiteY0" fmla="*/ 19878 h 1113183"/>
              <a:gd name="connsiteX1" fmla="*/ 1073996 w 2385961"/>
              <a:gd name="connsiteY1" fmla="*/ 39756 h 1113183"/>
              <a:gd name="connsiteX2" fmla="*/ 418013 w 2385961"/>
              <a:gd name="connsiteY2" fmla="*/ 59635 h 1113183"/>
              <a:gd name="connsiteX3" fmla="*/ 298744 w 2385961"/>
              <a:gd name="connsiteY3" fmla="*/ 99391 h 1113183"/>
              <a:gd name="connsiteX4" fmla="*/ 199353 w 2385961"/>
              <a:gd name="connsiteY4" fmla="*/ 238539 h 1113183"/>
              <a:gd name="connsiteX5" fmla="*/ 159596 w 2385961"/>
              <a:gd name="connsiteY5" fmla="*/ 298174 h 1113183"/>
              <a:gd name="connsiteX6" fmla="*/ 40326 w 2385961"/>
              <a:gd name="connsiteY6" fmla="*/ 457200 h 1113183"/>
              <a:gd name="connsiteX7" fmla="*/ 570 w 2385961"/>
              <a:gd name="connsiteY7" fmla="*/ 576470 h 1113183"/>
              <a:gd name="connsiteX8" fmla="*/ 20448 w 2385961"/>
              <a:gd name="connsiteY8" fmla="*/ 735496 h 1113183"/>
              <a:gd name="connsiteX9" fmla="*/ 99961 w 2385961"/>
              <a:gd name="connsiteY9" fmla="*/ 854765 h 1113183"/>
              <a:gd name="connsiteX10" fmla="*/ 278866 w 2385961"/>
              <a:gd name="connsiteY10" fmla="*/ 1013791 h 1113183"/>
              <a:gd name="connsiteX11" fmla="*/ 338500 w 2385961"/>
              <a:gd name="connsiteY11" fmla="*/ 1033670 h 1113183"/>
              <a:gd name="connsiteX12" fmla="*/ 457770 w 2385961"/>
              <a:gd name="connsiteY12" fmla="*/ 1093304 h 1113183"/>
              <a:gd name="connsiteX13" fmla="*/ 577039 w 2385961"/>
              <a:gd name="connsiteY13" fmla="*/ 1113183 h 1113183"/>
              <a:gd name="connsiteX14" fmla="*/ 1272779 w 2385961"/>
              <a:gd name="connsiteY14" fmla="*/ 1093304 h 1113183"/>
              <a:gd name="connsiteX15" fmla="*/ 1332413 w 2385961"/>
              <a:gd name="connsiteY15" fmla="*/ 1073426 h 1113183"/>
              <a:gd name="connsiteX16" fmla="*/ 1491439 w 2385961"/>
              <a:gd name="connsiteY16" fmla="*/ 1053548 h 1113183"/>
              <a:gd name="connsiteX17" fmla="*/ 1630587 w 2385961"/>
              <a:gd name="connsiteY17" fmla="*/ 1013791 h 1113183"/>
              <a:gd name="connsiteX18" fmla="*/ 1789613 w 2385961"/>
              <a:gd name="connsiteY18" fmla="*/ 974035 h 1113183"/>
              <a:gd name="connsiteX19" fmla="*/ 1849248 w 2385961"/>
              <a:gd name="connsiteY19" fmla="*/ 934278 h 1113183"/>
              <a:gd name="connsiteX20" fmla="*/ 1908883 w 2385961"/>
              <a:gd name="connsiteY20" fmla="*/ 914400 h 1113183"/>
              <a:gd name="connsiteX21" fmla="*/ 1988396 w 2385961"/>
              <a:gd name="connsiteY21" fmla="*/ 874643 h 1113183"/>
              <a:gd name="connsiteX22" fmla="*/ 2107666 w 2385961"/>
              <a:gd name="connsiteY22" fmla="*/ 815009 h 1113183"/>
              <a:gd name="connsiteX23" fmla="*/ 2207057 w 2385961"/>
              <a:gd name="connsiteY23" fmla="*/ 695739 h 1113183"/>
              <a:gd name="connsiteX24" fmla="*/ 2286570 w 2385961"/>
              <a:gd name="connsiteY24" fmla="*/ 576470 h 1113183"/>
              <a:gd name="connsiteX25" fmla="*/ 2326326 w 2385961"/>
              <a:gd name="connsiteY25" fmla="*/ 516835 h 1113183"/>
              <a:gd name="connsiteX26" fmla="*/ 2366083 w 2385961"/>
              <a:gd name="connsiteY26" fmla="*/ 397565 h 1113183"/>
              <a:gd name="connsiteX27" fmla="*/ 2385961 w 2385961"/>
              <a:gd name="connsiteY27" fmla="*/ 337930 h 1113183"/>
              <a:gd name="connsiteX28" fmla="*/ 2366083 w 2385961"/>
              <a:gd name="connsiteY28" fmla="*/ 198783 h 1113183"/>
              <a:gd name="connsiteX29" fmla="*/ 2306448 w 2385961"/>
              <a:gd name="connsiteY29" fmla="*/ 159026 h 1113183"/>
              <a:gd name="connsiteX30" fmla="*/ 2266692 w 2385961"/>
              <a:gd name="connsiteY30" fmla="*/ 99391 h 1113183"/>
              <a:gd name="connsiteX31" fmla="*/ 2167300 w 2385961"/>
              <a:gd name="connsiteY31" fmla="*/ 0 h 1113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385961" h="1113183">
                <a:moveTo>
                  <a:pt x="2286570" y="19878"/>
                </a:moveTo>
                <a:lnTo>
                  <a:pt x="1073996" y="39756"/>
                </a:lnTo>
                <a:cubicBezTo>
                  <a:pt x="855284" y="44409"/>
                  <a:pt x="636130" y="42857"/>
                  <a:pt x="418013" y="59635"/>
                </a:cubicBezTo>
                <a:cubicBezTo>
                  <a:pt x="376230" y="62849"/>
                  <a:pt x="298744" y="99391"/>
                  <a:pt x="298744" y="99391"/>
                </a:cubicBezTo>
                <a:cubicBezTo>
                  <a:pt x="205049" y="239933"/>
                  <a:pt x="322635" y="65944"/>
                  <a:pt x="199353" y="238539"/>
                </a:cubicBezTo>
                <a:cubicBezTo>
                  <a:pt x="185467" y="257980"/>
                  <a:pt x="173931" y="279061"/>
                  <a:pt x="159596" y="298174"/>
                </a:cubicBezTo>
                <a:cubicBezTo>
                  <a:pt x="17939" y="487049"/>
                  <a:pt x="130207" y="322380"/>
                  <a:pt x="40326" y="457200"/>
                </a:cubicBezTo>
                <a:cubicBezTo>
                  <a:pt x="27074" y="496957"/>
                  <a:pt x="-4628" y="534886"/>
                  <a:pt x="570" y="576470"/>
                </a:cubicBezTo>
                <a:cubicBezTo>
                  <a:pt x="7196" y="629479"/>
                  <a:pt x="2481" y="685187"/>
                  <a:pt x="20448" y="735496"/>
                </a:cubicBezTo>
                <a:cubicBezTo>
                  <a:pt x="36519" y="780494"/>
                  <a:pt x="66175" y="820979"/>
                  <a:pt x="99961" y="854765"/>
                </a:cubicBezTo>
                <a:cubicBezTo>
                  <a:pt x="152651" y="907455"/>
                  <a:pt x="207919" y="978317"/>
                  <a:pt x="278866" y="1013791"/>
                </a:cubicBezTo>
                <a:cubicBezTo>
                  <a:pt x="297607" y="1023162"/>
                  <a:pt x="319353" y="1025160"/>
                  <a:pt x="338500" y="1033670"/>
                </a:cubicBezTo>
                <a:cubicBezTo>
                  <a:pt x="379118" y="1051723"/>
                  <a:pt x="415602" y="1079248"/>
                  <a:pt x="457770" y="1093304"/>
                </a:cubicBezTo>
                <a:cubicBezTo>
                  <a:pt x="496006" y="1106049"/>
                  <a:pt x="537283" y="1106557"/>
                  <a:pt x="577039" y="1113183"/>
                </a:cubicBezTo>
                <a:cubicBezTo>
                  <a:pt x="808952" y="1106557"/>
                  <a:pt x="1041092" y="1105498"/>
                  <a:pt x="1272779" y="1093304"/>
                </a:cubicBezTo>
                <a:cubicBezTo>
                  <a:pt x="1293703" y="1092203"/>
                  <a:pt x="1311798" y="1077174"/>
                  <a:pt x="1332413" y="1073426"/>
                </a:cubicBezTo>
                <a:cubicBezTo>
                  <a:pt x="1384973" y="1063870"/>
                  <a:pt x="1438745" y="1062330"/>
                  <a:pt x="1491439" y="1053548"/>
                </a:cubicBezTo>
                <a:cubicBezTo>
                  <a:pt x="1576595" y="1039356"/>
                  <a:pt x="1556298" y="1034052"/>
                  <a:pt x="1630587" y="1013791"/>
                </a:cubicBezTo>
                <a:cubicBezTo>
                  <a:pt x="1683302" y="999414"/>
                  <a:pt x="1789613" y="974035"/>
                  <a:pt x="1789613" y="974035"/>
                </a:cubicBezTo>
                <a:cubicBezTo>
                  <a:pt x="1809491" y="960783"/>
                  <a:pt x="1827879" y="944962"/>
                  <a:pt x="1849248" y="934278"/>
                </a:cubicBezTo>
                <a:cubicBezTo>
                  <a:pt x="1867989" y="924907"/>
                  <a:pt x="1889624" y="922654"/>
                  <a:pt x="1908883" y="914400"/>
                </a:cubicBezTo>
                <a:cubicBezTo>
                  <a:pt x="1936120" y="902727"/>
                  <a:pt x="1961159" y="886316"/>
                  <a:pt x="1988396" y="874643"/>
                </a:cubicBezTo>
                <a:cubicBezTo>
                  <a:pt x="2103620" y="825261"/>
                  <a:pt x="1993058" y="891413"/>
                  <a:pt x="2107666" y="815009"/>
                </a:cubicBezTo>
                <a:cubicBezTo>
                  <a:pt x="2249717" y="601928"/>
                  <a:pt x="2028506" y="925303"/>
                  <a:pt x="2207057" y="695739"/>
                </a:cubicBezTo>
                <a:cubicBezTo>
                  <a:pt x="2236392" y="658023"/>
                  <a:pt x="2260066" y="616226"/>
                  <a:pt x="2286570" y="576470"/>
                </a:cubicBezTo>
                <a:cubicBezTo>
                  <a:pt x="2299822" y="556592"/>
                  <a:pt x="2318771" y="539500"/>
                  <a:pt x="2326326" y="516835"/>
                </a:cubicBezTo>
                <a:lnTo>
                  <a:pt x="2366083" y="397565"/>
                </a:lnTo>
                <a:lnTo>
                  <a:pt x="2385961" y="337930"/>
                </a:lnTo>
                <a:cubicBezTo>
                  <a:pt x="2379335" y="291548"/>
                  <a:pt x="2385112" y="241598"/>
                  <a:pt x="2366083" y="198783"/>
                </a:cubicBezTo>
                <a:cubicBezTo>
                  <a:pt x="2356380" y="176951"/>
                  <a:pt x="2323341" y="175919"/>
                  <a:pt x="2306448" y="159026"/>
                </a:cubicBezTo>
                <a:cubicBezTo>
                  <a:pt x="2289555" y="142133"/>
                  <a:pt x="2281986" y="117744"/>
                  <a:pt x="2266692" y="99391"/>
                </a:cubicBezTo>
                <a:cubicBezTo>
                  <a:pt x="2266683" y="99380"/>
                  <a:pt x="2178350" y="11050"/>
                  <a:pt x="2167300" y="0"/>
                </a:cubicBezTo>
              </a:path>
            </a:pathLst>
          </a:custGeom>
          <a:noFill/>
          <a:ln w="793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0" name="Friform 9">
            <a:extLst>
              <a:ext uri="{FF2B5EF4-FFF2-40B4-BE49-F238E27FC236}">
                <a16:creationId xmlns:a16="http://schemas.microsoft.com/office/drawing/2014/main" id="{03C4A54D-6AED-B54E-B250-D497E38AB31F}"/>
              </a:ext>
            </a:extLst>
          </p:cNvPr>
          <p:cNvSpPr/>
          <p:nvPr/>
        </p:nvSpPr>
        <p:spPr>
          <a:xfrm>
            <a:off x="6336162" y="2186609"/>
            <a:ext cx="2915577" cy="2166730"/>
          </a:xfrm>
          <a:custGeom>
            <a:avLst/>
            <a:gdLst>
              <a:gd name="connsiteX0" fmla="*/ 1734412 w 2915577"/>
              <a:gd name="connsiteY0" fmla="*/ 119269 h 2166730"/>
              <a:gd name="connsiteX1" fmla="*/ 1595264 w 2915577"/>
              <a:gd name="connsiteY1" fmla="*/ 139148 h 2166730"/>
              <a:gd name="connsiteX2" fmla="*/ 1376603 w 2915577"/>
              <a:gd name="connsiteY2" fmla="*/ 99391 h 2166730"/>
              <a:gd name="connsiteX3" fmla="*/ 1297090 w 2915577"/>
              <a:gd name="connsiteY3" fmla="*/ 59634 h 2166730"/>
              <a:gd name="connsiteX4" fmla="*/ 1237455 w 2915577"/>
              <a:gd name="connsiteY4" fmla="*/ 39756 h 2166730"/>
              <a:gd name="connsiteX5" fmla="*/ 1078429 w 2915577"/>
              <a:gd name="connsiteY5" fmla="*/ 0 h 2166730"/>
              <a:gd name="connsiteX6" fmla="*/ 144151 w 2915577"/>
              <a:gd name="connsiteY6" fmla="*/ 39756 h 2166730"/>
              <a:gd name="connsiteX7" fmla="*/ 64638 w 2915577"/>
              <a:gd name="connsiteY7" fmla="*/ 59634 h 2166730"/>
              <a:gd name="connsiteX8" fmla="*/ 5003 w 2915577"/>
              <a:gd name="connsiteY8" fmla="*/ 119269 h 2166730"/>
              <a:gd name="connsiteX9" fmla="*/ 44760 w 2915577"/>
              <a:gd name="connsiteY9" fmla="*/ 596348 h 2166730"/>
              <a:gd name="connsiteX10" fmla="*/ 64638 w 2915577"/>
              <a:gd name="connsiteY10" fmla="*/ 675861 h 2166730"/>
              <a:gd name="connsiteX11" fmla="*/ 84516 w 2915577"/>
              <a:gd name="connsiteY11" fmla="*/ 795130 h 2166730"/>
              <a:gd name="connsiteX12" fmla="*/ 183908 w 2915577"/>
              <a:gd name="connsiteY12" fmla="*/ 1033669 h 2166730"/>
              <a:gd name="connsiteX13" fmla="*/ 243542 w 2915577"/>
              <a:gd name="connsiteY13" fmla="*/ 1172817 h 2166730"/>
              <a:gd name="connsiteX14" fmla="*/ 342934 w 2915577"/>
              <a:gd name="connsiteY14" fmla="*/ 1292087 h 2166730"/>
              <a:gd name="connsiteX15" fmla="*/ 382690 w 2915577"/>
              <a:gd name="connsiteY15" fmla="*/ 1351721 h 2166730"/>
              <a:gd name="connsiteX16" fmla="*/ 462203 w 2915577"/>
              <a:gd name="connsiteY16" fmla="*/ 1411356 h 2166730"/>
              <a:gd name="connsiteX17" fmla="*/ 621229 w 2915577"/>
              <a:gd name="connsiteY17" fmla="*/ 1570382 h 2166730"/>
              <a:gd name="connsiteX18" fmla="*/ 740499 w 2915577"/>
              <a:gd name="connsiteY18" fmla="*/ 1649895 h 2166730"/>
              <a:gd name="connsiteX19" fmla="*/ 820012 w 2915577"/>
              <a:gd name="connsiteY19" fmla="*/ 1729408 h 2166730"/>
              <a:gd name="connsiteX20" fmla="*/ 899525 w 2915577"/>
              <a:gd name="connsiteY20" fmla="*/ 1769165 h 2166730"/>
              <a:gd name="connsiteX21" fmla="*/ 1038673 w 2915577"/>
              <a:gd name="connsiteY21" fmla="*/ 1868556 h 2166730"/>
              <a:gd name="connsiteX22" fmla="*/ 1138064 w 2915577"/>
              <a:gd name="connsiteY22" fmla="*/ 1908313 h 2166730"/>
              <a:gd name="connsiteX23" fmla="*/ 1257334 w 2915577"/>
              <a:gd name="connsiteY23" fmla="*/ 1967948 h 2166730"/>
              <a:gd name="connsiteX24" fmla="*/ 1316968 w 2915577"/>
              <a:gd name="connsiteY24" fmla="*/ 1987826 h 2166730"/>
              <a:gd name="connsiteX25" fmla="*/ 1376603 w 2915577"/>
              <a:gd name="connsiteY25" fmla="*/ 2027582 h 2166730"/>
              <a:gd name="connsiteX26" fmla="*/ 1575386 w 2915577"/>
              <a:gd name="connsiteY26" fmla="*/ 2067339 h 2166730"/>
              <a:gd name="connsiteX27" fmla="*/ 1654899 w 2915577"/>
              <a:gd name="connsiteY27" fmla="*/ 2107095 h 2166730"/>
              <a:gd name="connsiteX28" fmla="*/ 1774168 w 2915577"/>
              <a:gd name="connsiteY28" fmla="*/ 2126974 h 2166730"/>
              <a:gd name="connsiteX29" fmla="*/ 1853681 w 2915577"/>
              <a:gd name="connsiteY29" fmla="*/ 2146852 h 2166730"/>
              <a:gd name="connsiteX30" fmla="*/ 1972951 w 2915577"/>
              <a:gd name="connsiteY30" fmla="*/ 2166730 h 2166730"/>
              <a:gd name="connsiteX31" fmla="*/ 2330760 w 2915577"/>
              <a:gd name="connsiteY31" fmla="*/ 2146852 h 2166730"/>
              <a:gd name="connsiteX32" fmla="*/ 2410273 w 2915577"/>
              <a:gd name="connsiteY32" fmla="*/ 2107095 h 2166730"/>
              <a:gd name="connsiteX33" fmla="*/ 2469908 w 2915577"/>
              <a:gd name="connsiteY33" fmla="*/ 2087217 h 2166730"/>
              <a:gd name="connsiteX34" fmla="*/ 2609055 w 2915577"/>
              <a:gd name="connsiteY34" fmla="*/ 2007704 h 2166730"/>
              <a:gd name="connsiteX35" fmla="*/ 2728325 w 2915577"/>
              <a:gd name="connsiteY35" fmla="*/ 1888434 h 2166730"/>
              <a:gd name="connsiteX36" fmla="*/ 2807838 w 2915577"/>
              <a:gd name="connsiteY36" fmla="*/ 1729408 h 2166730"/>
              <a:gd name="connsiteX37" fmla="*/ 2887351 w 2915577"/>
              <a:gd name="connsiteY37" fmla="*/ 1530626 h 2166730"/>
              <a:gd name="connsiteX38" fmla="*/ 2887351 w 2915577"/>
              <a:gd name="connsiteY38" fmla="*/ 854765 h 2166730"/>
              <a:gd name="connsiteX39" fmla="*/ 2867473 w 2915577"/>
              <a:gd name="connsiteY39" fmla="*/ 775252 h 2166730"/>
              <a:gd name="connsiteX40" fmla="*/ 2748203 w 2915577"/>
              <a:gd name="connsiteY40" fmla="*/ 576469 h 2166730"/>
              <a:gd name="connsiteX41" fmla="*/ 2688568 w 2915577"/>
              <a:gd name="connsiteY41" fmla="*/ 536713 h 2166730"/>
              <a:gd name="connsiteX42" fmla="*/ 2609055 w 2915577"/>
              <a:gd name="connsiteY42" fmla="*/ 457200 h 2166730"/>
              <a:gd name="connsiteX43" fmla="*/ 2469908 w 2915577"/>
              <a:gd name="connsiteY43" fmla="*/ 397565 h 2166730"/>
              <a:gd name="connsiteX44" fmla="*/ 2390395 w 2915577"/>
              <a:gd name="connsiteY44" fmla="*/ 357808 h 2166730"/>
              <a:gd name="connsiteX45" fmla="*/ 2271125 w 2915577"/>
              <a:gd name="connsiteY45" fmla="*/ 318052 h 2166730"/>
              <a:gd name="connsiteX46" fmla="*/ 2191612 w 2915577"/>
              <a:gd name="connsiteY46" fmla="*/ 278295 h 2166730"/>
              <a:gd name="connsiteX47" fmla="*/ 2112099 w 2915577"/>
              <a:gd name="connsiteY47" fmla="*/ 258417 h 2166730"/>
              <a:gd name="connsiteX48" fmla="*/ 1992829 w 2915577"/>
              <a:gd name="connsiteY48" fmla="*/ 218661 h 2166730"/>
              <a:gd name="connsiteX49" fmla="*/ 1933195 w 2915577"/>
              <a:gd name="connsiteY49" fmla="*/ 198782 h 2166730"/>
              <a:gd name="connsiteX50" fmla="*/ 1535629 w 2915577"/>
              <a:gd name="connsiteY50" fmla="*/ 178904 h 2166730"/>
              <a:gd name="connsiteX51" fmla="*/ 1456116 w 2915577"/>
              <a:gd name="connsiteY51" fmla="*/ 159026 h 2166730"/>
              <a:gd name="connsiteX52" fmla="*/ 1277212 w 2915577"/>
              <a:gd name="connsiteY52" fmla="*/ 119269 h 2166730"/>
              <a:gd name="connsiteX53" fmla="*/ 1138064 w 2915577"/>
              <a:gd name="connsiteY53" fmla="*/ 119269 h 2166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2915577" h="2166730">
                <a:moveTo>
                  <a:pt x="1734412" y="119269"/>
                </a:moveTo>
                <a:cubicBezTo>
                  <a:pt x="1688029" y="125895"/>
                  <a:pt x="1642118" y="139148"/>
                  <a:pt x="1595264" y="139148"/>
                </a:cubicBezTo>
                <a:cubicBezTo>
                  <a:pt x="1530399" y="139148"/>
                  <a:pt x="1441830" y="127345"/>
                  <a:pt x="1376603" y="99391"/>
                </a:cubicBezTo>
                <a:cubicBezTo>
                  <a:pt x="1349366" y="87718"/>
                  <a:pt x="1324327" y="71307"/>
                  <a:pt x="1297090" y="59634"/>
                </a:cubicBezTo>
                <a:cubicBezTo>
                  <a:pt x="1277831" y="51380"/>
                  <a:pt x="1257670" y="45269"/>
                  <a:pt x="1237455" y="39756"/>
                </a:cubicBezTo>
                <a:cubicBezTo>
                  <a:pt x="1184740" y="25379"/>
                  <a:pt x="1078429" y="0"/>
                  <a:pt x="1078429" y="0"/>
                </a:cubicBezTo>
                <a:cubicBezTo>
                  <a:pt x="801071" y="6934"/>
                  <a:pt x="445982" y="-15122"/>
                  <a:pt x="144151" y="39756"/>
                </a:cubicBezTo>
                <a:cubicBezTo>
                  <a:pt x="117272" y="44643"/>
                  <a:pt x="91142" y="53008"/>
                  <a:pt x="64638" y="59634"/>
                </a:cubicBezTo>
                <a:cubicBezTo>
                  <a:pt x="44760" y="79512"/>
                  <a:pt x="7548" y="91272"/>
                  <a:pt x="5003" y="119269"/>
                </a:cubicBezTo>
                <a:cubicBezTo>
                  <a:pt x="-9887" y="283054"/>
                  <a:pt x="9950" y="439703"/>
                  <a:pt x="44760" y="596348"/>
                </a:cubicBezTo>
                <a:cubicBezTo>
                  <a:pt x="50687" y="623017"/>
                  <a:pt x="59280" y="649072"/>
                  <a:pt x="64638" y="675861"/>
                </a:cubicBezTo>
                <a:cubicBezTo>
                  <a:pt x="72542" y="715383"/>
                  <a:pt x="74741" y="756029"/>
                  <a:pt x="84516" y="795130"/>
                </a:cubicBezTo>
                <a:cubicBezTo>
                  <a:pt x="118135" y="929607"/>
                  <a:pt x="126950" y="905514"/>
                  <a:pt x="183908" y="1033669"/>
                </a:cubicBezTo>
                <a:cubicBezTo>
                  <a:pt x="239662" y="1159116"/>
                  <a:pt x="156931" y="1021247"/>
                  <a:pt x="243542" y="1172817"/>
                </a:cubicBezTo>
                <a:cubicBezTo>
                  <a:pt x="297381" y="1267036"/>
                  <a:pt x="268184" y="1202388"/>
                  <a:pt x="342934" y="1292087"/>
                </a:cubicBezTo>
                <a:cubicBezTo>
                  <a:pt x="358228" y="1310440"/>
                  <a:pt x="365797" y="1334828"/>
                  <a:pt x="382690" y="1351721"/>
                </a:cubicBezTo>
                <a:cubicBezTo>
                  <a:pt x="406117" y="1375148"/>
                  <a:pt x="437781" y="1388969"/>
                  <a:pt x="462203" y="1411356"/>
                </a:cubicBezTo>
                <a:cubicBezTo>
                  <a:pt x="517464" y="1462012"/>
                  <a:pt x="558854" y="1528799"/>
                  <a:pt x="621229" y="1570382"/>
                </a:cubicBezTo>
                <a:cubicBezTo>
                  <a:pt x="660986" y="1596886"/>
                  <a:pt x="706712" y="1616108"/>
                  <a:pt x="740499" y="1649895"/>
                </a:cubicBezTo>
                <a:cubicBezTo>
                  <a:pt x="767003" y="1676399"/>
                  <a:pt x="790026" y="1706918"/>
                  <a:pt x="820012" y="1729408"/>
                </a:cubicBezTo>
                <a:cubicBezTo>
                  <a:pt x="843718" y="1747188"/>
                  <a:pt x="874525" y="1753256"/>
                  <a:pt x="899525" y="1769165"/>
                </a:cubicBezTo>
                <a:cubicBezTo>
                  <a:pt x="947613" y="1799767"/>
                  <a:pt x="989438" y="1839835"/>
                  <a:pt x="1038673" y="1868556"/>
                </a:cubicBezTo>
                <a:cubicBezTo>
                  <a:pt x="1069495" y="1886535"/>
                  <a:pt x="1105580" y="1893547"/>
                  <a:pt x="1138064" y="1908313"/>
                </a:cubicBezTo>
                <a:cubicBezTo>
                  <a:pt x="1178529" y="1926706"/>
                  <a:pt x="1216716" y="1949895"/>
                  <a:pt x="1257334" y="1967948"/>
                </a:cubicBezTo>
                <a:cubicBezTo>
                  <a:pt x="1276481" y="1976458"/>
                  <a:pt x="1298227" y="1978455"/>
                  <a:pt x="1316968" y="1987826"/>
                </a:cubicBezTo>
                <a:cubicBezTo>
                  <a:pt x="1338336" y="1998510"/>
                  <a:pt x="1353769" y="2020556"/>
                  <a:pt x="1376603" y="2027582"/>
                </a:cubicBezTo>
                <a:cubicBezTo>
                  <a:pt x="1441188" y="2047454"/>
                  <a:pt x="1575386" y="2067339"/>
                  <a:pt x="1575386" y="2067339"/>
                </a:cubicBezTo>
                <a:cubicBezTo>
                  <a:pt x="1601890" y="2080591"/>
                  <a:pt x="1626516" y="2098580"/>
                  <a:pt x="1654899" y="2107095"/>
                </a:cubicBezTo>
                <a:cubicBezTo>
                  <a:pt x="1693504" y="2118677"/>
                  <a:pt x="1734646" y="2119069"/>
                  <a:pt x="1774168" y="2126974"/>
                </a:cubicBezTo>
                <a:cubicBezTo>
                  <a:pt x="1800957" y="2132332"/>
                  <a:pt x="1826891" y="2141494"/>
                  <a:pt x="1853681" y="2146852"/>
                </a:cubicBezTo>
                <a:cubicBezTo>
                  <a:pt x="1893203" y="2154756"/>
                  <a:pt x="1933194" y="2160104"/>
                  <a:pt x="1972951" y="2166730"/>
                </a:cubicBezTo>
                <a:cubicBezTo>
                  <a:pt x="2092221" y="2160104"/>
                  <a:pt x="2212402" y="2162992"/>
                  <a:pt x="2330760" y="2146852"/>
                </a:cubicBezTo>
                <a:cubicBezTo>
                  <a:pt x="2360121" y="2142848"/>
                  <a:pt x="2383036" y="2118768"/>
                  <a:pt x="2410273" y="2107095"/>
                </a:cubicBezTo>
                <a:cubicBezTo>
                  <a:pt x="2429532" y="2098841"/>
                  <a:pt x="2450649" y="2095471"/>
                  <a:pt x="2469908" y="2087217"/>
                </a:cubicBezTo>
                <a:cubicBezTo>
                  <a:pt x="2504668" y="2072320"/>
                  <a:pt x="2578074" y="2035243"/>
                  <a:pt x="2609055" y="2007704"/>
                </a:cubicBezTo>
                <a:cubicBezTo>
                  <a:pt x="2651078" y="1970350"/>
                  <a:pt x="2728325" y="1888434"/>
                  <a:pt x="2728325" y="1888434"/>
                </a:cubicBezTo>
                <a:cubicBezTo>
                  <a:pt x="2754829" y="1835425"/>
                  <a:pt x="2785827" y="1784435"/>
                  <a:pt x="2807838" y="1729408"/>
                </a:cubicBezTo>
                <a:lnTo>
                  <a:pt x="2887351" y="1530626"/>
                </a:lnTo>
                <a:cubicBezTo>
                  <a:pt x="2929656" y="1234487"/>
                  <a:pt x="2920009" y="1360975"/>
                  <a:pt x="2887351" y="854765"/>
                </a:cubicBezTo>
                <a:cubicBezTo>
                  <a:pt x="2885592" y="827502"/>
                  <a:pt x="2877066" y="800833"/>
                  <a:pt x="2867473" y="775252"/>
                </a:cubicBezTo>
                <a:cubicBezTo>
                  <a:pt x="2851518" y="732704"/>
                  <a:pt x="2771318" y="591879"/>
                  <a:pt x="2748203" y="576469"/>
                </a:cubicBezTo>
                <a:cubicBezTo>
                  <a:pt x="2728325" y="563217"/>
                  <a:pt x="2706707" y="552261"/>
                  <a:pt x="2688568" y="536713"/>
                </a:cubicBezTo>
                <a:cubicBezTo>
                  <a:pt x="2660109" y="512320"/>
                  <a:pt x="2639041" y="479690"/>
                  <a:pt x="2609055" y="457200"/>
                </a:cubicBezTo>
                <a:cubicBezTo>
                  <a:pt x="2550450" y="413246"/>
                  <a:pt x="2529619" y="423155"/>
                  <a:pt x="2469908" y="397565"/>
                </a:cubicBezTo>
                <a:cubicBezTo>
                  <a:pt x="2442671" y="385892"/>
                  <a:pt x="2417908" y="368813"/>
                  <a:pt x="2390395" y="357808"/>
                </a:cubicBezTo>
                <a:cubicBezTo>
                  <a:pt x="2351485" y="342244"/>
                  <a:pt x="2310035" y="333616"/>
                  <a:pt x="2271125" y="318052"/>
                </a:cubicBezTo>
                <a:cubicBezTo>
                  <a:pt x="2243612" y="307047"/>
                  <a:pt x="2219358" y="288700"/>
                  <a:pt x="2191612" y="278295"/>
                </a:cubicBezTo>
                <a:cubicBezTo>
                  <a:pt x="2166031" y="268702"/>
                  <a:pt x="2138267" y="266267"/>
                  <a:pt x="2112099" y="258417"/>
                </a:cubicBezTo>
                <a:cubicBezTo>
                  <a:pt x="2071959" y="246375"/>
                  <a:pt x="2032586" y="231913"/>
                  <a:pt x="1992829" y="218661"/>
                </a:cubicBezTo>
                <a:cubicBezTo>
                  <a:pt x="1972951" y="212035"/>
                  <a:pt x="1954122" y="199828"/>
                  <a:pt x="1933195" y="198782"/>
                </a:cubicBezTo>
                <a:lnTo>
                  <a:pt x="1535629" y="178904"/>
                </a:lnTo>
                <a:cubicBezTo>
                  <a:pt x="1509125" y="172278"/>
                  <a:pt x="1482385" y="166531"/>
                  <a:pt x="1456116" y="159026"/>
                </a:cubicBezTo>
                <a:cubicBezTo>
                  <a:pt x="1367195" y="133620"/>
                  <a:pt x="1399932" y="128709"/>
                  <a:pt x="1277212" y="119269"/>
                </a:cubicBezTo>
                <a:cubicBezTo>
                  <a:pt x="1230966" y="115711"/>
                  <a:pt x="1184447" y="119269"/>
                  <a:pt x="1138064" y="119269"/>
                </a:cubicBezTo>
              </a:path>
            </a:pathLst>
          </a:custGeom>
          <a:noFill/>
          <a:ln w="8572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1" name="Friform 10">
            <a:extLst>
              <a:ext uri="{FF2B5EF4-FFF2-40B4-BE49-F238E27FC236}">
                <a16:creationId xmlns:a16="http://schemas.microsoft.com/office/drawing/2014/main" id="{A7E2E48F-B7C7-4B47-BF34-B9D9D3CF7FE6}"/>
              </a:ext>
            </a:extLst>
          </p:cNvPr>
          <p:cNvSpPr/>
          <p:nvPr/>
        </p:nvSpPr>
        <p:spPr>
          <a:xfrm>
            <a:off x="5287617" y="3975652"/>
            <a:ext cx="1391479" cy="914400"/>
          </a:xfrm>
          <a:custGeom>
            <a:avLst/>
            <a:gdLst>
              <a:gd name="connsiteX0" fmla="*/ 854766 w 1391479"/>
              <a:gd name="connsiteY0" fmla="*/ 0 h 914400"/>
              <a:gd name="connsiteX1" fmla="*/ 695740 w 1391479"/>
              <a:gd name="connsiteY1" fmla="*/ 19878 h 914400"/>
              <a:gd name="connsiteX2" fmla="*/ 278296 w 1391479"/>
              <a:gd name="connsiteY2" fmla="*/ 39757 h 914400"/>
              <a:gd name="connsiteX3" fmla="*/ 159026 w 1391479"/>
              <a:gd name="connsiteY3" fmla="*/ 79513 h 914400"/>
              <a:gd name="connsiteX4" fmla="*/ 39757 w 1391479"/>
              <a:gd name="connsiteY4" fmla="*/ 178905 h 914400"/>
              <a:gd name="connsiteX5" fmla="*/ 0 w 1391479"/>
              <a:gd name="connsiteY5" fmla="*/ 298174 h 914400"/>
              <a:gd name="connsiteX6" fmla="*/ 19879 w 1391479"/>
              <a:gd name="connsiteY6" fmla="*/ 596348 h 914400"/>
              <a:gd name="connsiteX7" fmla="*/ 119270 w 1391479"/>
              <a:gd name="connsiteY7" fmla="*/ 695739 h 914400"/>
              <a:gd name="connsiteX8" fmla="*/ 238540 w 1391479"/>
              <a:gd name="connsiteY8" fmla="*/ 795131 h 914400"/>
              <a:gd name="connsiteX9" fmla="*/ 357809 w 1391479"/>
              <a:gd name="connsiteY9" fmla="*/ 834887 h 914400"/>
              <a:gd name="connsiteX10" fmla="*/ 437322 w 1391479"/>
              <a:gd name="connsiteY10" fmla="*/ 874644 h 914400"/>
              <a:gd name="connsiteX11" fmla="*/ 636105 w 1391479"/>
              <a:gd name="connsiteY11" fmla="*/ 914400 h 914400"/>
              <a:gd name="connsiteX12" fmla="*/ 1212574 w 1391479"/>
              <a:gd name="connsiteY12" fmla="*/ 894522 h 914400"/>
              <a:gd name="connsiteX13" fmla="*/ 1272209 w 1391479"/>
              <a:gd name="connsiteY13" fmla="*/ 874644 h 914400"/>
              <a:gd name="connsiteX14" fmla="*/ 1331844 w 1391479"/>
              <a:gd name="connsiteY14" fmla="*/ 834887 h 914400"/>
              <a:gd name="connsiteX15" fmla="*/ 1391479 w 1391479"/>
              <a:gd name="connsiteY15" fmla="*/ 636105 h 914400"/>
              <a:gd name="connsiteX16" fmla="*/ 1371600 w 1391479"/>
              <a:gd name="connsiteY16" fmla="*/ 298174 h 914400"/>
              <a:gd name="connsiteX17" fmla="*/ 1212574 w 1391479"/>
              <a:gd name="connsiteY17" fmla="*/ 159026 h 914400"/>
              <a:gd name="connsiteX18" fmla="*/ 1033670 w 1391479"/>
              <a:gd name="connsiteY18" fmla="*/ 79513 h 914400"/>
              <a:gd name="connsiteX19" fmla="*/ 974035 w 1391479"/>
              <a:gd name="connsiteY19" fmla="*/ 59635 h 914400"/>
              <a:gd name="connsiteX20" fmla="*/ 755374 w 1391479"/>
              <a:gd name="connsiteY20" fmla="*/ 59635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91479" h="914400">
                <a:moveTo>
                  <a:pt x="854766" y="0"/>
                </a:moveTo>
                <a:cubicBezTo>
                  <a:pt x="801757" y="6626"/>
                  <a:pt x="749035" y="16202"/>
                  <a:pt x="695740" y="19878"/>
                </a:cubicBezTo>
                <a:cubicBezTo>
                  <a:pt x="556764" y="29463"/>
                  <a:pt x="416750" y="24373"/>
                  <a:pt x="278296" y="39757"/>
                </a:cubicBezTo>
                <a:cubicBezTo>
                  <a:pt x="236645" y="44385"/>
                  <a:pt x="159026" y="79513"/>
                  <a:pt x="159026" y="79513"/>
                </a:cubicBezTo>
                <a:cubicBezTo>
                  <a:pt x="121909" y="104258"/>
                  <a:pt x="62265" y="138391"/>
                  <a:pt x="39757" y="178905"/>
                </a:cubicBezTo>
                <a:cubicBezTo>
                  <a:pt x="19405" y="215538"/>
                  <a:pt x="0" y="298174"/>
                  <a:pt x="0" y="298174"/>
                </a:cubicBezTo>
                <a:cubicBezTo>
                  <a:pt x="6626" y="397565"/>
                  <a:pt x="3503" y="498091"/>
                  <a:pt x="19879" y="596348"/>
                </a:cubicBezTo>
                <a:cubicBezTo>
                  <a:pt x="29284" y="652779"/>
                  <a:pt x="83360" y="665814"/>
                  <a:pt x="119270" y="695739"/>
                </a:cubicBezTo>
                <a:cubicBezTo>
                  <a:pt x="172770" y="740322"/>
                  <a:pt x="175085" y="766929"/>
                  <a:pt x="238540" y="795131"/>
                </a:cubicBezTo>
                <a:cubicBezTo>
                  <a:pt x="276835" y="812151"/>
                  <a:pt x="320326" y="816146"/>
                  <a:pt x="357809" y="834887"/>
                </a:cubicBezTo>
                <a:cubicBezTo>
                  <a:pt x="384313" y="848139"/>
                  <a:pt x="409576" y="864239"/>
                  <a:pt x="437322" y="874644"/>
                </a:cubicBezTo>
                <a:cubicBezTo>
                  <a:pt x="484767" y="892436"/>
                  <a:pt x="594883" y="907530"/>
                  <a:pt x="636105" y="914400"/>
                </a:cubicBezTo>
                <a:cubicBezTo>
                  <a:pt x="828261" y="907774"/>
                  <a:pt x="1020678" y="906515"/>
                  <a:pt x="1212574" y="894522"/>
                </a:cubicBezTo>
                <a:cubicBezTo>
                  <a:pt x="1233487" y="893215"/>
                  <a:pt x="1253468" y="884015"/>
                  <a:pt x="1272209" y="874644"/>
                </a:cubicBezTo>
                <a:cubicBezTo>
                  <a:pt x="1293578" y="863960"/>
                  <a:pt x="1311966" y="848139"/>
                  <a:pt x="1331844" y="834887"/>
                </a:cubicBezTo>
                <a:cubicBezTo>
                  <a:pt x="1380239" y="689700"/>
                  <a:pt x="1361436" y="756273"/>
                  <a:pt x="1391479" y="636105"/>
                </a:cubicBezTo>
                <a:cubicBezTo>
                  <a:pt x="1384853" y="523461"/>
                  <a:pt x="1388339" y="409764"/>
                  <a:pt x="1371600" y="298174"/>
                </a:cubicBezTo>
                <a:cubicBezTo>
                  <a:pt x="1362397" y="236820"/>
                  <a:pt x="1237608" y="175715"/>
                  <a:pt x="1212574" y="159026"/>
                </a:cubicBezTo>
                <a:cubicBezTo>
                  <a:pt x="1118071" y="96024"/>
                  <a:pt x="1175604" y="126824"/>
                  <a:pt x="1033670" y="79513"/>
                </a:cubicBezTo>
                <a:cubicBezTo>
                  <a:pt x="1013792" y="72887"/>
                  <a:pt x="994989" y="59635"/>
                  <a:pt x="974035" y="59635"/>
                </a:cubicBezTo>
                <a:lnTo>
                  <a:pt x="755374" y="59635"/>
                </a:lnTo>
              </a:path>
            </a:pathLst>
          </a:cu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2" name="Friform 11">
            <a:extLst>
              <a:ext uri="{FF2B5EF4-FFF2-40B4-BE49-F238E27FC236}">
                <a16:creationId xmlns:a16="http://schemas.microsoft.com/office/drawing/2014/main" id="{BF8BA0B8-FE55-0240-9A9D-6989E86E8B50}"/>
              </a:ext>
            </a:extLst>
          </p:cNvPr>
          <p:cNvSpPr/>
          <p:nvPr/>
        </p:nvSpPr>
        <p:spPr>
          <a:xfrm>
            <a:off x="5287617" y="4909218"/>
            <a:ext cx="1411357" cy="1690365"/>
          </a:xfrm>
          <a:custGeom>
            <a:avLst/>
            <a:gdLst>
              <a:gd name="connsiteX0" fmla="*/ 457200 w 1411357"/>
              <a:gd name="connsiteY0" fmla="*/ 40469 h 1690365"/>
              <a:gd name="connsiteX1" fmla="*/ 258418 w 1411357"/>
              <a:gd name="connsiteY1" fmla="*/ 119982 h 1690365"/>
              <a:gd name="connsiteX2" fmla="*/ 79513 w 1411357"/>
              <a:gd name="connsiteY2" fmla="*/ 259130 h 1690365"/>
              <a:gd name="connsiteX3" fmla="*/ 39757 w 1411357"/>
              <a:gd name="connsiteY3" fmla="*/ 318765 h 1690365"/>
              <a:gd name="connsiteX4" fmla="*/ 0 w 1411357"/>
              <a:gd name="connsiteY4" fmla="*/ 438034 h 1690365"/>
              <a:gd name="connsiteX5" fmla="*/ 19879 w 1411357"/>
              <a:gd name="connsiteY5" fmla="*/ 875356 h 1690365"/>
              <a:gd name="connsiteX6" fmla="*/ 79513 w 1411357"/>
              <a:gd name="connsiteY6" fmla="*/ 1014504 h 1690365"/>
              <a:gd name="connsiteX7" fmla="*/ 119270 w 1411357"/>
              <a:gd name="connsiteY7" fmla="*/ 1113895 h 1690365"/>
              <a:gd name="connsiteX8" fmla="*/ 198783 w 1411357"/>
              <a:gd name="connsiteY8" fmla="*/ 1253043 h 1690365"/>
              <a:gd name="connsiteX9" fmla="*/ 218661 w 1411357"/>
              <a:gd name="connsiteY9" fmla="*/ 1312678 h 1690365"/>
              <a:gd name="connsiteX10" fmla="*/ 318053 w 1411357"/>
              <a:gd name="connsiteY10" fmla="*/ 1451825 h 1690365"/>
              <a:gd name="connsiteX11" fmla="*/ 437322 w 1411357"/>
              <a:gd name="connsiteY11" fmla="*/ 1531339 h 1690365"/>
              <a:gd name="connsiteX12" fmla="*/ 556592 w 1411357"/>
              <a:gd name="connsiteY12" fmla="*/ 1610852 h 1690365"/>
              <a:gd name="connsiteX13" fmla="*/ 616226 w 1411357"/>
              <a:gd name="connsiteY13" fmla="*/ 1650608 h 1690365"/>
              <a:gd name="connsiteX14" fmla="*/ 775253 w 1411357"/>
              <a:gd name="connsiteY14" fmla="*/ 1690365 h 1690365"/>
              <a:gd name="connsiteX15" fmla="*/ 1033670 w 1411357"/>
              <a:gd name="connsiteY15" fmla="*/ 1650608 h 1690365"/>
              <a:gd name="connsiteX16" fmla="*/ 1152940 w 1411357"/>
              <a:gd name="connsiteY16" fmla="*/ 1590973 h 1690365"/>
              <a:gd name="connsiteX17" fmla="*/ 1212574 w 1411357"/>
              <a:gd name="connsiteY17" fmla="*/ 1531339 h 1690365"/>
              <a:gd name="connsiteX18" fmla="*/ 1272209 w 1411357"/>
              <a:gd name="connsiteY18" fmla="*/ 1491582 h 1690365"/>
              <a:gd name="connsiteX19" fmla="*/ 1391479 w 1411357"/>
              <a:gd name="connsiteY19" fmla="*/ 1253043 h 1690365"/>
              <a:gd name="connsiteX20" fmla="*/ 1411357 w 1411357"/>
              <a:gd name="connsiteY20" fmla="*/ 1193408 h 1690365"/>
              <a:gd name="connsiteX21" fmla="*/ 1391479 w 1411357"/>
              <a:gd name="connsiteY21" fmla="*/ 974747 h 1690365"/>
              <a:gd name="connsiteX22" fmla="*/ 1351722 w 1411357"/>
              <a:gd name="connsiteY22" fmla="*/ 915112 h 1690365"/>
              <a:gd name="connsiteX23" fmla="*/ 1252331 w 1411357"/>
              <a:gd name="connsiteY23" fmla="*/ 775965 h 1690365"/>
              <a:gd name="connsiteX24" fmla="*/ 1172818 w 1411357"/>
              <a:gd name="connsiteY24" fmla="*/ 656695 h 1690365"/>
              <a:gd name="connsiteX25" fmla="*/ 1133061 w 1411357"/>
              <a:gd name="connsiteY25" fmla="*/ 597060 h 1690365"/>
              <a:gd name="connsiteX26" fmla="*/ 1073426 w 1411357"/>
              <a:gd name="connsiteY26" fmla="*/ 557304 h 1690365"/>
              <a:gd name="connsiteX27" fmla="*/ 954157 w 1411357"/>
              <a:gd name="connsiteY27" fmla="*/ 438034 h 1690365"/>
              <a:gd name="connsiteX28" fmla="*/ 834887 w 1411357"/>
              <a:gd name="connsiteY28" fmla="*/ 358521 h 1690365"/>
              <a:gd name="connsiteX29" fmla="*/ 775253 w 1411357"/>
              <a:gd name="connsiteY29" fmla="*/ 298886 h 1690365"/>
              <a:gd name="connsiteX30" fmla="*/ 596348 w 1411357"/>
              <a:gd name="connsiteY30" fmla="*/ 179617 h 1690365"/>
              <a:gd name="connsiteX31" fmla="*/ 536713 w 1411357"/>
              <a:gd name="connsiteY31" fmla="*/ 139860 h 1690365"/>
              <a:gd name="connsiteX32" fmla="*/ 477079 w 1411357"/>
              <a:gd name="connsiteY32" fmla="*/ 80225 h 1690365"/>
              <a:gd name="connsiteX33" fmla="*/ 357809 w 1411357"/>
              <a:gd name="connsiteY33" fmla="*/ 40469 h 1690365"/>
              <a:gd name="connsiteX34" fmla="*/ 298174 w 1411357"/>
              <a:gd name="connsiteY34" fmla="*/ 712 h 1690365"/>
              <a:gd name="connsiteX35" fmla="*/ 79513 w 1411357"/>
              <a:gd name="connsiteY35" fmla="*/ 20591 h 1690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411357" h="1690365">
                <a:moveTo>
                  <a:pt x="457200" y="40469"/>
                </a:moveTo>
                <a:cubicBezTo>
                  <a:pt x="390939" y="66973"/>
                  <a:pt x="322249" y="88067"/>
                  <a:pt x="258418" y="119982"/>
                </a:cubicBezTo>
                <a:cubicBezTo>
                  <a:pt x="195092" y="151645"/>
                  <a:pt x="126258" y="203035"/>
                  <a:pt x="79513" y="259130"/>
                </a:cubicBezTo>
                <a:cubicBezTo>
                  <a:pt x="64219" y="277483"/>
                  <a:pt x="49460" y="296933"/>
                  <a:pt x="39757" y="318765"/>
                </a:cubicBezTo>
                <a:cubicBezTo>
                  <a:pt x="22737" y="357060"/>
                  <a:pt x="0" y="438034"/>
                  <a:pt x="0" y="438034"/>
                </a:cubicBezTo>
                <a:cubicBezTo>
                  <a:pt x="6626" y="583808"/>
                  <a:pt x="8687" y="729861"/>
                  <a:pt x="19879" y="875356"/>
                </a:cubicBezTo>
                <a:cubicBezTo>
                  <a:pt x="27401" y="973140"/>
                  <a:pt x="40475" y="936427"/>
                  <a:pt x="79513" y="1014504"/>
                </a:cubicBezTo>
                <a:cubicBezTo>
                  <a:pt x="95471" y="1046419"/>
                  <a:pt x="103312" y="1081980"/>
                  <a:pt x="119270" y="1113895"/>
                </a:cubicBezTo>
                <a:cubicBezTo>
                  <a:pt x="219080" y="1313515"/>
                  <a:pt x="94241" y="1009113"/>
                  <a:pt x="198783" y="1253043"/>
                </a:cubicBezTo>
                <a:cubicBezTo>
                  <a:pt x="207037" y="1272302"/>
                  <a:pt x="209290" y="1293937"/>
                  <a:pt x="218661" y="1312678"/>
                </a:cubicBezTo>
                <a:cubicBezTo>
                  <a:pt x="229298" y="1333951"/>
                  <a:pt x="309952" y="1444624"/>
                  <a:pt x="318053" y="1451825"/>
                </a:cubicBezTo>
                <a:cubicBezTo>
                  <a:pt x="353765" y="1483569"/>
                  <a:pt x="397566" y="1504835"/>
                  <a:pt x="437322" y="1531339"/>
                </a:cubicBezTo>
                <a:lnTo>
                  <a:pt x="556592" y="1610852"/>
                </a:lnTo>
                <a:cubicBezTo>
                  <a:pt x="576470" y="1624104"/>
                  <a:pt x="593049" y="1644814"/>
                  <a:pt x="616226" y="1650608"/>
                </a:cubicBezTo>
                <a:lnTo>
                  <a:pt x="775253" y="1690365"/>
                </a:lnTo>
                <a:cubicBezTo>
                  <a:pt x="861392" y="1677113"/>
                  <a:pt x="948010" y="1666669"/>
                  <a:pt x="1033670" y="1650608"/>
                </a:cubicBezTo>
                <a:cubicBezTo>
                  <a:pt x="1079944" y="1641932"/>
                  <a:pt x="1116947" y="1620967"/>
                  <a:pt x="1152940" y="1590973"/>
                </a:cubicBezTo>
                <a:cubicBezTo>
                  <a:pt x="1174536" y="1572976"/>
                  <a:pt x="1190978" y="1549336"/>
                  <a:pt x="1212574" y="1531339"/>
                </a:cubicBezTo>
                <a:cubicBezTo>
                  <a:pt x="1230927" y="1516044"/>
                  <a:pt x="1252331" y="1504834"/>
                  <a:pt x="1272209" y="1491582"/>
                </a:cubicBezTo>
                <a:cubicBezTo>
                  <a:pt x="1374966" y="1337445"/>
                  <a:pt x="1336613" y="1417640"/>
                  <a:pt x="1391479" y="1253043"/>
                </a:cubicBezTo>
                <a:lnTo>
                  <a:pt x="1411357" y="1193408"/>
                </a:lnTo>
                <a:cubicBezTo>
                  <a:pt x="1404731" y="1120521"/>
                  <a:pt x="1406814" y="1046310"/>
                  <a:pt x="1391479" y="974747"/>
                </a:cubicBezTo>
                <a:cubicBezTo>
                  <a:pt x="1386473" y="951386"/>
                  <a:pt x="1363575" y="935855"/>
                  <a:pt x="1351722" y="915112"/>
                </a:cubicBezTo>
                <a:cubicBezTo>
                  <a:pt x="1218938" y="682740"/>
                  <a:pt x="1409247" y="977713"/>
                  <a:pt x="1252331" y="775965"/>
                </a:cubicBezTo>
                <a:cubicBezTo>
                  <a:pt x="1222996" y="738249"/>
                  <a:pt x="1199322" y="696452"/>
                  <a:pt x="1172818" y="656695"/>
                </a:cubicBezTo>
                <a:cubicBezTo>
                  <a:pt x="1159566" y="636817"/>
                  <a:pt x="1152939" y="610312"/>
                  <a:pt x="1133061" y="597060"/>
                </a:cubicBezTo>
                <a:cubicBezTo>
                  <a:pt x="1113183" y="583808"/>
                  <a:pt x="1091282" y="573176"/>
                  <a:pt x="1073426" y="557304"/>
                </a:cubicBezTo>
                <a:cubicBezTo>
                  <a:pt x="1031404" y="519951"/>
                  <a:pt x="1000938" y="469221"/>
                  <a:pt x="954157" y="438034"/>
                </a:cubicBezTo>
                <a:cubicBezTo>
                  <a:pt x="914400" y="411530"/>
                  <a:pt x="868673" y="392308"/>
                  <a:pt x="834887" y="358521"/>
                </a:cubicBezTo>
                <a:cubicBezTo>
                  <a:pt x="815009" y="338643"/>
                  <a:pt x="797443" y="316145"/>
                  <a:pt x="775253" y="298886"/>
                </a:cubicBezTo>
                <a:cubicBezTo>
                  <a:pt x="775238" y="298874"/>
                  <a:pt x="626173" y="199501"/>
                  <a:pt x="596348" y="179617"/>
                </a:cubicBezTo>
                <a:cubicBezTo>
                  <a:pt x="576470" y="166365"/>
                  <a:pt x="553606" y="156754"/>
                  <a:pt x="536713" y="139860"/>
                </a:cubicBezTo>
                <a:cubicBezTo>
                  <a:pt x="516835" y="119982"/>
                  <a:pt x="501653" y="93877"/>
                  <a:pt x="477079" y="80225"/>
                </a:cubicBezTo>
                <a:cubicBezTo>
                  <a:pt x="440446" y="59873"/>
                  <a:pt x="357809" y="40469"/>
                  <a:pt x="357809" y="40469"/>
                </a:cubicBezTo>
                <a:cubicBezTo>
                  <a:pt x="337931" y="27217"/>
                  <a:pt x="322004" y="2414"/>
                  <a:pt x="298174" y="712"/>
                </a:cubicBezTo>
                <a:cubicBezTo>
                  <a:pt x="225172" y="-4502"/>
                  <a:pt x="79513" y="20591"/>
                  <a:pt x="79513" y="20591"/>
                </a:cubicBezTo>
              </a:path>
            </a:pathLst>
          </a:cu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13" name="Friform 12">
            <a:extLst>
              <a:ext uri="{FF2B5EF4-FFF2-40B4-BE49-F238E27FC236}">
                <a16:creationId xmlns:a16="http://schemas.microsoft.com/office/drawing/2014/main" id="{8B1C11CB-B53F-A449-A467-6F7088BE476A}"/>
              </a:ext>
            </a:extLst>
          </p:cNvPr>
          <p:cNvSpPr/>
          <p:nvPr/>
        </p:nvSpPr>
        <p:spPr>
          <a:xfrm>
            <a:off x="3048265" y="3856383"/>
            <a:ext cx="1066535" cy="477078"/>
          </a:xfrm>
          <a:custGeom>
            <a:avLst/>
            <a:gdLst>
              <a:gd name="connsiteX0" fmla="*/ 768361 w 1066535"/>
              <a:gd name="connsiteY0" fmla="*/ 19878 h 477078"/>
              <a:gd name="connsiteX1" fmla="*/ 331039 w 1066535"/>
              <a:gd name="connsiteY1" fmla="*/ 39756 h 477078"/>
              <a:gd name="connsiteX2" fmla="*/ 92500 w 1066535"/>
              <a:gd name="connsiteY2" fmla="*/ 79513 h 477078"/>
              <a:gd name="connsiteX3" fmla="*/ 32865 w 1066535"/>
              <a:gd name="connsiteY3" fmla="*/ 357808 h 477078"/>
              <a:gd name="connsiteX4" fmla="*/ 152135 w 1066535"/>
              <a:gd name="connsiteY4" fmla="*/ 437321 h 477078"/>
              <a:gd name="connsiteX5" fmla="*/ 271405 w 1066535"/>
              <a:gd name="connsiteY5" fmla="*/ 477078 h 477078"/>
              <a:gd name="connsiteX6" fmla="*/ 629213 w 1066535"/>
              <a:gd name="connsiteY6" fmla="*/ 457200 h 477078"/>
              <a:gd name="connsiteX7" fmla="*/ 688848 w 1066535"/>
              <a:gd name="connsiteY7" fmla="*/ 417443 h 477078"/>
              <a:gd name="connsiteX8" fmla="*/ 768361 w 1066535"/>
              <a:gd name="connsiteY8" fmla="*/ 397565 h 477078"/>
              <a:gd name="connsiteX9" fmla="*/ 887631 w 1066535"/>
              <a:gd name="connsiteY9" fmla="*/ 337930 h 477078"/>
              <a:gd name="connsiteX10" fmla="*/ 947265 w 1066535"/>
              <a:gd name="connsiteY10" fmla="*/ 298174 h 477078"/>
              <a:gd name="connsiteX11" fmla="*/ 1066535 w 1066535"/>
              <a:gd name="connsiteY11" fmla="*/ 238539 h 477078"/>
              <a:gd name="connsiteX12" fmla="*/ 1046657 w 1066535"/>
              <a:gd name="connsiteY12" fmla="*/ 139147 h 477078"/>
              <a:gd name="connsiteX13" fmla="*/ 987022 w 1066535"/>
              <a:gd name="connsiteY13" fmla="*/ 79513 h 477078"/>
              <a:gd name="connsiteX14" fmla="*/ 808118 w 1066535"/>
              <a:gd name="connsiteY14" fmla="*/ 0 h 477078"/>
              <a:gd name="connsiteX15" fmla="*/ 768361 w 1066535"/>
              <a:gd name="connsiteY15" fmla="*/ 19878 h 4770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066535" h="477078">
                <a:moveTo>
                  <a:pt x="768361" y="19878"/>
                </a:moveTo>
                <a:lnTo>
                  <a:pt x="331039" y="39756"/>
                </a:lnTo>
                <a:cubicBezTo>
                  <a:pt x="165927" y="50408"/>
                  <a:pt x="196968" y="44689"/>
                  <a:pt x="92500" y="79513"/>
                </a:cubicBezTo>
                <a:cubicBezTo>
                  <a:pt x="28490" y="175528"/>
                  <a:pt x="-43402" y="227064"/>
                  <a:pt x="32865" y="357808"/>
                </a:cubicBezTo>
                <a:cubicBezTo>
                  <a:pt x="56941" y="399081"/>
                  <a:pt x="106806" y="422211"/>
                  <a:pt x="152135" y="437321"/>
                </a:cubicBezTo>
                <a:lnTo>
                  <a:pt x="271405" y="477078"/>
                </a:lnTo>
                <a:cubicBezTo>
                  <a:pt x="390674" y="470452"/>
                  <a:pt x="510960" y="474093"/>
                  <a:pt x="629213" y="457200"/>
                </a:cubicBezTo>
                <a:cubicBezTo>
                  <a:pt x="652864" y="453821"/>
                  <a:pt x="666889" y="426854"/>
                  <a:pt x="688848" y="417443"/>
                </a:cubicBezTo>
                <a:cubicBezTo>
                  <a:pt x="713959" y="406681"/>
                  <a:pt x="741857" y="404191"/>
                  <a:pt x="768361" y="397565"/>
                </a:cubicBezTo>
                <a:cubicBezTo>
                  <a:pt x="939262" y="283630"/>
                  <a:pt x="723035" y="420227"/>
                  <a:pt x="887631" y="337930"/>
                </a:cubicBezTo>
                <a:cubicBezTo>
                  <a:pt x="908999" y="327246"/>
                  <a:pt x="925897" y="308858"/>
                  <a:pt x="947265" y="298174"/>
                </a:cubicBezTo>
                <a:cubicBezTo>
                  <a:pt x="1111868" y="215872"/>
                  <a:pt x="895626" y="352477"/>
                  <a:pt x="1066535" y="238539"/>
                </a:cubicBezTo>
                <a:cubicBezTo>
                  <a:pt x="1059909" y="205408"/>
                  <a:pt x="1061767" y="169367"/>
                  <a:pt x="1046657" y="139147"/>
                </a:cubicBezTo>
                <a:cubicBezTo>
                  <a:pt x="1034085" y="114003"/>
                  <a:pt x="1008618" y="97510"/>
                  <a:pt x="987022" y="79513"/>
                </a:cubicBezTo>
                <a:cubicBezTo>
                  <a:pt x="943784" y="43482"/>
                  <a:pt x="860127" y="0"/>
                  <a:pt x="808118" y="0"/>
                </a:cubicBezTo>
                <a:lnTo>
                  <a:pt x="768361" y="19878"/>
                </a:lnTo>
                <a:close/>
              </a:path>
            </a:pathLst>
          </a:custGeom>
          <a:noFill/>
          <a:ln w="635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41061129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5000" b="15000"/>
          <a:stretch>
            <a:fillRect/>
          </a:stretch>
        </p:blipFill>
        <p:spPr>
          <a:xfrm>
            <a:off x="-838200" y="0"/>
            <a:ext cx="13030200" cy="5765800"/>
          </a:xfrm>
        </p:spPr>
      </p:pic>
    </p:spTree>
    <p:extLst>
      <p:ext uri="{BB962C8B-B14F-4D97-AF65-F5344CB8AC3E}">
        <p14:creationId xmlns:p14="http://schemas.microsoft.com/office/powerpoint/2010/main" val="3065332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8800" y="609600"/>
            <a:ext cx="5334000" cy="3200400"/>
          </a:xfrm>
          <a:prstGeom prst="rect">
            <a:avLst/>
          </a:prstGeom>
        </p:spPr>
      </p:pic>
      <p:pic>
        <p:nvPicPr>
          <p:cNvPr id="6" name="Bild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2400" y="279400"/>
            <a:ext cx="3928533" cy="2209800"/>
          </a:xfrm>
          <a:prstGeom prst="rect">
            <a:avLst/>
          </a:prstGeom>
        </p:spPr>
      </p:pic>
      <p:pic>
        <p:nvPicPr>
          <p:cNvPr id="7" name="Bild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16999" y="2693898"/>
            <a:ext cx="2683933" cy="3809582"/>
          </a:xfrm>
          <a:prstGeom prst="rect">
            <a:avLst/>
          </a:prstGeom>
        </p:spPr>
      </p:pic>
      <p:pic>
        <p:nvPicPr>
          <p:cNvPr id="8" name="Bild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525662" y="2903239"/>
            <a:ext cx="6182528" cy="3524041"/>
          </a:xfrm>
          <a:prstGeom prst="rect">
            <a:avLst/>
          </a:prstGeom>
        </p:spPr>
      </p:pic>
      <p:pic>
        <p:nvPicPr>
          <p:cNvPr id="9" name="Bilde 8"/>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73896" y="731539"/>
            <a:ext cx="6981003" cy="5372100"/>
          </a:xfrm>
          <a:prstGeom prst="rect">
            <a:avLst/>
          </a:prstGeom>
        </p:spPr>
      </p:pic>
    </p:spTree>
    <p:extLst>
      <p:ext uri="{BB962C8B-B14F-4D97-AF65-F5344CB8AC3E}">
        <p14:creationId xmlns:p14="http://schemas.microsoft.com/office/powerpoint/2010/main" val="2264395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1524000" y="3213100"/>
            <a:ext cx="9144000" cy="3644900"/>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algn="ctr" eaLnBrk="1" hangingPunct="1"/>
            <a:endParaRPr lang="nb-NO" altLang="nb-NO">
              <a:solidFill>
                <a:srgbClr val="FFFFFF"/>
              </a:solidFill>
              <a:latin typeface="Corbel" pitchFamily="34" charset="0"/>
            </a:endParaRPr>
          </a:p>
        </p:txBody>
      </p:sp>
      <p:sp>
        <p:nvSpPr>
          <p:cNvPr id="2" name="TextBox 1"/>
          <p:cNvSpPr txBox="1"/>
          <p:nvPr/>
        </p:nvSpPr>
        <p:spPr>
          <a:xfrm>
            <a:off x="2567608" y="1310551"/>
            <a:ext cx="7632962" cy="707886"/>
          </a:xfrm>
          <a:prstGeom prst="rect">
            <a:avLst/>
          </a:prstGeom>
          <a:noFill/>
        </p:spPr>
        <p:txBody>
          <a:bodyPr>
            <a:spAutoFit/>
            <a:scene3d>
              <a:camera prst="orthographicFront"/>
              <a:lightRig rig="threePt" dir="t"/>
            </a:scene3d>
            <a:sp3d extrusionH="57150">
              <a:bevelT w="38100" h="38100"/>
            </a:sp3d>
          </a:bodyPr>
          <a:lstStyle/>
          <a:p>
            <a:pPr>
              <a:defRPr/>
            </a:pPr>
            <a:r>
              <a:rPr lang="en-US" sz="4000" b="1" dirty="0">
                <a:solidFill>
                  <a:srgbClr val="FFFF00"/>
                </a:solidFill>
              </a:rPr>
              <a:t>Jupiter</a:t>
            </a:r>
          </a:p>
        </p:txBody>
      </p:sp>
      <p:sp>
        <p:nvSpPr>
          <p:cNvPr id="76804" name="TextBox 4"/>
          <p:cNvSpPr txBox="1">
            <a:spLocks noChangeArrowheads="1"/>
          </p:cNvSpPr>
          <p:nvPr/>
        </p:nvSpPr>
        <p:spPr bwMode="auto">
          <a:xfrm>
            <a:off x="2495551" y="3213100"/>
            <a:ext cx="6380163" cy="259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cs typeface="Arial" pitchFamily="34" charset="0"/>
              </a:defRPr>
            </a:lvl1pPr>
            <a:lvl2pPr marL="742950" indent="-285750" eaLnBrk="0" hangingPunct="0">
              <a:defRPr>
                <a:solidFill>
                  <a:schemeClr val="tx1"/>
                </a:solidFill>
                <a:latin typeface="Arial" pitchFamily="34" charset="0"/>
                <a:cs typeface="Arial" pitchFamily="34" charset="0"/>
              </a:defRPr>
            </a:lvl2pPr>
            <a:lvl3pPr marL="1143000" indent="-228600" eaLnBrk="0" hangingPunct="0">
              <a:defRPr>
                <a:solidFill>
                  <a:schemeClr val="tx1"/>
                </a:solidFill>
                <a:latin typeface="Arial" pitchFamily="34" charset="0"/>
                <a:cs typeface="Arial" pitchFamily="34" charset="0"/>
              </a:defRPr>
            </a:lvl3pPr>
            <a:lvl4pPr marL="1600200" indent="-228600" eaLnBrk="0" hangingPunct="0">
              <a:defRPr>
                <a:solidFill>
                  <a:schemeClr val="tx1"/>
                </a:solidFill>
                <a:latin typeface="Arial" pitchFamily="34" charset="0"/>
                <a:cs typeface="Arial" pitchFamily="34" charset="0"/>
              </a:defRPr>
            </a:lvl4pPr>
            <a:lvl5pPr marL="2057400" indent="-228600" eaLnBrk="0" hangingPunct="0">
              <a:defRPr>
                <a:solidFill>
                  <a:schemeClr val="tx1"/>
                </a:solidFill>
                <a:latin typeface="Arial" pitchFamily="34" charset="0"/>
                <a:cs typeface="Arial" pitchFamily="34" charset="0"/>
              </a:defRPr>
            </a:lvl5pPr>
            <a:lvl6pPr marL="2514600" indent="-228600" eaLnBrk="0" fontAlgn="base" hangingPunct="0">
              <a:spcBef>
                <a:spcPct val="0"/>
              </a:spcBef>
              <a:spcAft>
                <a:spcPct val="0"/>
              </a:spcAft>
              <a:defRPr>
                <a:solidFill>
                  <a:schemeClr val="tx1"/>
                </a:solidFill>
                <a:latin typeface="Arial" pitchFamily="34" charset="0"/>
                <a:cs typeface="Arial" pitchFamily="34" charset="0"/>
              </a:defRPr>
            </a:lvl6pPr>
            <a:lvl7pPr marL="2971800" indent="-228600" eaLnBrk="0" fontAlgn="base" hangingPunct="0">
              <a:spcBef>
                <a:spcPct val="0"/>
              </a:spcBef>
              <a:spcAft>
                <a:spcPct val="0"/>
              </a:spcAft>
              <a:defRPr>
                <a:solidFill>
                  <a:schemeClr val="tx1"/>
                </a:solidFill>
                <a:latin typeface="Arial" pitchFamily="34" charset="0"/>
                <a:cs typeface="Arial" pitchFamily="34" charset="0"/>
              </a:defRPr>
            </a:lvl7pPr>
            <a:lvl8pPr marL="3429000" indent="-228600" eaLnBrk="0" fontAlgn="base" hangingPunct="0">
              <a:spcBef>
                <a:spcPct val="0"/>
              </a:spcBef>
              <a:spcAft>
                <a:spcPct val="0"/>
              </a:spcAft>
              <a:defRPr>
                <a:solidFill>
                  <a:schemeClr val="tx1"/>
                </a:solidFill>
                <a:latin typeface="Arial" pitchFamily="34" charset="0"/>
                <a:cs typeface="Arial" pitchFamily="34" charset="0"/>
              </a:defRPr>
            </a:lvl8pPr>
            <a:lvl9pPr marL="3886200" indent="-228600" eaLnBrk="0" fontAlgn="base" hangingPunct="0">
              <a:spcBef>
                <a:spcPct val="0"/>
              </a:spcBef>
              <a:spcAft>
                <a:spcPct val="0"/>
              </a:spcAft>
              <a:defRPr>
                <a:solidFill>
                  <a:schemeClr val="tx1"/>
                </a:solidFill>
                <a:latin typeface="Arial" pitchFamily="34" charset="0"/>
                <a:cs typeface="Arial" pitchFamily="34" charset="0"/>
              </a:defRPr>
            </a:lvl9pPr>
          </a:lstStyle>
          <a:p>
            <a:pPr eaLnBrk="1" hangingPunct="1">
              <a:lnSpc>
                <a:spcPct val="150000"/>
              </a:lnSpc>
              <a:buFont typeface="Arial" pitchFamily="34" charset="0"/>
              <a:buChar char="•"/>
            </a:pPr>
            <a:r>
              <a:rPr lang="nb-NO" altLang="nb-NO" sz="2800" dirty="0"/>
              <a:t> The </a:t>
            </a:r>
            <a:r>
              <a:rPr lang="nb-NO" altLang="nb-NO" sz="2800" dirty="0" err="1"/>
              <a:t>largest</a:t>
            </a:r>
            <a:r>
              <a:rPr lang="nb-NO" altLang="nb-NO" sz="2800" dirty="0"/>
              <a:t> planet in </a:t>
            </a:r>
            <a:r>
              <a:rPr lang="nb-NO" altLang="nb-NO" sz="2800" dirty="0" err="1"/>
              <a:t>the</a:t>
            </a:r>
            <a:r>
              <a:rPr lang="nb-NO" altLang="nb-NO" sz="2800" dirty="0"/>
              <a:t> solar system</a:t>
            </a:r>
          </a:p>
          <a:p>
            <a:pPr eaLnBrk="1" hangingPunct="1">
              <a:lnSpc>
                <a:spcPct val="150000"/>
              </a:lnSpc>
              <a:buFont typeface="Arial" pitchFamily="34" charset="0"/>
              <a:buChar char="•"/>
            </a:pPr>
            <a:r>
              <a:rPr lang="nb-NO" altLang="nb-NO" sz="2800" dirty="0"/>
              <a:t> Diameter 143 000 km</a:t>
            </a:r>
          </a:p>
          <a:p>
            <a:pPr eaLnBrk="1" hangingPunct="1">
              <a:lnSpc>
                <a:spcPct val="150000"/>
              </a:lnSpc>
              <a:buFont typeface="Arial" pitchFamily="34" charset="0"/>
              <a:buChar char="•"/>
            </a:pPr>
            <a:r>
              <a:rPr lang="nb-NO" altLang="nb-NO" sz="2800" dirty="0"/>
              <a:t> Big red spot in </a:t>
            </a:r>
            <a:r>
              <a:rPr lang="nb-NO" altLang="nb-NO" sz="2800" dirty="0" err="1"/>
              <a:t>the</a:t>
            </a:r>
            <a:r>
              <a:rPr lang="nb-NO" altLang="nb-NO" sz="2800" dirty="0"/>
              <a:t> </a:t>
            </a:r>
            <a:r>
              <a:rPr lang="nb-NO" altLang="nb-NO" sz="2800" dirty="0" err="1"/>
              <a:t>atmosphere</a:t>
            </a:r>
            <a:endParaRPr lang="nb-NO" altLang="nb-NO" sz="2800" dirty="0"/>
          </a:p>
          <a:p>
            <a:pPr eaLnBrk="1" hangingPunct="1">
              <a:lnSpc>
                <a:spcPct val="150000"/>
              </a:lnSpc>
              <a:buFont typeface="Arial" pitchFamily="34" charset="0"/>
              <a:buChar char="•"/>
            </a:pPr>
            <a:r>
              <a:rPr lang="nb-NO" altLang="nb-NO" sz="2800" dirty="0"/>
              <a:t> More </a:t>
            </a:r>
            <a:r>
              <a:rPr lang="nb-NO" altLang="nb-NO" sz="2800" dirty="0" err="1"/>
              <a:t>than</a:t>
            </a:r>
            <a:r>
              <a:rPr lang="nb-NO" altLang="nb-NO" sz="2800" dirty="0"/>
              <a:t> 50 </a:t>
            </a:r>
            <a:r>
              <a:rPr lang="nb-NO" altLang="nb-NO" sz="2800" dirty="0" err="1"/>
              <a:t>moons</a:t>
            </a:r>
            <a:endParaRPr lang="nb-NO" altLang="nb-NO" sz="2800" dirty="0"/>
          </a:p>
        </p:txBody>
      </p:sp>
      <p:pic>
        <p:nvPicPr>
          <p:cNvPr id="76805" name="Picture 2" descr="Fil:Jupiter by Cassini-Huygens.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56364" y="404813"/>
            <a:ext cx="2613025" cy="2519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descr="http://www.tf.uio.no/livet-rundt-studiene/arrangementer/tsu/2011/uio-logo-ny.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31730" y="1"/>
            <a:ext cx="1198563" cy="110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ubtitle 2"/>
          <p:cNvSpPr txBox="1">
            <a:spLocks/>
          </p:cNvSpPr>
          <p:nvPr/>
        </p:nvSpPr>
        <p:spPr bwMode="auto">
          <a:xfrm>
            <a:off x="1697317" y="6338048"/>
            <a:ext cx="8970683" cy="519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mn-ea"/>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mn-ea"/>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mn-ea"/>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mn-ea"/>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a:lstStyle>
          <a:p>
            <a:pPr eaLnBrk="1" hangingPunct="1">
              <a:buFont typeface="Wingdings" pitchFamily="2" charset="2"/>
              <a:buNone/>
            </a:pPr>
            <a:r>
              <a:rPr lang="nb-NO" altLang="nb-NO" sz="1800" dirty="0">
                <a:latin typeface="Arial" pitchFamily="34" charset="0"/>
                <a:cs typeface="Arial" pitchFamily="34" charset="0"/>
              </a:rPr>
              <a:t>UiO 11.10.2017          Carl Henrik Gørbitz, </a:t>
            </a:r>
            <a:r>
              <a:rPr lang="nb-NO" altLang="nb-NO" sz="1600" i="1" dirty="0">
                <a:latin typeface="Arial" pitchFamily="34" charset="0"/>
                <a:cs typeface="Arial" pitchFamily="34" charset="0"/>
              </a:rPr>
              <a:t>Department of Chemistry, University of Oslo</a:t>
            </a:r>
          </a:p>
          <a:p>
            <a:pPr eaLnBrk="1" hangingPunct="1">
              <a:buFont typeface="Wingdings" pitchFamily="2" charset="2"/>
              <a:buNone/>
            </a:pPr>
            <a:r>
              <a:rPr lang="nb-NO" altLang="nb-NO" sz="1600" i="1" dirty="0">
                <a:latin typeface="Arial" pitchFamily="34" charset="0"/>
                <a:cs typeface="Arial" pitchFamily="34" charset="0"/>
              </a:rPr>
              <a:t> </a:t>
            </a:r>
          </a:p>
        </p:txBody>
      </p:sp>
      <p:pic>
        <p:nvPicPr>
          <p:cNvPr id="3074" name="Picture 2" descr="http://www.west-norway.no/wp-content/uploads/2014/10/forskningsr%C3%A5det.jpg-nettside.jpg"/>
          <p:cNvPicPr>
            <a:picLocks noChangeAspect="1" noChangeArrowheads="1"/>
          </p:cNvPicPr>
          <p:nvPr/>
        </p:nvPicPr>
        <p:blipFill rotWithShape="1">
          <a:blip r:embed="rId6">
            <a:extLst>
              <a:ext uri="{28A0092B-C50C-407E-A947-70E740481C1C}">
                <a14:useLocalDpi xmlns:a14="http://schemas.microsoft.com/office/drawing/2010/main" val="0"/>
              </a:ext>
            </a:extLst>
          </a:blip>
          <a:srcRect t="18247" b="16509"/>
          <a:stretch/>
        </p:blipFill>
        <p:spPr bwMode="auto">
          <a:xfrm>
            <a:off x="1524000" y="1"/>
            <a:ext cx="2859162" cy="68117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Image result for UiB">
            <a:hlinkClick r:id="rId7"/>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9431184" y="131828"/>
            <a:ext cx="1119765" cy="1098687"/>
          </a:xfrm>
          <a:prstGeom prst="rect">
            <a:avLst/>
          </a:prstGeom>
          <a:solidFill>
            <a:schemeClr val="tx1"/>
          </a:solidFill>
        </p:spPr>
      </p:pic>
      <p:sp>
        <p:nvSpPr>
          <p:cNvPr id="3" name="Rounded Rectangle 2"/>
          <p:cNvSpPr/>
          <p:nvPr/>
        </p:nvSpPr>
        <p:spPr>
          <a:xfrm>
            <a:off x="7960312" y="4172506"/>
            <a:ext cx="2547891" cy="1811045"/>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nb-NO" sz="2400" dirty="0"/>
              <a:t>No more </a:t>
            </a:r>
            <a:r>
              <a:rPr lang="nb-NO" sz="2400" dirty="0" err="1"/>
              <a:t>than</a:t>
            </a:r>
            <a:r>
              <a:rPr lang="nb-NO" sz="2400" dirty="0"/>
              <a:t> </a:t>
            </a:r>
            <a:r>
              <a:rPr lang="nb-NO" sz="2400" dirty="0" err="1"/>
              <a:t>five</a:t>
            </a:r>
            <a:r>
              <a:rPr lang="nb-NO" sz="2400" dirty="0"/>
              <a:t> </a:t>
            </a:r>
            <a:r>
              <a:rPr lang="nb-NO" sz="2400" dirty="0" err="1"/>
              <a:t>focus</a:t>
            </a:r>
            <a:r>
              <a:rPr lang="nb-NO" sz="2400" dirty="0"/>
              <a:t> </a:t>
            </a:r>
            <a:r>
              <a:rPr lang="nb-NO" sz="2400" dirty="0" err="1"/>
              <a:t>points</a:t>
            </a:r>
            <a:r>
              <a:rPr lang="nb-NO" sz="2400" dirty="0"/>
              <a:t> in a single slide</a:t>
            </a:r>
          </a:p>
        </p:txBody>
      </p:sp>
    </p:spTree>
    <p:extLst>
      <p:ext uri="{BB962C8B-B14F-4D97-AF65-F5344CB8AC3E}">
        <p14:creationId xmlns:p14="http://schemas.microsoft.com/office/powerpoint/2010/main" val="209080685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xit" presetSubtype="10" fill="hold" grpId="1" nodeType="clickEffect">
                                  <p:stCondLst>
                                    <p:cond delay="0"/>
                                  </p:stCondLst>
                                  <p:childTnLst>
                                    <p:animEffect transition="out" filter="randombar(horizontal)">
                                      <p:cBhvr>
                                        <p:cTn id="11" dur="500"/>
                                        <p:tgtEl>
                                          <p:spTgt spid="3"/>
                                        </p:tgtEl>
                                      </p:cBhvr>
                                    </p:animEffect>
                                    <p:set>
                                      <p:cBhvr>
                                        <p:cTn id="12" dur="1" fill="hold">
                                          <p:stCondLst>
                                            <p:cond delay="499"/>
                                          </p:stCondLst>
                                        </p:cTn>
                                        <p:tgtEl>
                                          <p:spTgt spid="3"/>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3"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826" name="Picture 2" descr="File:Water vapour plumes on Jupiter's moon Europa (artist's impression).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7931" y="-588959"/>
            <a:ext cx="13199165" cy="74469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847528" y="5589241"/>
            <a:ext cx="3528392" cy="1008111"/>
          </a:xfrm>
          <a:prstGeom prst="rect">
            <a:avLst/>
          </a:prstGeom>
          <a:noFill/>
        </p:spPr>
        <p:txBody>
          <a:bodyPr>
            <a:spAutoFit/>
            <a:scene3d>
              <a:camera prst="orthographicFront"/>
              <a:lightRig rig="threePt" dir="t"/>
            </a:scene3d>
            <a:sp3d extrusionH="57150">
              <a:bevelT w="38100" h="38100"/>
            </a:sp3d>
          </a:bodyPr>
          <a:lstStyle/>
          <a:p>
            <a:pPr>
              <a:defRPr/>
            </a:pPr>
            <a:r>
              <a:rPr lang="en-US" sz="6000" b="1" dirty="0"/>
              <a:t>Jupiter</a:t>
            </a:r>
          </a:p>
        </p:txBody>
      </p:sp>
    </p:spTree>
    <p:extLst>
      <p:ext uri="{BB962C8B-B14F-4D97-AF65-F5344CB8AC3E}">
        <p14:creationId xmlns:p14="http://schemas.microsoft.com/office/powerpoint/2010/main" val="1857673734"/>
      </p:ext>
    </p:extLst>
  </p:cSld>
  <p:clrMapOvr>
    <a:masterClrMapping/>
  </p:clrMapOvr>
  <mc:AlternateContent xmlns:mc="http://schemas.openxmlformats.org/markup-compatibility/2006" xmlns:p14="http://schemas.microsoft.com/office/powerpoint/2010/main">
    <mc:Choice Requires="p14">
      <p:transition spd="slow" p14:dur="2000">
        <p14:switch dir="r"/>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a:graphicFrameLocks/>
          </p:cNvGraphicFramePr>
          <p:nvPr>
            <p:extLst/>
          </p:nvPr>
        </p:nvGraphicFramePr>
        <p:xfrm>
          <a:off x="1219200" y="482600"/>
          <a:ext cx="10109200" cy="5842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809333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91587" y="1374040"/>
            <a:ext cx="6801860" cy="3539430"/>
          </a:xfrm>
          <a:prstGeom prst="rect">
            <a:avLst/>
          </a:prstGeom>
          <a:noFill/>
        </p:spPr>
        <p:txBody>
          <a:bodyPr wrap="square" rtlCol="0">
            <a:spAutoFit/>
          </a:bodyPr>
          <a:lstStyle/>
          <a:p>
            <a:r>
              <a:rPr lang="en-US" sz="2800" b="1" dirty="0">
                <a:solidFill>
                  <a:srgbClr val="5AC3BB"/>
                </a:solidFill>
              </a:rPr>
              <a:t>Exercise 6</a:t>
            </a:r>
            <a:endParaRPr lang="en-US" sz="2800" dirty="0">
              <a:solidFill>
                <a:srgbClr val="5AC3BB"/>
              </a:solidFill>
            </a:endParaRPr>
          </a:p>
          <a:p>
            <a:endParaRPr lang="en-US" sz="2800" dirty="0">
              <a:solidFill>
                <a:srgbClr val="5AC3BB"/>
              </a:solidFill>
            </a:endParaRPr>
          </a:p>
          <a:p>
            <a:r>
              <a:rPr lang="en-US" sz="2800" dirty="0">
                <a:solidFill>
                  <a:srgbClr val="5AC3BB"/>
                </a:solidFill>
              </a:rPr>
              <a:t>Work in groups of three. </a:t>
            </a:r>
          </a:p>
          <a:p>
            <a:endParaRPr lang="en-US" sz="2800" dirty="0">
              <a:solidFill>
                <a:srgbClr val="5AC3BB"/>
              </a:solidFill>
            </a:endParaRPr>
          </a:p>
          <a:p>
            <a:r>
              <a:rPr lang="en-US" sz="2800" dirty="0">
                <a:solidFill>
                  <a:srgbClr val="5AC3BB"/>
                </a:solidFill>
              </a:rPr>
              <a:t>Study the research presentation files and discuss where animations would have been appropriate and suggest how they could be executed</a:t>
            </a:r>
            <a:endParaRPr lang="en-US" sz="2800" i="1" dirty="0">
              <a:solidFill>
                <a:srgbClr val="5AC3BB"/>
              </a:solidFill>
            </a:endParaRPr>
          </a:p>
        </p:txBody>
      </p:sp>
    </p:spTree>
    <p:extLst>
      <p:ext uri="{BB962C8B-B14F-4D97-AF65-F5344CB8AC3E}">
        <p14:creationId xmlns:p14="http://schemas.microsoft.com/office/powerpoint/2010/main" val="3000002728"/>
      </p:ext>
    </p:extLst>
  </p:cSld>
  <p:clrMapOvr>
    <a:masterClrMapping/>
  </p:clrMapOvr>
  <p:transition spd="slow">
    <p:split orient="ver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268BCA9-7254-B64E-AD8F-A47C5A40AFC3}"/>
              </a:ext>
            </a:extLst>
          </p:cNvPr>
          <p:cNvSpPr>
            <a:spLocks noGrp="1"/>
          </p:cNvSpPr>
          <p:nvPr>
            <p:ph type="title"/>
          </p:nvPr>
        </p:nvSpPr>
        <p:spPr/>
        <p:txBody>
          <a:bodyPr/>
          <a:lstStyle/>
          <a:p>
            <a:r>
              <a:rPr lang="nb-NO" dirty="0" err="1"/>
              <a:t>Next</a:t>
            </a:r>
            <a:r>
              <a:rPr lang="nb-NO" dirty="0"/>
              <a:t> </a:t>
            </a:r>
            <a:r>
              <a:rPr lang="nb-NO" dirty="0" err="1"/>
              <a:t>week</a:t>
            </a:r>
            <a:endParaRPr lang="nb-NO" dirty="0"/>
          </a:p>
        </p:txBody>
      </p:sp>
      <p:sp>
        <p:nvSpPr>
          <p:cNvPr id="3" name="TextBox 4">
            <a:extLst>
              <a:ext uri="{FF2B5EF4-FFF2-40B4-BE49-F238E27FC236}">
                <a16:creationId xmlns:a16="http://schemas.microsoft.com/office/drawing/2014/main" id="{901F6B5A-769D-054C-B8DC-8B784C617361}"/>
              </a:ext>
            </a:extLst>
          </p:cNvPr>
          <p:cNvSpPr txBox="1"/>
          <p:nvPr/>
        </p:nvSpPr>
        <p:spPr>
          <a:xfrm>
            <a:off x="3231095" y="2533059"/>
            <a:ext cx="6696744" cy="1384995"/>
          </a:xfrm>
          <a:prstGeom prst="rect">
            <a:avLst/>
          </a:prstGeom>
          <a:noFill/>
        </p:spPr>
        <p:txBody>
          <a:bodyPr wrap="square" rtlCol="0">
            <a:spAutoFit/>
          </a:bodyPr>
          <a:lstStyle/>
          <a:p>
            <a:r>
              <a:rPr lang="en-US" sz="2800" dirty="0">
                <a:solidFill>
                  <a:srgbClr val="5AC3BB"/>
                </a:solidFill>
              </a:rPr>
              <a:t>Poster design </a:t>
            </a:r>
            <a:r>
              <a:rPr lang="en-US" sz="2800" dirty="0">
                <a:solidFill>
                  <a:prstClr val="white"/>
                </a:solidFill>
              </a:rPr>
              <a:t>med Pål Gustav Widerberg</a:t>
            </a:r>
            <a:endParaRPr lang="en-US" altLang="nb-NO" sz="2800" dirty="0">
              <a:latin typeface="Arial" charset="0"/>
            </a:endParaRPr>
          </a:p>
          <a:p>
            <a:endParaRPr lang="en-US" altLang="nb-NO" sz="2800" dirty="0">
              <a:solidFill>
                <a:prstClr val="white"/>
              </a:solidFill>
              <a:latin typeface="Arial" charset="0"/>
            </a:endParaRPr>
          </a:p>
        </p:txBody>
      </p:sp>
      <p:sp>
        <p:nvSpPr>
          <p:cNvPr id="4" name="TextBox 5">
            <a:extLst>
              <a:ext uri="{FF2B5EF4-FFF2-40B4-BE49-F238E27FC236}">
                <a16:creationId xmlns:a16="http://schemas.microsoft.com/office/drawing/2014/main" id="{5DD3FA00-DEDB-D842-82EA-4B59E1F6AB36}"/>
              </a:ext>
            </a:extLst>
          </p:cNvPr>
          <p:cNvSpPr txBox="1"/>
          <p:nvPr/>
        </p:nvSpPr>
        <p:spPr>
          <a:xfrm>
            <a:off x="3231095" y="4071302"/>
            <a:ext cx="6696744" cy="2246769"/>
          </a:xfrm>
          <a:prstGeom prst="rect">
            <a:avLst/>
          </a:prstGeom>
          <a:noFill/>
        </p:spPr>
        <p:txBody>
          <a:bodyPr wrap="square" rtlCol="0">
            <a:spAutoFit/>
          </a:bodyPr>
          <a:lstStyle/>
          <a:p>
            <a:r>
              <a:rPr lang="en-US" sz="2800" dirty="0">
                <a:solidFill>
                  <a:prstClr val="white"/>
                </a:solidFill>
              </a:rPr>
              <a:t>Personal coaching on Monday, Tuesday and Wednesday in preparation for video recordings in two weeks.</a:t>
            </a:r>
            <a:endParaRPr lang="en-US" altLang="nb-NO" sz="2800" dirty="0">
              <a:solidFill>
                <a:srgbClr val="FFFF00"/>
              </a:solidFill>
              <a:latin typeface="Arial" charset="0"/>
            </a:endParaRPr>
          </a:p>
          <a:p>
            <a:endParaRPr lang="en-US" altLang="nb-NO" sz="2800" dirty="0">
              <a:solidFill>
                <a:prstClr val="white"/>
              </a:solidFill>
              <a:latin typeface="Arial" charset="0"/>
            </a:endParaRPr>
          </a:p>
        </p:txBody>
      </p:sp>
    </p:spTree>
    <p:extLst>
      <p:ext uri="{BB962C8B-B14F-4D97-AF65-F5344CB8AC3E}">
        <p14:creationId xmlns:p14="http://schemas.microsoft.com/office/powerpoint/2010/main" val="1776121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down)">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Kan gjengis">
  <a:themeElements>
    <a:clrScheme name="Kan gjengis">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Kan gjengis">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Kan gjengis">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{F723D4A3-7758-554A-B014-0837B2CD6FB3}tf10001121</Template>
  <TotalTime>172</TotalTime>
  <Words>828</Words>
  <Application>Microsoft Macintosh PowerPoint</Application>
  <PresentationFormat>Widescreen</PresentationFormat>
  <Paragraphs>146</Paragraphs>
  <Slides>25</Slides>
  <Notes>19</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25</vt:i4>
      </vt:variant>
    </vt:vector>
  </HeadingPairs>
  <TitlesOfParts>
    <vt:vector size="32" baseType="lpstr">
      <vt:lpstr>Arial</vt:lpstr>
      <vt:lpstr>Calibri</vt:lpstr>
      <vt:lpstr>Century Gothic</vt:lpstr>
      <vt:lpstr>Corbel</vt:lpstr>
      <vt:lpstr>Wingdings</vt:lpstr>
      <vt:lpstr>Wingdings 2</vt:lpstr>
      <vt:lpstr>Kan gjengis</vt:lpstr>
      <vt:lpstr>PowerPoint-presentasjon</vt:lpstr>
      <vt:lpstr>Storyline</vt:lpstr>
      <vt:lpstr>Layout – creating your identity</vt:lpstr>
      <vt:lpstr>Text</vt:lpstr>
      <vt:lpstr>PowerPoint-presentasjon</vt:lpstr>
      <vt:lpstr>PowerPoint-presentasjon</vt:lpstr>
      <vt:lpstr>Animations</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PowerPoint-presentasjon</vt:lpstr>
      <vt:lpstr>Figures and images</vt:lpstr>
      <vt:lpstr>PowerPoint-presentasjon</vt:lpstr>
      <vt:lpstr>PowerPoint-presentasjon</vt:lpstr>
      <vt:lpstr>PowerPoint-presentasjon</vt:lpstr>
      <vt:lpstr>PowerPoint-presentasjon</vt:lpstr>
      <vt:lpstr>PowerPoint-presentasjon</vt:lpstr>
      <vt:lpstr>PowerPoint-presentasjon</vt:lpstr>
      <vt:lpstr>Next week</vt:lpstr>
    </vt:vector>
  </TitlesOfParts>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Scientific presentation techniques</dc:title>
  <dc:creator>elina.melteig@kjemi.uio.no</dc:creator>
  <cp:lastModifiedBy>elina.melteig@kjemi.uio.no</cp:lastModifiedBy>
  <cp:revision>14</cp:revision>
  <dcterms:created xsi:type="dcterms:W3CDTF">2018-10-10T19:36:13Z</dcterms:created>
  <dcterms:modified xsi:type="dcterms:W3CDTF">2018-10-11T09:11:19Z</dcterms:modified>
</cp:coreProperties>
</file>