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61" r:id="rId4"/>
    <p:sldId id="262" r:id="rId5"/>
    <p:sldId id="267" r:id="rId6"/>
    <p:sldId id="273" r:id="rId7"/>
    <p:sldId id="268" r:id="rId8"/>
    <p:sldId id="269" r:id="rId9"/>
    <p:sldId id="270" r:id="rId10"/>
    <p:sldId id="271" r:id="rId11"/>
    <p:sldId id="272" r:id="rId12"/>
    <p:sldId id="275" r:id="rId13"/>
    <p:sldId id="276" r:id="rId14"/>
    <p:sldId id="278" r:id="rId15"/>
    <p:sldId id="279" r:id="rId16"/>
    <p:sldId id="280" r:id="rId17"/>
    <p:sldId id="274" r:id="rId18"/>
    <p:sldId id="260"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52129"/>
  </p:normalViewPr>
  <p:slideViewPr>
    <p:cSldViewPr snapToGrid="0" snapToObjects="1">
      <p:cViewPr varScale="1">
        <p:scale>
          <a:sx n="94" d="100"/>
          <a:sy n="94" d="100"/>
        </p:scale>
        <p:origin x="406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207B1D-FABC-B444-AFB3-C0C8F529145A}" type="datetimeFigureOut">
              <a:rPr lang="nb-NO" smtClean="0"/>
              <a:t>21.08.2018</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F36C95-E9BD-F849-B7BF-B0592A41DBD6}" type="slidenum">
              <a:rPr lang="nb-NO" smtClean="0"/>
              <a:t>‹#›</a:t>
            </a:fld>
            <a:endParaRPr lang="nb-NO"/>
          </a:p>
        </p:txBody>
      </p:sp>
    </p:spTree>
    <p:extLst>
      <p:ext uri="{BB962C8B-B14F-4D97-AF65-F5344CB8AC3E}">
        <p14:creationId xmlns:p14="http://schemas.microsoft.com/office/powerpoint/2010/main" val="191766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Mål med foredraget: Å få studentene til å føle at de har valgt rett studium 1) trygge dem på at det finnes jobber 2) vise fram spennende ting som kan motivere</a:t>
            </a:r>
          </a:p>
          <a:p>
            <a:r>
              <a:rPr lang="nb-NO" dirty="0"/>
              <a:t>(underliggende: Gjøre dem litt kjent med instituttet og hvilke muligheter de har hos oss!) </a:t>
            </a:r>
          </a:p>
          <a:p>
            <a:endParaRPr lang="nb-NO" dirty="0"/>
          </a:p>
          <a:p>
            <a:r>
              <a:rPr lang="nb-NO" dirty="0"/>
              <a:t>Evt. Hva er poenget med kjemi? </a:t>
            </a:r>
          </a:p>
          <a:p>
            <a:endParaRPr lang="nb-NO" dirty="0"/>
          </a:p>
          <a:p>
            <a:r>
              <a:rPr lang="nb-NO" dirty="0"/>
              <a:t>Zoome litt ut, for akkurat nå tenker dere sikkert veldig mye på hvordan dere har det AKKURAT NÅ, men prøv nå, som et tankeeksperiment, å gå fra </a:t>
            </a:r>
          </a:p>
          <a:p>
            <a:r>
              <a:rPr lang="nb-NO" dirty="0"/>
              <a:t>Hva skal jeg spise til middag, har jeg valgt rett studie, får jeg jobb... Ting som er normalt å være usikker på , til Hva skal verden spise til middag, </a:t>
            </a:r>
          </a:p>
          <a:p>
            <a:r>
              <a:rPr lang="nb-NO" dirty="0"/>
              <a:t>Hva slags jobber finnes når </a:t>
            </a:r>
            <a:r>
              <a:rPr lang="nb-NO" dirty="0" err="1"/>
              <a:t>robotene</a:t>
            </a:r>
            <a:r>
              <a:rPr lang="nb-NO" dirty="0"/>
              <a:t> tar over, osv... </a:t>
            </a:r>
          </a:p>
        </p:txBody>
      </p:sp>
      <p:sp>
        <p:nvSpPr>
          <p:cNvPr id="4" name="Slide Number Placeholder 3"/>
          <p:cNvSpPr>
            <a:spLocks noGrp="1"/>
          </p:cNvSpPr>
          <p:nvPr>
            <p:ph type="sldNum" sz="quarter" idx="10"/>
          </p:nvPr>
        </p:nvSpPr>
        <p:spPr/>
        <p:txBody>
          <a:bodyPr/>
          <a:lstStyle/>
          <a:p>
            <a:fld id="{B8F36C95-E9BD-F849-B7BF-B0592A41DBD6}" type="slidenum">
              <a:rPr lang="nb-NO" smtClean="0"/>
              <a:t>1</a:t>
            </a:fld>
            <a:endParaRPr lang="nb-NO"/>
          </a:p>
        </p:txBody>
      </p:sp>
    </p:spTree>
    <p:extLst>
      <p:ext uri="{BB962C8B-B14F-4D97-AF65-F5344CB8AC3E}">
        <p14:creationId xmlns:p14="http://schemas.microsoft.com/office/powerpoint/2010/main" val="915009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Og det finnes noen organisasjoner som har som formål å tenke på de virkelig store problemene, for eksempel FN. </a:t>
            </a:r>
          </a:p>
          <a:p>
            <a:r>
              <a:rPr lang="nb-NO" dirty="0"/>
              <a:t>I 2015 vedtok de 17 hovedmål for en bedre verden, og det kan man trygt kalle en god oversikt over viktige problemer. Klarer vi å løse disse vil verden, enkelt sagt, bli et bedre sted for alle. </a:t>
            </a:r>
          </a:p>
          <a:p>
            <a:endParaRPr lang="nb-NO" dirty="0"/>
          </a:p>
          <a:p>
            <a:r>
              <a:rPr lang="nb-NO" dirty="0"/>
              <a:t>De store problemene og verdensutfordringer – ta utgangspunkt i FNs </a:t>
            </a:r>
            <a:r>
              <a:rPr lang="nb-NO" dirty="0" err="1"/>
              <a:t>bærekraftsmål</a:t>
            </a:r>
            <a:r>
              <a:rPr lang="nb-NO" dirty="0"/>
              <a:t> som politikerne har satt </a:t>
            </a:r>
          </a:p>
          <a:p>
            <a:endParaRPr lang="nb-NO" dirty="0"/>
          </a:p>
          <a:p>
            <a:r>
              <a:rPr lang="nb-NO" dirty="0"/>
              <a:t>Ta for seg noen av problemstillingene, </a:t>
            </a:r>
          </a:p>
          <a:p>
            <a:pPr marL="171450" indent="-171450">
              <a:buFontTx/>
              <a:buChar char="-"/>
            </a:pPr>
            <a:r>
              <a:rPr lang="nb-NO" dirty="0"/>
              <a:t>Ren energi</a:t>
            </a:r>
          </a:p>
          <a:p>
            <a:pPr marL="171450" indent="-171450">
              <a:buFontTx/>
              <a:buChar char="-"/>
            </a:pPr>
            <a:r>
              <a:rPr lang="nb-NO" dirty="0"/>
              <a:t>Liv under vann og fravær av forurensing, </a:t>
            </a:r>
          </a:p>
          <a:p>
            <a:pPr marL="171450" indent="-171450">
              <a:buFontTx/>
              <a:buChar char="-"/>
            </a:pPr>
            <a:r>
              <a:rPr lang="nb-NO" dirty="0"/>
              <a:t>Rent vann + sanitet</a:t>
            </a:r>
          </a:p>
          <a:p>
            <a:pPr marL="171450" indent="-171450">
              <a:buFontTx/>
              <a:buChar char="-"/>
            </a:pPr>
            <a:r>
              <a:rPr lang="nb-NO" dirty="0"/>
              <a:t>Helse</a:t>
            </a:r>
          </a:p>
          <a:p>
            <a:pPr marL="171450" indent="-171450">
              <a:buFontTx/>
              <a:buChar char="-"/>
            </a:pPr>
            <a:r>
              <a:rPr lang="nb-NO" dirty="0"/>
              <a:t>Klimaendringene</a:t>
            </a:r>
          </a:p>
          <a:p>
            <a:pPr marL="171450" indent="-171450">
              <a:buFontTx/>
              <a:buChar char="-"/>
            </a:pPr>
            <a:endParaRPr lang="nb-NO" dirty="0"/>
          </a:p>
          <a:p>
            <a:pPr marL="171450" indent="-171450">
              <a:buFontTx/>
              <a:buChar char="-"/>
            </a:pPr>
            <a:r>
              <a:rPr lang="nb-NO" dirty="0"/>
              <a:t>MEN: fred og rettferdighet? </a:t>
            </a:r>
          </a:p>
          <a:p>
            <a:pPr marL="171450" indent="-171450">
              <a:buFontTx/>
              <a:buChar char="-"/>
            </a:pPr>
            <a:r>
              <a:rPr lang="nb-NO" dirty="0"/>
              <a:t>Likestilling? </a:t>
            </a:r>
          </a:p>
          <a:p>
            <a:pPr marL="171450" indent="-171450">
              <a:buFontTx/>
              <a:buChar char="-"/>
            </a:pPr>
            <a:r>
              <a:rPr lang="nb-NO" dirty="0"/>
              <a:t>Økonomisk vekst? </a:t>
            </a:r>
          </a:p>
          <a:p>
            <a:pPr marL="171450" indent="-171450">
              <a:buFontTx/>
              <a:buChar char="-"/>
            </a:pPr>
            <a:endParaRPr lang="nb-NO" dirty="0"/>
          </a:p>
          <a:p>
            <a:pPr marL="171450" indent="-171450">
              <a:buFontTx/>
              <a:buChar char="-"/>
            </a:pPr>
            <a:r>
              <a:rPr lang="nb-NO" dirty="0"/>
              <a:t>Det er åpenbart at alle fagområder trengs, og at det er viktig å samarbeide på tvers av fagfeltene, men man trenger ikke å kunne så mye kjemi for å se at kjemi kan bidra til en løsning på svært mange av disse problemene!</a:t>
            </a:r>
          </a:p>
          <a:p>
            <a:endParaRPr lang="nb-NO" dirty="0"/>
          </a:p>
          <a:p>
            <a:endParaRPr lang="nb-NO" dirty="0"/>
          </a:p>
          <a:p>
            <a:endParaRPr lang="nb-NO" dirty="0"/>
          </a:p>
          <a:p>
            <a:endParaRPr lang="nb-NO" dirty="0"/>
          </a:p>
          <a:p>
            <a:endParaRPr lang="nb-NO" dirty="0"/>
          </a:p>
          <a:p>
            <a:endParaRPr lang="nb-NO" dirty="0"/>
          </a:p>
          <a:p>
            <a:endParaRPr lang="nb-NO" dirty="0"/>
          </a:p>
          <a:p>
            <a:r>
              <a:rPr lang="nb-NO" dirty="0"/>
              <a:t>Bilde av Erna med sitat? </a:t>
            </a:r>
          </a:p>
        </p:txBody>
      </p:sp>
      <p:sp>
        <p:nvSpPr>
          <p:cNvPr id="4" name="Slide Number Placeholder 3"/>
          <p:cNvSpPr>
            <a:spLocks noGrp="1"/>
          </p:cNvSpPr>
          <p:nvPr>
            <p:ph type="sldNum" sz="quarter" idx="10"/>
          </p:nvPr>
        </p:nvSpPr>
        <p:spPr/>
        <p:txBody>
          <a:bodyPr/>
          <a:lstStyle/>
          <a:p>
            <a:fld id="{B8F36C95-E9BD-F849-B7BF-B0592A41DBD6}" type="slidenum">
              <a:rPr lang="nb-NO" smtClean="0"/>
              <a:t>2</a:t>
            </a:fld>
            <a:endParaRPr lang="nb-NO"/>
          </a:p>
        </p:txBody>
      </p:sp>
    </p:spTree>
    <p:extLst>
      <p:ext uri="{BB962C8B-B14F-4D97-AF65-F5344CB8AC3E}">
        <p14:creationId xmlns:p14="http://schemas.microsoft.com/office/powerpoint/2010/main" val="727646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Og det å jobbe for å nå </a:t>
            </a:r>
            <a:r>
              <a:rPr lang="nb-NO" dirty="0" err="1"/>
              <a:t>bærekraftsmålene</a:t>
            </a:r>
            <a:r>
              <a:rPr lang="nb-NO" dirty="0"/>
              <a:t> har også noe å si for Norge: </a:t>
            </a:r>
          </a:p>
          <a:p>
            <a:endParaRPr lang="nb-NO" dirty="0"/>
          </a:p>
          <a:p>
            <a:r>
              <a:rPr lang="nb-NO" dirty="0"/>
              <a:t>I alle fall så er politikerne villige til å «snakke om det», men når en politiker sier at de vil satse på noe så betyr det egentlig at de HEIER PÅ AT DERE/VI SKAL FINNE EN LØSNING... </a:t>
            </a:r>
          </a:p>
          <a:p>
            <a:r>
              <a:rPr lang="nb-NO" dirty="0"/>
              <a:t>Og hvis vi er riktig flinke, kanskje vi får litt penger til å gjøre det også... </a:t>
            </a:r>
          </a:p>
          <a:p>
            <a:endParaRPr lang="nb-NO" dirty="0"/>
          </a:p>
          <a:p>
            <a:r>
              <a:rPr lang="nb-NO" dirty="0"/>
              <a:t>Så det betyr at om ikke mor eller far heier på studievalget, så er det i alle fall 19 statsråder I regjeringen på </a:t>
            </a:r>
            <a:r>
              <a:rPr lang="nb-NO" dirty="0" err="1"/>
              <a:t>Løvenbakken</a:t>
            </a:r>
            <a:r>
              <a:rPr lang="nb-NO" dirty="0"/>
              <a:t> som heier! </a:t>
            </a:r>
          </a:p>
          <a:p>
            <a:endParaRPr lang="nb-NO" dirty="0"/>
          </a:p>
          <a:p>
            <a:r>
              <a:rPr lang="nb-NO" dirty="0"/>
              <a:t>Når det er sagt, så er det helt i orden å ha andre motivasjoner for å velge å studere, enn å redde regjeringens politikk...</a:t>
            </a:r>
          </a:p>
        </p:txBody>
      </p:sp>
      <p:sp>
        <p:nvSpPr>
          <p:cNvPr id="4" name="Slide Number Placeholder 3"/>
          <p:cNvSpPr>
            <a:spLocks noGrp="1"/>
          </p:cNvSpPr>
          <p:nvPr>
            <p:ph type="sldNum" sz="quarter" idx="10"/>
          </p:nvPr>
        </p:nvSpPr>
        <p:spPr/>
        <p:txBody>
          <a:bodyPr/>
          <a:lstStyle/>
          <a:p>
            <a:fld id="{B8F36C95-E9BD-F849-B7BF-B0592A41DBD6}" type="slidenum">
              <a:rPr lang="nb-NO" smtClean="0"/>
              <a:t>3</a:t>
            </a:fld>
            <a:endParaRPr lang="nb-NO"/>
          </a:p>
        </p:txBody>
      </p:sp>
    </p:spTree>
    <p:extLst>
      <p:ext uri="{BB962C8B-B14F-4D97-AF65-F5344CB8AC3E}">
        <p14:creationId xmlns:p14="http://schemas.microsoft.com/office/powerpoint/2010/main" val="2159201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Og hvis vi zoomer tilbake til dere, så skjønner jeg at alle dere som sitter her nå har ulik motivasjon for å studere, men tenk litt over det: Hva har du egentlig lyst til å gjøre med utdannelsen din? </a:t>
            </a:r>
          </a:p>
          <a:p>
            <a:pPr marL="171450" indent="-171450">
              <a:buFontTx/>
              <a:buChar char="-"/>
            </a:pPr>
            <a:r>
              <a:rPr lang="nb-NO" dirty="0"/>
              <a:t>idealist? Redde verden? </a:t>
            </a:r>
          </a:p>
          <a:p>
            <a:pPr marL="171450" indent="-171450">
              <a:buFontTx/>
              <a:buChar char="-"/>
            </a:pPr>
            <a:r>
              <a:rPr lang="nb-NO" dirty="0"/>
              <a:t>Gründeren/oppfinneren? </a:t>
            </a:r>
          </a:p>
          <a:p>
            <a:pPr marL="171450" indent="-171450">
              <a:buFontTx/>
              <a:buChar char="-"/>
            </a:pPr>
            <a:r>
              <a:rPr lang="nb-NO" dirty="0"/>
              <a:t>Penger – konsulent ? </a:t>
            </a:r>
          </a:p>
          <a:p>
            <a:pPr marL="171450" indent="-171450">
              <a:buFontTx/>
              <a:buChar char="-"/>
            </a:pPr>
            <a:r>
              <a:rPr lang="nb-NO" dirty="0"/>
              <a:t>Trygghet – vil ha trygg jobb familie, samtidig gjøre noe som kan være allright – likte kjemi på </a:t>
            </a:r>
            <a:r>
              <a:rPr lang="nb-NO" dirty="0" err="1"/>
              <a:t>vgs</a:t>
            </a:r>
            <a:r>
              <a:rPr lang="nb-NO" dirty="0"/>
              <a:t>, så ville fortsette med det? </a:t>
            </a:r>
          </a:p>
          <a:p>
            <a:pPr marL="171450" indent="-171450">
              <a:buFontTx/>
              <a:buChar char="-"/>
            </a:pPr>
            <a:r>
              <a:rPr lang="nb-NO" dirty="0"/>
              <a:t>Nysgjerrig – Må bare finne ut hvordan dette henger sammen?! </a:t>
            </a:r>
          </a:p>
          <a:p>
            <a:pPr marL="171450" indent="-171450">
              <a:buFontTx/>
              <a:buChar char="-"/>
            </a:pPr>
            <a:endParaRPr lang="nb-NO" dirty="0"/>
          </a:p>
          <a:p>
            <a:pPr marL="171450" indent="-171450">
              <a:buFontTx/>
              <a:buChar char="-"/>
            </a:pPr>
            <a:r>
              <a:rPr lang="nb-NO" dirty="0"/>
              <a:t>Det er sikkert like mange former for motivasjon som det er personer i rommet, og det er ikke sikkert du vet hva motivasjonen din er engang! </a:t>
            </a:r>
          </a:p>
          <a:p>
            <a:pPr marL="171450" indent="-171450">
              <a:buFontTx/>
              <a:buChar char="-"/>
            </a:pPr>
            <a:endParaRPr lang="nb-NO" dirty="0"/>
          </a:p>
          <a:p>
            <a:pPr marL="171450" indent="-171450">
              <a:buFontTx/>
              <a:buChar char="-"/>
            </a:pPr>
            <a:r>
              <a:rPr lang="nb-NO" dirty="0"/>
              <a:t>Men kanskje du kan se hva våre forskere gjør, og bli inspirert av det! </a:t>
            </a:r>
          </a:p>
          <a:p>
            <a:pPr marL="171450" indent="-171450">
              <a:buFontTx/>
              <a:buChar char="-"/>
            </a:pPr>
            <a:endParaRPr lang="nb-NO" dirty="0"/>
          </a:p>
          <a:p>
            <a:pPr marL="171450" indent="-171450">
              <a:buFontTx/>
              <a:buChar char="-"/>
            </a:pPr>
            <a:r>
              <a:rPr lang="nb-NO" dirty="0"/>
              <a:t>NB! Jeg har ikke med alt vi gjør, og jeg har forenklet ordvalgene litt...</a:t>
            </a:r>
          </a:p>
        </p:txBody>
      </p:sp>
      <p:sp>
        <p:nvSpPr>
          <p:cNvPr id="4" name="Slide Number Placeholder 3"/>
          <p:cNvSpPr>
            <a:spLocks noGrp="1"/>
          </p:cNvSpPr>
          <p:nvPr>
            <p:ph type="sldNum" sz="quarter" idx="10"/>
          </p:nvPr>
        </p:nvSpPr>
        <p:spPr/>
        <p:txBody>
          <a:bodyPr/>
          <a:lstStyle/>
          <a:p>
            <a:fld id="{B8F36C95-E9BD-F849-B7BF-B0592A41DBD6}" type="slidenum">
              <a:rPr lang="nb-NO" smtClean="0"/>
              <a:t>4</a:t>
            </a:fld>
            <a:endParaRPr lang="nb-NO"/>
          </a:p>
        </p:txBody>
      </p:sp>
    </p:spTree>
    <p:extLst>
      <p:ext uri="{BB962C8B-B14F-4D97-AF65-F5344CB8AC3E}">
        <p14:creationId xmlns:p14="http://schemas.microsoft.com/office/powerpoint/2010/main" val="2891146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Universitetet i Oslo har satset stort på et nytt bygg for å samle kjemi og farmasi sammen med deler av biologien + komme nærmere medisin. </a:t>
            </a:r>
          </a:p>
          <a:p>
            <a:r>
              <a:rPr lang="nb-NO" sz="1200" b="0" i="0" u="none" strike="noStrike" kern="1200" dirty="0">
                <a:solidFill>
                  <a:schemeClr val="tx1"/>
                </a:solidFill>
                <a:effectLst/>
                <a:latin typeface="+mn-lt"/>
                <a:ea typeface="+mn-ea"/>
                <a:cs typeface="+mn-cs"/>
              </a:rPr>
              <a:t>Bygget blir </a:t>
            </a:r>
            <a:r>
              <a:rPr lang="nb-NO" sz="1200" b="0" i="0" u="none" strike="noStrike" kern="1200" dirty="0" err="1">
                <a:solidFill>
                  <a:schemeClr val="tx1"/>
                </a:solidFill>
                <a:effectLst/>
                <a:latin typeface="+mn-lt"/>
                <a:ea typeface="+mn-ea"/>
                <a:cs typeface="+mn-cs"/>
              </a:rPr>
              <a:t>nordens</a:t>
            </a:r>
            <a:r>
              <a:rPr lang="nb-NO" sz="1200" b="0" i="0" u="none" strike="noStrike" kern="1200" dirty="0">
                <a:solidFill>
                  <a:schemeClr val="tx1"/>
                </a:solidFill>
                <a:effectLst/>
                <a:latin typeface="+mn-lt"/>
                <a:ea typeface="+mn-ea"/>
                <a:cs typeface="+mn-cs"/>
              </a:rPr>
              <a:t> største universitetsbygg. Ferdig 2024- </a:t>
            </a:r>
          </a:p>
          <a:p>
            <a:endParaRPr lang="nb-NO" sz="1200" b="0" i="0" u="none" strike="noStrike"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5</a:t>
            </a:fld>
            <a:endParaRPr lang="nb-NO"/>
          </a:p>
        </p:txBody>
      </p:sp>
    </p:spTree>
    <p:extLst>
      <p:ext uri="{BB962C8B-B14F-4D97-AF65-F5344CB8AC3E}">
        <p14:creationId xmlns:p14="http://schemas.microsoft.com/office/powerpoint/2010/main" val="4174535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Det er her kjemien møter andre fagfelt... </a:t>
            </a:r>
          </a:p>
          <a:p>
            <a:pPr marL="171450" indent="-171450">
              <a:buFontTx/>
              <a:buChar char="-"/>
            </a:pPr>
            <a:r>
              <a:rPr lang="nb-NO" sz="1200" b="0" i="0" u="none" strike="noStrike" kern="1200" dirty="0">
                <a:solidFill>
                  <a:schemeClr val="tx1"/>
                </a:solidFill>
                <a:effectLst/>
                <a:latin typeface="+mn-lt"/>
                <a:ea typeface="+mn-ea"/>
                <a:cs typeface="+mn-cs"/>
              </a:rPr>
              <a:t>Cellesignalisering og molekylære interaksjoner</a:t>
            </a:r>
          </a:p>
          <a:p>
            <a:pPr marL="171450" indent="-171450">
              <a:buFontTx/>
              <a:buChar char="-"/>
            </a:pPr>
            <a:r>
              <a:rPr lang="nb-NO" sz="1200" b="0" i="0" u="none" strike="noStrike" kern="1200" dirty="0" err="1">
                <a:solidFill>
                  <a:schemeClr val="tx1"/>
                </a:solidFill>
                <a:effectLst/>
                <a:latin typeface="+mn-lt"/>
                <a:ea typeface="+mn-ea"/>
                <a:cs typeface="+mn-cs"/>
              </a:rPr>
              <a:t>Nano-medising</a:t>
            </a:r>
            <a:r>
              <a:rPr lang="nb-NO" sz="1200" b="0" i="0" u="none" strike="noStrike" kern="1200" dirty="0">
                <a:solidFill>
                  <a:schemeClr val="tx1"/>
                </a:solidFill>
                <a:effectLst/>
                <a:latin typeface="+mn-lt"/>
                <a:ea typeface="+mn-ea"/>
                <a:cs typeface="+mn-cs"/>
              </a:rPr>
              <a:t> (som f.eks. Medisinering?) </a:t>
            </a:r>
          </a:p>
          <a:p>
            <a:pPr marL="171450" indent="-171450">
              <a:buFontTx/>
              <a:buChar char="-"/>
            </a:pPr>
            <a:r>
              <a:rPr lang="nb-NO" sz="1200" b="0" i="0" u="none" strike="noStrike" kern="1200" dirty="0">
                <a:solidFill>
                  <a:schemeClr val="tx1"/>
                </a:solidFill>
                <a:effectLst/>
                <a:latin typeface="+mn-lt"/>
                <a:ea typeface="+mn-ea"/>
                <a:cs typeface="+mn-cs"/>
              </a:rPr>
              <a:t>Alt fra analyse til katalyse... Kjærlighetshormonet </a:t>
            </a:r>
            <a:r>
              <a:rPr lang="nb-NO" sz="1200" b="0" i="0" u="none" strike="noStrike" kern="1200" dirty="0" err="1">
                <a:solidFill>
                  <a:schemeClr val="tx1"/>
                </a:solidFill>
                <a:effectLst/>
                <a:latin typeface="+mn-lt"/>
                <a:ea typeface="+mn-ea"/>
                <a:cs typeface="+mn-cs"/>
              </a:rPr>
              <a:t>oxytoin</a:t>
            </a:r>
            <a:r>
              <a:rPr lang="nb-NO" sz="1200" b="0" i="0" u="none" strike="noStrike" kern="1200" dirty="0">
                <a:solidFill>
                  <a:schemeClr val="tx1"/>
                </a:solidFill>
                <a:effectLst/>
                <a:latin typeface="+mn-lt"/>
                <a:ea typeface="+mn-ea"/>
                <a:cs typeface="+mn-cs"/>
              </a:rPr>
              <a:t>? </a:t>
            </a:r>
          </a:p>
          <a:p>
            <a:endParaRPr lang="nb-NO"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F36C95-E9BD-F849-B7BF-B0592A41DBD6}" type="slidenum">
              <a:rPr lang="nb-NO" smtClean="0"/>
              <a:t>6</a:t>
            </a:fld>
            <a:endParaRPr lang="nb-NO"/>
          </a:p>
        </p:txBody>
      </p:sp>
    </p:spTree>
    <p:extLst>
      <p:ext uri="{BB962C8B-B14F-4D97-AF65-F5344CB8AC3E}">
        <p14:creationId xmlns:p14="http://schemas.microsoft.com/office/powerpoint/2010/main" val="3782530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sz="1200" b="0" i="0" u="none" strike="noStrike" kern="1200" dirty="0">
                <a:solidFill>
                  <a:schemeClr val="tx1"/>
                </a:solidFill>
                <a:effectLst/>
                <a:latin typeface="+mn-lt"/>
                <a:ea typeface="+mn-ea"/>
                <a:cs typeface="+mn-cs"/>
              </a:rPr>
              <a:t>Interaksjoner mellom </a:t>
            </a:r>
            <a:r>
              <a:rPr lang="nb-NO" sz="1200" b="0" i="0" u="none" strike="noStrike" kern="1200" dirty="0" err="1">
                <a:solidFill>
                  <a:schemeClr val="tx1"/>
                </a:solidFill>
                <a:effectLst/>
                <a:latin typeface="+mn-lt"/>
                <a:ea typeface="+mn-ea"/>
                <a:cs typeface="+mn-cs"/>
              </a:rPr>
              <a:t>geo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bio</a:t>
            </a:r>
            <a:r>
              <a:rPr lang="nb-NO" sz="1200" b="0" i="0" u="none" strike="noStrike" kern="1200" dirty="0">
                <a:solidFill>
                  <a:schemeClr val="tx1"/>
                </a:solidFill>
                <a:effectLst/>
                <a:latin typeface="+mn-lt"/>
                <a:ea typeface="+mn-ea"/>
                <a:cs typeface="+mn-cs"/>
              </a:rPr>
              <a:t> og kjemi! Transport av stoffer både organiske, og miljøgifter som kvikksølv</a:t>
            </a:r>
          </a:p>
          <a:p>
            <a:pPr marL="171450" indent="-171450">
              <a:buFontTx/>
              <a:buChar char="-"/>
            </a:pPr>
            <a:r>
              <a:rPr lang="nb-NO" sz="1200" b="0" i="0" u="none" strike="noStrike" kern="1200" dirty="0">
                <a:solidFill>
                  <a:schemeClr val="tx1"/>
                </a:solidFill>
                <a:effectLst/>
                <a:latin typeface="+mn-lt"/>
                <a:ea typeface="+mn-ea"/>
                <a:cs typeface="+mn-cs"/>
              </a:rPr>
              <a:t>Overgjødsling</a:t>
            </a:r>
          </a:p>
          <a:p>
            <a:pPr marL="171450" indent="-171450">
              <a:buFontTx/>
              <a:buChar char="-"/>
            </a:pPr>
            <a:r>
              <a:rPr lang="nb-NO" sz="1200" b="0" i="0" u="none" strike="noStrike" kern="1200" dirty="0">
                <a:solidFill>
                  <a:schemeClr val="tx1"/>
                </a:solidFill>
                <a:effectLst/>
                <a:latin typeface="+mn-lt"/>
                <a:ea typeface="+mn-ea"/>
                <a:cs typeface="+mn-cs"/>
              </a:rPr>
              <a:t>Svært internasjonal forskning! </a:t>
            </a:r>
            <a:br>
              <a:rPr lang="nb-NO" dirty="0"/>
            </a:br>
            <a:endParaRPr lang="nb-NO" dirty="0"/>
          </a:p>
          <a:p>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7</a:t>
            </a:fld>
            <a:endParaRPr lang="nb-NO"/>
          </a:p>
        </p:txBody>
      </p:sp>
    </p:spTree>
    <p:extLst>
      <p:ext uri="{BB962C8B-B14F-4D97-AF65-F5344CB8AC3E}">
        <p14:creationId xmlns:p14="http://schemas.microsoft.com/office/powerpoint/2010/main" val="3467073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_Radioaktivitet som verktøy! </a:t>
            </a:r>
          </a:p>
          <a:p>
            <a:r>
              <a:rPr lang="nb-NO" sz="1200" b="0" i="0" u="none" strike="noStrike" kern="1200" dirty="0" err="1">
                <a:solidFill>
                  <a:schemeClr val="tx1"/>
                </a:solidFill>
                <a:effectLst/>
                <a:latin typeface="+mn-lt"/>
                <a:ea typeface="+mn-ea"/>
                <a:cs typeface="+mn-cs"/>
              </a:rPr>
              <a:t>Kreftforsning</a:t>
            </a:r>
            <a:r>
              <a:rPr lang="nb-NO" sz="1200" b="0" i="0" u="none" strike="noStrike" kern="1200" dirty="0">
                <a:solidFill>
                  <a:schemeClr val="tx1"/>
                </a:solidFill>
                <a:effectLst/>
                <a:latin typeface="+mn-lt"/>
                <a:ea typeface="+mn-ea"/>
                <a:cs typeface="+mn-cs"/>
              </a:rPr>
              <a:t>: Både diagnose og medisin! </a:t>
            </a:r>
          </a:p>
          <a:p>
            <a:pPr marL="171450" indent="-171450">
              <a:buFontTx/>
              <a:buChar char="-"/>
            </a:pPr>
            <a:r>
              <a:rPr lang="nb-NO" sz="1200" b="0" i="0" u="none" strike="noStrike" kern="1200" dirty="0">
                <a:solidFill>
                  <a:schemeClr val="tx1"/>
                </a:solidFill>
                <a:effectLst/>
                <a:latin typeface="+mn-lt"/>
                <a:ea typeface="+mn-ea"/>
                <a:cs typeface="+mn-cs"/>
              </a:rPr>
              <a:t>PET </a:t>
            </a:r>
            <a:r>
              <a:rPr lang="nb-NO" sz="1200" b="0" i="0" u="none" strike="noStrike" kern="1200" dirty="0" err="1">
                <a:solidFill>
                  <a:schemeClr val="tx1"/>
                </a:solidFill>
                <a:effectLst/>
                <a:latin typeface="+mn-lt"/>
                <a:ea typeface="+mn-ea"/>
                <a:cs typeface="+mn-cs"/>
              </a:rPr>
              <a:t>scanning</a:t>
            </a:r>
            <a:r>
              <a:rPr lang="nb-NO" sz="1200" b="0" i="0" u="none" strike="noStrike" kern="1200" dirty="0">
                <a:solidFill>
                  <a:schemeClr val="tx1"/>
                </a:solidFill>
                <a:effectLst/>
                <a:latin typeface="+mn-lt"/>
                <a:ea typeface="+mn-ea"/>
                <a:cs typeface="+mn-cs"/>
              </a:rPr>
              <a:t>! </a:t>
            </a:r>
          </a:p>
          <a:p>
            <a:pPr marL="171450" indent="-171450">
              <a:buFontTx/>
              <a:buChar char="-"/>
            </a:pPr>
            <a:r>
              <a:rPr lang="nb-NO" sz="1200" b="0" i="0" u="none" strike="noStrike" kern="1200" dirty="0">
                <a:solidFill>
                  <a:schemeClr val="tx1"/>
                </a:solidFill>
                <a:effectLst/>
                <a:latin typeface="+mn-lt"/>
                <a:ea typeface="+mn-ea"/>
                <a:cs typeface="+mn-cs"/>
              </a:rPr>
              <a:t>Kjernekjemi for å «</a:t>
            </a:r>
            <a:r>
              <a:rPr lang="nb-NO" sz="1200" b="0" i="0" u="none" strike="noStrike" kern="1200" dirty="0" err="1">
                <a:solidFill>
                  <a:schemeClr val="tx1"/>
                </a:solidFill>
                <a:effectLst/>
                <a:latin typeface="+mn-lt"/>
                <a:ea typeface="+mn-ea"/>
                <a:cs typeface="+mn-cs"/>
              </a:rPr>
              <a:t>tracke</a:t>
            </a:r>
            <a:r>
              <a:rPr lang="nb-NO" sz="1200" b="0" i="0" u="none" strike="noStrike" kern="1200" dirty="0">
                <a:solidFill>
                  <a:schemeClr val="tx1"/>
                </a:solidFill>
                <a:effectLst/>
                <a:latin typeface="+mn-lt"/>
                <a:ea typeface="+mn-ea"/>
                <a:cs typeface="+mn-cs"/>
              </a:rPr>
              <a:t>» for eksempel CO2 eller hindre kvikksølv i å slippe ut ved Urban </a:t>
            </a:r>
            <a:r>
              <a:rPr lang="nb-NO" sz="1200" b="0" i="0" u="none" strike="noStrike" kern="1200" dirty="0" err="1">
                <a:solidFill>
                  <a:schemeClr val="tx1"/>
                </a:solidFill>
                <a:effectLst/>
                <a:latin typeface="+mn-lt"/>
                <a:ea typeface="+mn-ea"/>
                <a:cs typeface="+mn-cs"/>
              </a:rPr>
              <a:t>mining</a:t>
            </a:r>
            <a:endParaRPr lang="nb-NO" sz="1200" b="0" i="0" u="none" strike="noStrike" kern="1200" dirty="0">
              <a:solidFill>
                <a:schemeClr val="tx1"/>
              </a:solidFill>
              <a:effectLst/>
              <a:latin typeface="+mn-lt"/>
              <a:ea typeface="+mn-ea"/>
              <a:cs typeface="+mn-cs"/>
            </a:endParaRPr>
          </a:p>
          <a:p>
            <a:pPr marL="171450" indent="-171450">
              <a:buFontTx/>
              <a:buChar char="-"/>
            </a:pPr>
            <a:endParaRPr lang="nb-NO" sz="1200" b="0" i="0" u="none" strike="noStrike" kern="1200" dirty="0">
              <a:solidFill>
                <a:schemeClr val="tx1"/>
              </a:solidFill>
              <a:effectLst/>
              <a:latin typeface="+mn-lt"/>
              <a:ea typeface="+mn-ea"/>
              <a:cs typeface="+mn-cs"/>
            </a:endParaRPr>
          </a:p>
          <a:p>
            <a:pPr marL="171450" indent="-171450">
              <a:buFontTx/>
              <a:buChar char="-"/>
            </a:pPr>
            <a:r>
              <a:rPr lang="nb-NO" sz="1200" b="0" i="0" u="none" strike="noStrike" kern="1200" dirty="0">
                <a:solidFill>
                  <a:schemeClr val="tx1"/>
                </a:solidFill>
                <a:effectLst/>
                <a:latin typeface="+mn-lt"/>
                <a:ea typeface="+mn-ea"/>
                <a:cs typeface="+mn-cs"/>
              </a:rPr>
              <a:t>Snakke om ALGETA? </a:t>
            </a:r>
          </a:p>
          <a:p>
            <a:endParaRPr lang="nb-NO" sz="1200" b="0" i="0" u="none" strike="noStrike"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8</a:t>
            </a:fld>
            <a:endParaRPr lang="nb-NO"/>
          </a:p>
        </p:txBody>
      </p:sp>
    </p:spTree>
    <p:extLst>
      <p:ext uri="{BB962C8B-B14F-4D97-AF65-F5344CB8AC3E}">
        <p14:creationId xmlns:p14="http://schemas.microsoft.com/office/powerpoint/2010/main" val="672429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Uorganisk kjemi </a:t>
            </a:r>
          </a:p>
          <a:p>
            <a:endParaRPr lang="nb-NO" sz="1200" b="0" i="0" u="none" strike="noStrike" kern="1200" dirty="0">
              <a:solidFill>
                <a:schemeClr val="tx1"/>
              </a:solidFill>
              <a:effectLst/>
              <a:latin typeface="+mn-lt"/>
              <a:ea typeface="+mn-ea"/>
              <a:cs typeface="+mn-cs"/>
            </a:endParaRPr>
          </a:p>
          <a:p>
            <a:pPr marL="171450" indent="-171450">
              <a:buFontTx/>
              <a:buChar char="-"/>
            </a:pPr>
            <a:r>
              <a:rPr lang="nb-NO" sz="1200" b="0" i="0" u="none" strike="noStrike" kern="1200" dirty="0">
                <a:solidFill>
                  <a:schemeClr val="tx1"/>
                </a:solidFill>
                <a:effectLst/>
                <a:latin typeface="+mn-lt"/>
                <a:ea typeface="+mn-ea"/>
                <a:cs typeface="+mn-cs"/>
              </a:rPr>
              <a:t>Materialsyntese</a:t>
            </a:r>
          </a:p>
          <a:p>
            <a:pPr marL="171450" indent="-171450">
              <a:buFontTx/>
              <a:buChar char="-"/>
            </a:pPr>
            <a:r>
              <a:rPr lang="nb-NO" sz="1200" b="0" i="0" u="none" strike="noStrike" kern="1200" dirty="0">
                <a:solidFill>
                  <a:schemeClr val="tx1"/>
                </a:solidFill>
                <a:effectLst/>
                <a:latin typeface="+mn-lt"/>
                <a:ea typeface="+mn-ea"/>
                <a:cs typeface="+mn-cs"/>
              </a:rPr>
              <a:t>Energimaterialer, batterier og solceller</a:t>
            </a:r>
          </a:p>
          <a:p>
            <a:pPr marL="171450" indent="-171450">
              <a:buFontTx/>
              <a:buChar char="-"/>
            </a:pPr>
            <a:r>
              <a:rPr lang="nb-NO" sz="1200" b="0" i="0" u="none" strike="noStrike" kern="1200" dirty="0" err="1">
                <a:solidFill>
                  <a:schemeClr val="tx1"/>
                </a:solidFill>
                <a:effectLst/>
                <a:latin typeface="+mn-lt"/>
                <a:ea typeface="+mn-ea"/>
                <a:cs typeface="+mn-cs"/>
              </a:rPr>
              <a:t>Nanomanipulering</a:t>
            </a:r>
            <a:r>
              <a:rPr lang="nb-NO" sz="1200" b="0" i="0" u="none" strike="noStrike" kern="1200" dirty="0">
                <a:solidFill>
                  <a:schemeClr val="tx1"/>
                </a:solidFill>
                <a:effectLst/>
                <a:latin typeface="+mn-lt"/>
                <a:ea typeface="+mn-ea"/>
                <a:cs typeface="+mn-cs"/>
              </a:rPr>
              <a:t> av materialer (tynne filmer)</a:t>
            </a:r>
          </a:p>
          <a:p>
            <a:pPr marL="171450" indent="-171450">
              <a:buFontTx/>
              <a:buChar char="-"/>
            </a:pPr>
            <a:r>
              <a:rPr lang="nb-NO" sz="1200" b="0" i="0" u="none" strike="noStrike" kern="1200" dirty="0">
                <a:solidFill>
                  <a:schemeClr val="tx1"/>
                </a:solidFill>
                <a:effectLst/>
                <a:latin typeface="+mn-lt"/>
                <a:ea typeface="+mn-ea"/>
                <a:cs typeface="+mn-cs"/>
              </a:rPr>
              <a:t>Lage materialer med bestemte egenskaper</a:t>
            </a:r>
          </a:p>
        </p:txBody>
      </p:sp>
      <p:sp>
        <p:nvSpPr>
          <p:cNvPr id="4" name="Slide Number Placeholder 3"/>
          <p:cNvSpPr>
            <a:spLocks noGrp="1"/>
          </p:cNvSpPr>
          <p:nvPr>
            <p:ph type="sldNum" sz="quarter" idx="10"/>
          </p:nvPr>
        </p:nvSpPr>
        <p:spPr/>
        <p:txBody>
          <a:bodyPr/>
          <a:lstStyle/>
          <a:p>
            <a:fld id="{B8F36C95-E9BD-F849-B7BF-B0592A41DBD6}" type="slidenum">
              <a:rPr lang="nb-NO" smtClean="0"/>
              <a:t>9</a:t>
            </a:fld>
            <a:endParaRPr lang="nb-NO"/>
          </a:p>
        </p:txBody>
      </p:sp>
    </p:spTree>
    <p:extLst>
      <p:ext uri="{BB962C8B-B14F-4D97-AF65-F5344CB8AC3E}">
        <p14:creationId xmlns:p14="http://schemas.microsoft.com/office/powerpoint/2010/main" val="4015569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base">
              <a:buFontTx/>
              <a:buChar char="-"/>
            </a:pPr>
            <a:r>
              <a:rPr lang="nb-NO" sz="1200" b="0" i="0" u="none" strike="noStrike" kern="1200" dirty="0" err="1">
                <a:solidFill>
                  <a:schemeClr val="tx1"/>
                </a:solidFill>
                <a:effectLst/>
                <a:latin typeface="+mn-lt"/>
                <a:ea typeface="+mn-ea"/>
                <a:cs typeface="+mn-cs"/>
              </a:rPr>
              <a:t>Syntesese</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Bioaktive</a:t>
            </a:r>
            <a:r>
              <a:rPr lang="nb-NO" sz="1200" b="0" i="0" u="none" strike="noStrike" kern="1200" dirty="0">
                <a:solidFill>
                  <a:schemeClr val="tx1"/>
                </a:solidFill>
                <a:effectLst/>
                <a:latin typeface="+mn-lt"/>
                <a:ea typeface="+mn-ea"/>
                <a:cs typeface="+mn-cs"/>
              </a:rPr>
              <a:t> molekyler...! </a:t>
            </a:r>
          </a:p>
          <a:p>
            <a:pPr marL="171450" indent="-171450" fontAlgn="base">
              <a:buFontTx/>
              <a:buChar char="-"/>
            </a:pPr>
            <a:r>
              <a:rPr lang="nb-NO" sz="1200" b="0" i="0" u="none" strike="noStrike" kern="1200" dirty="0">
                <a:solidFill>
                  <a:schemeClr val="tx1"/>
                </a:solidFill>
                <a:effectLst/>
                <a:latin typeface="+mn-lt"/>
                <a:ea typeface="+mn-ea"/>
                <a:cs typeface="+mn-cs"/>
              </a:rPr>
              <a:t>Utvikle nye metoder (fordi det er jo ikke slik at verktøykassa er den samme hele veien!)</a:t>
            </a:r>
          </a:p>
          <a:p>
            <a:pPr marL="171450" indent="-171450" fontAlgn="base">
              <a:buFontTx/>
              <a:buChar char="-"/>
            </a:pPr>
            <a:r>
              <a:rPr lang="nb-NO" sz="1200" b="0" i="0" u="none" strike="noStrike" kern="1200" dirty="0">
                <a:solidFill>
                  <a:schemeClr val="tx1"/>
                </a:solidFill>
                <a:effectLst/>
                <a:latin typeface="+mn-lt"/>
                <a:ea typeface="+mn-ea"/>
                <a:cs typeface="+mn-cs"/>
              </a:rPr>
              <a:t>Studere molekylene med NMR og andre metoder</a:t>
            </a:r>
          </a:p>
          <a:p>
            <a:pPr marL="171450" indent="-171450" fontAlgn="base">
              <a:buFontTx/>
              <a:buChar char="-"/>
            </a:pPr>
            <a:r>
              <a:rPr lang="nb-NO" sz="1200" b="0" i="0" u="none" strike="noStrike" kern="1200" dirty="0">
                <a:solidFill>
                  <a:schemeClr val="tx1"/>
                </a:solidFill>
                <a:effectLst/>
                <a:latin typeface="+mn-lt"/>
                <a:ea typeface="+mn-ea"/>
                <a:cs typeface="+mn-cs"/>
              </a:rPr>
              <a:t>Analyse (hvor lite av et stoff trenger vi egentlig for å si at det har vært der?!)</a:t>
            </a:r>
          </a:p>
          <a:p>
            <a:pPr marL="171450" indent="-171450" fontAlgn="base">
              <a:buFontTx/>
              <a:buChar char="-"/>
            </a:pPr>
            <a:endParaRPr lang="nb-NO"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F36C95-E9BD-F849-B7BF-B0592A41DBD6}" type="slidenum">
              <a:rPr lang="nb-NO" smtClean="0"/>
              <a:t>10</a:t>
            </a:fld>
            <a:endParaRPr lang="nb-NO"/>
          </a:p>
        </p:txBody>
      </p:sp>
    </p:spTree>
    <p:extLst>
      <p:ext uri="{BB962C8B-B14F-4D97-AF65-F5344CB8AC3E}">
        <p14:creationId xmlns:p14="http://schemas.microsoft.com/office/powerpoint/2010/main" val="4151764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Vi kan se infrarødt </a:t>
            </a:r>
          </a:p>
          <a:p>
            <a:endParaRPr lang="nb-NO" dirty="0"/>
          </a:p>
          <a:p>
            <a:r>
              <a:rPr lang="nb-NO" dirty="0"/>
              <a:t>Kjemien på stjernen er annerledes enn på jorda... Det finnes flere kjemiske bindinger! </a:t>
            </a:r>
          </a:p>
          <a:p>
            <a:endParaRPr lang="nb-NO" dirty="0"/>
          </a:p>
          <a:p>
            <a:r>
              <a:rPr lang="nb-NO" dirty="0"/>
              <a:t>Fant en måte å beholde katalysatorer på! </a:t>
            </a:r>
          </a:p>
          <a:p>
            <a:endParaRPr lang="nb-NO" dirty="0"/>
          </a:p>
          <a:p>
            <a:r>
              <a:rPr lang="nb-NO" dirty="0"/>
              <a:t>Det som er morsomt med teoretisk kjemi er at du kan gjøre akkurat hva du vil... Kun fantasien setter grenser! Hva hvis? Tenk om? </a:t>
            </a:r>
          </a:p>
          <a:p>
            <a:r>
              <a:rPr lang="nb-NO" dirty="0"/>
              <a:t>Og dette studieprogrammet gir deg </a:t>
            </a:r>
            <a:r>
              <a:rPr lang="nb-NO" dirty="0" err="1"/>
              <a:t>mugliheten</a:t>
            </a:r>
            <a:r>
              <a:rPr lang="nb-NO" dirty="0"/>
              <a:t> til å spekulere mye lengre ut på «tenk om»-viddene enn det som noensinne har vært mulig! </a:t>
            </a:r>
          </a:p>
        </p:txBody>
      </p:sp>
      <p:sp>
        <p:nvSpPr>
          <p:cNvPr id="4" name="Slide Number Placeholder 3"/>
          <p:cNvSpPr>
            <a:spLocks noGrp="1"/>
          </p:cNvSpPr>
          <p:nvPr>
            <p:ph type="sldNum" sz="quarter" idx="10"/>
          </p:nvPr>
        </p:nvSpPr>
        <p:spPr/>
        <p:txBody>
          <a:bodyPr/>
          <a:lstStyle/>
          <a:p>
            <a:fld id="{B8F36C95-E9BD-F849-B7BF-B0592A41DBD6}" type="slidenum">
              <a:rPr lang="nb-NO" smtClean="0"/>
              <a:t>11</a:t>
            </a:fld>
            <a:endParaRPr lang="nb-NO"/>
          </a:p>
        </p:txBody>
      </p:sp>
    </p:spTree>
    <p:extLst>
      <p:ext uri="{BB962C8B-B14F-4D97-AF65-F5344CB8AC3E}">
        <p14:creationId xmlns:p14="http://schemas.microsoft.com/office/powerpoint/2010/main" val="35353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dirty="0"/>
              <a:t>Det er ganske mange spennende ting å forske på... </a:t>
            </a:r>
          </a:p>
          <a:p>
            <a:pPr marL="171450" indent="-171450">
              <a:buFontTx/>
              <a:buChar char="-"/>
            </a:pPr>
            <a:r>
              <a:rPr lang="nb-NO" dirty="0"/>
              <a:t>Tips: Bacheloroppgave (få forske så tidlig som mulig)</a:t>
            </a:r>
          </a:p>
          <a:p>
            <a:pPr marL="171450" indent="-171450">
              <a:buFontTx/>
              <a:buChar char="-"/>
            </a:pPr>
            <a:r>
              <a:rPr lang="nb-NO" dirty="0"/>
              <a:t>Har du ideer, skriv dem ned, gjør noe med det (snakk med Inven2)  UiO deler ut en </a:t>
            </a:r>
            <a:r>
              <a:rPr lang="nb-NO" dirty="0" err="1"/>
              <a:t>idepris</a:t>
            </a:r>
            <a:r>
              <a:rPr lang="nb-NO" dirty="0"/>
              <a:t>!!! </a:t>
            </a:r>
          </a:p>
          <a:p>
            <a:pPr marL="171450" indent="-171450">
              <a:buFontTx/>
              <a:buChar char="-"/>
            </a:pPr>
            <a:r>
              <a:rPr lang="nb-NO" dirty="0" err="1"/>
              <a:t>iGEM</a:t>
            </a:r>
            <a:r>
              <a:rPr lang="nb-NO" dirty="0"/>
              <a:t>-konkurransen</a:t>
            </a:r>
          </a:p>
          <a:p>
            <a:pPr marL="171450" indent="-171450">
              <a:buFontTx/>
              <a:buChar char="-"/>
            </a:pPr>
            <a:r>
              <a:rPr lang="nb-NO" dirty="0"/>
              <a:t>Biblioteket låner ut 3Dprinter!</a:t>
            </a:r>
          </a:p>
          <a:p>
            <a:pPr marL="171450" indent="-171450">
              <a:buFontTx/>
              <a:buChar char="-"/>
            </a:pPr>
            <a:endParaRPr lang="nb-NO" dirty="0"/>
          </a:p>
          <a:p>
            <a:pPr marL="171450" indent="-171450">
              <a:buFontTx/>
              <a:buChar char="-"/>
            </a:pPr>
            <a:r>
              <a:rPr lang="nb-NO" dirty="0"/>
              <a:t>Husk at når du jobber med noe som er vanskelig, eller du har en ide du sliter med å få gjennomført, at Edison brukte svært svært mange forsøk på å finne noe som virket, og han testet systematisk.</a:t>
            </a:r>
          </a:p>
          <a:p>
            <a:pPr marL="171450" indent="-171450">
              <a:buFontTx/>
              <a:buChar char="-"/>
            </a:pPr>
            <a:endParaRPr lang="nb-NO" dirty="0"/>
          </a:p>
          <a:p>
            <a:pPr marL="171450" indent="-171450">
              <a:buFontTx/>
              <a:buChar char="-"/>
            </a:pPr>
            <a:r>
              <a:rPr lang="nb-NO" dirty="0"/>
              <a:t>Edison hadde et prinsipp: For å få en god ide må du ha mange ideer....  Eller som i Alice i Eventyrland: Tro på seks umulige ting før frokost!</a:t>
            </a:r>
          </a:p>
          <a:p>
            <a:pPr marL="171450" indent="-171450">
              <a:buFontTx/>
              <a:buChar char="-"/>
            </a:pPr>
            <a:endParaRPr lang="nb-NO" dirty="0"/>
          </a:p>
          <a:p>
            <a:pPr marL="171450" indent="-171450">
              <a:buFontTx/>
              <a:buChar char="-"/>
            </a:pPr>
            <a:r>
              <a:rPr lang="nb-NO" dirty="0"/>
              <a:t>Kanskje har du en ide som en dag redder verden? </a:t>
            </a:r>
          </a:p>
          <a:p>
            <a:pPr marL="171450" indent="-171450">
              <a:buFontTx/>
              <a:buChar char="-"/>
            </a:pPr>
            <a:endParaRPr lang="nb-NO" dirty="0"/>
          </a:p>
          <a:p>
            <a:pPr marL="171450" indent="-171450">
              <a:buFontTx/>
              <a:buChar char="-"/>
            </a:pPr>
            <a:r>
              <a:rPr lang="nb-NO" dirty="0"/>
              <a:t>Har du valgt riktig studie? Dette er et studie som lar deg være realist og logisk, du får utfordre deg mentalt, du får være kreativ, fordype deg i mange typer problemstillinger </a:t>
            </a:r>
          </a:p>
          <a:p>
            <a:pPr marL="171450" indent="-171450">
              <a:buFontTx/>
              <a:buChar char="-"/>
            </a:pPr>
            <a:r>
              <a:rPr lang="nb-NO" dirty="0"/>
              <a:t>Og det er gode sjanser for å få en spennende jobb, både i Norge og internasjonalt! </a:t>
            </a:r>
          </a:p>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12</a:t>
            </a:fld>
            <a:endParaRPr lang="nb-NO"/>
          </a:p>
        </p:txBody>
      </p:sp>
    </p:spTree>
    <p:extLst>
      <p:ext uri="{BB962C8B-B14F-4D97-AF65-F5344CB8AC3E}">
        <p14:creationId xmlns:p14="http://schemas.microsoft.com/office/powerpoint/2010/main" val="3693001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Hyggelig statistikk fra Amerika... </a:t>
            </a:r>
          </a:p>
          <a:p>
            <a:r>
              <a:rPr lang="nb-NO" dirty="0"/>
              <a:t>Noe av grunnen til de høye lønnene for kjemikere er </a:t>
            </a:r>
          </a:p>
          <a:p>
            <a:pPr marL="228600" indent="-228600">
              <a:buAutoNum type="arabicParenR"/>
            </a:pPr>
            <a:r>
              <a:rPr lang="nb-NO" dirty="0">
                <a:sym typeface="Wingdings" pitchFamily="2" charset="2"/>
              </a:rPr>
              <a:t>legemidler og medisin (kosmetikk?) </a:t>
            </a:r>
          </a:p>
          <a:p>
            <a:pPr marL="228600" indent="-228600">
              <a:buAutoNum type="arabicParenR"/>
            </a:pPr>
            <a:r>
              <a:rPr lang="nb-NO" dirty="0">
                <a:sym typeface="Wingdings" pitchFamily="2" charset="2"/>
              </a:rPr>
              <a:t>Olje og energinæringen</a:t>
            </a:r>
          </a:p>
          <a:p>
            <a:pPr marL="228600" indent="-228600">
              <a:buAutoNum type="arabicParenR"/>
            </a:pPr>
            <a:r>
              <a:rPr lang="nb-NO" dirty="0">
                <a:sym typeface="Wingdings" pitchFamily="2" charset="2"/>
              </a:rPr>
              <a:t>At kjemikere og </a:t>
            </a:r>
            <a:r>
              <a:rPr lang="nb-NO" dirty="0" err="1">
                <a:sym typeface="Wingdings" pitchFamily="2" charset="2"/>
              </a:rPr>
              <a:t>materialeteknokolig</a:t>
            </a:r>
            <a:r>
              <a:rPr lang="nb-NO" dirty="0">
                <a:sym typeface="Wingdings" pitchFamily="2" charset="2"/>
              </a:rPr>
              <a:t> er tilstede i så og si all teknologisk nyvinning... Vi trenger smarte materialer!!! </a:t>
            </a:r>
          </a:p>
        </p:txBody>
      </p:sp>
      <p:sp>
        <p:nvSpPr>
          <p:cNvPr id="4" name="Slide Number Placeholder 3"/>
          <p:cNvSpPr>
            <a:spLocks noGrp="1"/>
          </p:cNvSpPr>
          <p:nvPr>
            <p:ph type="sldNum" sz="quarter" idx="10"/>
          </p:nvPr>
        </p:nvSpPr>
        <p:spPr/>
        <p:txBody>
          <a:bodyPr/>
          <a:lstStyle/>
          <a:p>
            <a:fld id="{B8F36C95-E9BD-F849-B7BF-B0592A41DBD6}" type="slidenum">
              <a:rPr lang="nb-NO" smtClean="0"/>
              <a:t>13</a:t>
            </a:fld>
            <a:endParaRPr lang="nb-NO"/>
          </a:p>
        </p:txBody>
      </p:sp>
    </p:spTree>
    <p:extLst>
      <p:ext uri="{BB962C8B-B14F-4D97-AF65-F5344CB8AC3E}">
        <p14:creationId xmlns:p14="http://schemas.microsoft.com/office/powerpoint/2010/main" val="3917424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Kilde: NAV</a:t>
            </a:r>
          </a:p>
          <a:p>
            <a:endParaRPr lang="nb-NO" dirty="0"/>
          </a:p>
          <a:p>
            <a:r>
              <a:rPr lang="nb-NO" dirty="0"/>
              <a:t>Søk: Kjemiker...</a:t>
            </a:r>
          </a:p>
          <a:p>
            <a:endParaRPr lang="nb-NO" dirty="0"/>
          </a:p>
          <a:p>
            <a:endParaRPr lang="nb-NO" dirty="0"/>
          </a:p>
        </p:txBody>
      </p:sp>
      <p:sp>
        <p:nvSpPr>
          <p:cNvPr id="4" name="Slide Number Placeholder 3"/>
          <p:cNvSpPr>
            <a:spLocks noGrp="1"/>
          </p:cNvSpPr>
          <p:nvPr>
            <p:ph type="sldNum" sz="quarter" idx="10"/>
          </p:nvPr>
        </p:nvSpPr>
        <p:spPr/>
        <p:txBody>
          <a:bodyPr/>
          <a:lstStyle/>
          <a:p>
            <a:fld id="{A50BEFA3-69C6-7449-90C5-5CEA8D081988}" type="slidenum">
              <a:rPr lang="nb-NO" smtClean="0"/>
              <a:t>14</a:t>
            </a:fld>
            <a:endParaRPr lang="nb-NO"/>
          </a:p>
        </p:txBody>
      </p:sp>
    </p:spTree>
    <p:extLst>
      <p:ext uri="{BB962C8B-B14F-4D97-AF65-F5344CB8AC3E}">
        <p14:creationId xmlns:p14="http://schemas.microsoft.com/office/powerpoint/2010/main" val="2873312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NB! </a:t>
            </a:r>
          </a:p>
          <a:p>
            <a:r>
              <a:rPr lang="nb-NO" dirty="0"/>
              <a:t>Den største boksen her er «andre yrker». Det er rett og slett fordi kjemikere brukes i mange typer yrker, og det kan være vanskelig å sette i bås. </a:t>
            </a:r>
          </a:p>
          <a:p>
            <a:endParaRPr lang="nb-NO" dirty="0"/>
          </a:p>
          <a:p>
            <a:r>
              <a:rPr lang="nb-NO" dirty="0"/>
              <a:t>At man kan kjemi utelukker heller ikke at man kan andre ting, eller at man har spennende kombinasjoner av yrkesvalg.</a:t>
            </a:r>
          </a:p>
          <a:p>
            <a:endParaRPr lang="nb-NO" dirty="0"/>
          </a:p>
          <a:p>
            <a:r>
              <a:rPr lang="nb-NO" dirty="0"/>
              <a:t>LES mer om yrker på karriereintervjuene våre på nett, men følg gjerne med på Karrieresenteret også! Og gå på Real-karriere og tilsvarende arrangementer, begynn tidlig å finne ut hva du kan gjøre!</a:t>
            </a:r>
          </a:p>
        </p:txBody>
      </p:sp>
      <p:sp>
        <p:nvSpPr>
          <p:cNvPr id="4" name="Slide Number Placeholder 3"/>
          <p:cNvSpPr>
            <a:spLocks noGrp="1"/>
          </p:cNvSpPr>
          <p:nvPr>
            <p:ph type="sldNum" sz="quarter" idx="10"/>
          </p:nvPr>
        </p:nvSpPr>
        <p:spPr/>
        <p:txBody>
          <a:bodyPr/>
          <a:lstStyle/>
          <a:p>
            <a:fld id="{A50BEFA3-69C6-7449-90C5-5CEA8D081988}" type="slidenum">
              <a:rPr lang="nb-NO" smtClean="0"/>
              <a:t>15</a:t>
            </a:fld>
            <a:endParaRPr lang="nb-NO"/>
          </a:p>
        </p:txBody>
      </p:sp>
    </p:spTree>
    <p:extLst>
      <p:ext uri="{BB962C8B-B14F-4D97-AF65-F5344CB8AC3E}">
        <p14:creationId xmlns:p14="http://schemas.microsoft.com/office/powerpoint/2010/main" val="512625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Det er mye spennende i den andre enden... </a:t>
            </a:r>
          </a:p>
          <a:p>
            <a:endParaRPr lang="nb-NO" dirty="0"/>
          </a:p>
          <a:p>
            <a:r>
              <a:rPr lang="nb-NO" dirty="0"/>
              <a:t>Så hva må man egentlig gjennom for å komme dit? </a:t>
            </a:r>
          </a:p>
          <a:p>
            <a:endParaRPr lang="nb-NO" dirty="0"/>
          </a:p>
          <a:p>
            <a:r>
              <a:rPr lang="nb-NO" dirty="0"/>
              <a:t>Det kan være ganske turbulent fra tid til annen – og det fenomenet er så velkjent at det finnes nok av tegneserier om det! </a:t>
            </a:r>
          </a:p>
          <a:p>
            <a:endParaRPr lang="nb-NO" dirty="0"/>
          </a:p>
          <a:p>
            <a:pPr marL="171450" indent="-171450">
              <a:buFontTx/>
              <a:buChar char="-"/>
            </a:pPr>
            <a:r>
              <a:rPr lang="nb-NO" dirty="0"/>
              <a:t>Men se for deg at du har virkelig mye å gjøre, er sliten, savner mamma... Etc... Hva er det som motiverer deg? Hva får deg til å fortsette? </a:t>
            </a:r>
          </a:p>
          <a:p>
            <a:pPr marL="171450" indent="-171450">
              <a:buFontTx/>
              <a:buChar char="-"/>
            </a:pPr>
            <a:r>
              <a:rPr lang="nb-NO" dirty="0"/>
              <a:t>Skriv dette ned på en lapp – og post det som et brev til deg selv!!! </a:t>
            </a:r>
          </a:p>
          <a:p>
            <a:pPr marL="171450" indent="-171450">
              <a:buFontTx/>
              <a:buChar char="-"/>
            </a:pPr>
            <a:endParaRPr lang="nb-NO" dirty="0"/>
          </a:p>
          <a:p>
            <a:pPr marL="171450" indent="-171450">
              <a:buFontTx/>
              <a:buChar char="-"/>
            </a:pPr>
            <a:r>
              <a:rPr lang="nb-NO" dirty="0"/>
              <a:t>Starter med fag som til tider kan være vanskelige, kanskje er det ikke dette du trodde at du skulle gjøre? Kanskje var det vanskeligere enn du trodde? Er du vant til å være flinkest? - Velkommen til landslaget! </a:t>
            </a:r>
          </a:p>
          <a:p>
            <a:pPr marL="171450" indent="-171450">
              <a:buFontTx/>
              <a:buChar char="-"/>
            </a:pPr>
            <a:r>
              <a:rPr lang="nb-NO" dirty="0"/>
              <a:t>Finn deg noen «</a:t>
            </a:r>
            <a:r>
              <a:rPr lang="nb-NO" dirty="0" err="1"/>
              <a:t>motivationals</a:t>
            </a:r>
            <a:r>
              <a:rPr lang="nb-NO" dirty="0"/>
              <a:t>» (spørsmål du vil ha svar på, eller ting du gjerne vil forstå?)</a:t>
            </a:r>
          </a:p>
          <a:p>
            <a:pPr marL="171450" indent="-171450">
              <a:buFontTx/>
              <a:buChar char="-"/>
            </a:pPr>
            <a:r>
              <a:rPr lang="nb-NO" dirty="0" err="1"/>
              <a:t>Youtube</a:t>
            </a:r>
            <a:r>
              <a:rPr lang="nb-NO" dirty="0"/>
              <a:t>-filmer? </a:t>
            </a:r>
          </a:p>
          <a:p>
            <a:pPr marL="171450" indent="-171450">
              <a:buFontTx/>
              <a:buChar char="-"/>
            </a:pPr>
            <a:r>
              <a:rPr lang="nb-NO" dirty="0"/>
              <a:t>Venner? </a:t>
            </a:r>
          </a:p>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16</a:t>
            </a:fld>
            <a:endParaRPr lang="nb-NO"/>
          </a:p>
        </p:txBody>
      </p:sp>
    </p:spTree>
    <p:extLst>
      <p:ext uri="{BB962C8B-B14F-4D97-AF65-F5344CB8AC3E}">
        <p14:creationId xmlns:p14="http://schemas.microsoft.com/office/powerpoint/2010/main" val="225208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Vise deler der forskningen viser vei for framskritt på </a:t>
            </a:r>
            <a:r>
              <a:rPr lang="nb-NO" dirty="0" err="1"/>
              <a:t>bærekraftsmålene</a:t>
            </a:r>
            <a:endParaRPr lang="nb-NO" dirty="0"/>
          </a:p>
          <a:p>
            <a:endParaRPr lang="nb-NO" dirty="0"/>
          </a:p>
          <a:p>
            <a:endParaRPr lang="nb-NO" dirty="0"/>
          </a:p>
          <a:p>
            <a:endParaRPr lang="nb-NO" dirty="0"/>
          </a:p>
          <a:p>
            <a:endParaRPr lang="nb-NO" dirty="0"/>
          </a:p>
          <a:p>
            <a:endParaRPr lang="nb-NO" dirty="0"/>
          </a:p>
          <a:p>
            <a:endParaRPr lang="nb-NO" dirty="0"/>
          </a:p>
          <a:p>
            <a:endParaRPr lang="nb-NO" dirty="0"/>
          </a:p>
          <a:p>
            <a:endParaRPr lang="nb-NO" dirty="0"/>
          </a:p>
          <a:p>
            <a:r>
              <a:rPr lang="nb-NO" dirty="0"/>
              <a:t>Og det finnes noen organisasjoner som har som formål å tenke på de virkelig store problemene, for eksempel FN. </a:t>
            </a:r>
          </a:p>
          <a:p>
            <a:r>
              <a:rPr lang="nb-NO" dirty="0"/>
              <a:t>I 2015 vedtok de 17 hovedmål for en bedre verden, og det kan man trygt kalle en god oversikt over viktige problemer. Klarer vi å løse disse vil verden, enkelt sagt, bli et bedre sted for alle. </a:t>
            </a:r>
          </a:p>
          <a:p>
            <a:endParaRPr lang="nb-NO" dirty="0"/>
          </a:p>
          <a:p>
            <a:r>
              <a:rPr lang="nb-NO" dirty="0"/>
              <a:t>De store problemene og verdensutfordringer – ta utgangspunkt i FNs </a:t>
            </a:r>
            <a:r>
              <a:rPr lang="nb-NO" dirty="0" err="1"/>
              <a:t>bærekraftsmål</a:t>
            </a:r>
            <a:r>
              <a:rPr lang="nb-NO" dirty="0"/>
              <a:t> som politikerne har satt </a:t>
            </a:r>
          </a:p>
          <a:p>
            <a:endParaRPr lang="nb-NO" dirty="0"/>
          </a:p>
          <a:p>
            <a:r>
              <a:rPr lang="nb-NO" dirty="0"/>
              <a:t>Ta for seg noen av problemstillingene, </a:t>
            </a:r>
          </a:p>
          <a:p>
            <a:pPr marL="171450" indent="-171450">
              <a:buFontTx/>
              <a:buChar char="-"/>
            </a:pPr>
            <a:r>
              <a:rPr lang="nb-NO" dirty="0"/>
              <a:t>Ren energi</a:t>
            </a:r>
          </a:p>
          <a:p>
            <a:pPr marL="171450" indent="-171450">
              <a:buFontTx/>
              <a:buChar char="-"/>
            </a:pPr>
            <a:r>
              <a:rPr lang="nb-NO" dirty="0"/>
              <a:t>Liv under vann og fravær av forurensing, </a:t>
            </a:r>
          </a:p>
          <a:p>
            <a:pPr marL="171450" indent="-171450">
              <a:buFontTx/>
              <a:buChar char="-"/>
            </a:pPr>
            <a:r>
              <a:rPr lang="nb-NO" dirty="0"/>
              <a:t>Rent vann + sanitet</a:t>
            </a:r>
          </a:p>
          <a:p>
            <a:pPr marL="171450" indent="-171450">
              <a:buFontTx/>
              <a:buChar char="-"/>
            </a:pPr>
            <a:r>
              <a:rPr lang="nb-NO" dirty="0"/>
              <a:t>Helse</a:t>
            </a:r>
          </a:p>
          <a:p>
            <a:pPr marL="171450" indent="-171450">
              <a:buFontTx/>
              <a:buChar char="-"/>
            </a:pPr>
            <a:r>
              <a:rPr lang="nb-NO" dirty="0"/>
              <a:t>Klimaendringene</a:t>
            </a:r>
          </a:p>
          <a:p>
            <a:pPr marL="171450" indent="-171450">
              <a:buFontTx/>
              <a:buChar char="-"/>
            </a:pPr>
            <a:endParaRPr lang="nb-NO" dirty="0"/>
          </a:p>
          <a:p>
            <a:pPr marL="171450" indent="-171450">
              <a:buFontTx/>
              <a:buChar char="-"/>
            </a:pPr>
            <a:r>
              <a:rPr lang="nb-NO" dirty="0"/>
              <a:t>MEN: fred og rettferdighet? </a:t>
            </a:r>
          </a:p>
          <a:p>
            <a:pPr marL="171450" indent="-171450">
              <a:buFontTx/>
              <a:buChar char="-"/>
            </a:pPr>
            <a:r>
              <a:rPr lang="nb-NO" dirty="0"/>
              <a:t>Likestilling? </a:t>
            </a:r>
          </a:p>
          <a:p>
            <a:pPr marL="171450" indent="-171450">
              <a:buFontTx/>
              <a:buChar char="-"/>
            </a:pPr>
            <a:r>
              <a:rPr lang="nb-NO" dirty="0"/>
              <a:t>Økonomisk vekst? </a:t>
            </a:r>
          </a:p>
          <a:p>
            <a:pPr marL="171450" indent="-171450">
              <a:buFontTx/>
              <a:buChar char="-"/>
            </a:pPr>
            <a:endParaRPr lang="nb-NO" dirty="0"/>
          </a:p>
          <a:p>
            <a:pPr marL="171450" indent="-171450">
              <a:buFontTx/>
              <a:buChar char="-"/>
            </a:pPr>
            <a:r>
              <a:rPr lang="nb-NO" dirty="0"/>
              <a:t>Det er åpenbart at alle fagområder trengs, og at det er viktig å samarbeide på tvers av fagfeltene, men man trenger ikke å kunne så mye kjemi for å se at kjemi kan bidra til en løsning på svært mange av disse problemene!</a:t>
            </a:r>
          </a:p>
          <a:p>
            <a:endParaRPr lang="nb-NO" dirty="0"/>
          </a:p>
          <a:p>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17</a:t>
            </a:fld>
            <a:endParaRPr lang="nb-NO"/>
          </a:p>
        </p:txBody>
      </p:sp>
    </p:spTree>
    <p:extLst>
      <p:ext uri="{BB962C8B-B14F-4D97-AF65-F5344CB8AC3E}">
        <p14:creationId xmlns:p14="http://schemas.microsoft.com/office/powerpoint/2010/main" val="1450186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Takke for meg, minne dem om å følge oss i sosiale medier! </a:t>
            </a:r>
          </a:p>
          <a:p>
            <a:endParaRPr lang="nb-NO" dirty="0"/>
          </a:p>
          <a:p>
            <a:r>
              <a:rPr lang="nb-NO"/>
              <a:t>HVORDAN avslutte? </a:t>
            </a:r>
            <a:endParaRPr lang="nb-NO" dirty="0"/>
          </a:p>
        </p:txBody>
      </p:sp>
      <p:sp>
        <p:nvSpPr>
          <p:cNvPr id="4" name="Slide Number Placeholder 3"/>
          <p:cNvSpPr>
            <a:spLocks noGrp="1"/>
          </p:cNvSpPr>
          <p:nvPr>
            <p:ph type="sldNum" sz="quarter" idx="10"/>
          </p:nvPr>
        </p:nvSpPr>
        <p:spPr/>
        <p:txBody>
          <a:bodyPr/>
          <a:lstStyle/>
          <a:p>
            <a:fld id="{B8F36C95-E9BD-F849-B7BF-B0592A41DBD6}" type="slidenum">
              <a:rPr lang="nb-NO" smtClean="0"/>
              <a:t>18</a:t>
            </a:fld>
            <a:endParaRPr lang="nb-NO"/>
          </a:p>
        </p:txBody>
      </p:sp>
    </p:spTree>
    <p:extLst>
      <p:ext uri="{BB962C8B-B14F-4D97-AF65-F5344CB8AC3E}">
        <p14:creationId xmlns:p14="http://schemas.microsoft.com/office/powerpoint/2010/main" val="1999683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1B286-104F-5F46-927B-3F575FB6C1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6089F852-76C0-DE45-81AB-51141747B2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42396858-228F-7841-B424-A1C8095F12D2}"/>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5" name="Footer Placeholder 4">
            <a:extLst>
              <a:ext uri="{FF2B5EF4-FFF2-40B4-BE49-F238E27FC236}">
                <a16:creationId xmlns:a16="http://schemas.microsoft.com/office/drawing/2014/main" id="{CA19138C-25B1-A545-93EE-9E7345E7527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E7D3DA7-BC31-A147-AC82-59445A332524}"/>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3091339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D6669-9C75-934D-A7D0-8B52417F4C90}"/>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56A1C406-D0D2-CB44-983C-8C4AF0C113E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5A4CC59-18D6-944A-A60C-06F1D9391C26}"/>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5" name="Footer Placeholder 4">
            <a:extLst>
              <a:ext uri="{FF2B5EF4-FFF2-40B4-BE49-F238E27FC236}">
                <a16:creationId xmlns:a16="http://schemas.microsoft.com/office/drawing/2014/main" id="{71EDA223-B19B-5645-9AF1-485605003AE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60C92A4-6DC0-1F4B-B799-FFA0F331DD61}"/>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206376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9F00E-A9DF-8F45-9525-D9A171A029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85EBA59E-1D50-3944-9754-E34086B1CE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E820315-4663-9041-8FD5-0A0AADE79834}"/>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5" name="Footer Placeholder 4">
            <a:extLst>
              <a:ext uri="{FF2B5EF4-FFF2-40B4-BE49-F238E27FC236}">
                <a16:creationId xmlns:a16="http://schemas.microsoft.com/office/drawing/2014/main" id="{04DD5809-77AC-1C45-B565-2E4F041023B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50FD8BB-E313-A445-878B-0536F675EAAF}"/>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1580600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45C9F-BE3A-A446-BD22-CDCC5236C0F7}"/>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1ED0CACC-7268-E147-A57D-903359BAC59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06762B10-9CAA-B345-93DA-5FA527003E8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ED8D430B-8950-9849-A041-D60EA77B2DF9}"/>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6" name="Footer Placeholder 5">
            <a:extLst>
              <a:ext uri="{FF2B5EF4-FFF2-40B4-BE49-F238E27FC236}">
                <a16:creationId xmlns:a16="http://schemas.microsoft.com/office/drawing/2014/main" id="{B0F8DD12-DFD3-804A-8B0D-76C1FFCD070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3256916E-C899-5143-9790-7E5A838163D9}"/>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455866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C8098-F423-BD44-ADE0-79A24D80F056}"/>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6034947E-7C68-F241-9FCE-B5C351BD40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7D24F90-57DA-944A-8860-8F70CEF3A8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3128AEE3-3E59-AB47-AEDF-9412DA95BC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EDDC412-BF8C-9F40-A45C-AA924D61D86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322A2B3E-E62A-2B48-8639-5395FE33791C}"/>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8" name="Footer Placeholder 7">
            <a:extLst>
              <a:ext uri="{FF2B5EF4-FFF2-40B4-BE49-F238E27FC236}">
                <a16:creationId xmlns:a16="http://schemas.microsoft.com/office/drawing/2014/main" id="{AF3B4F17-D5D4-0D45-B4DB-931C03FDA0B8}"/>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AB8C0733-06EA-224B-B23F-F9B9A958B1F0}"/>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3845188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16A0-FE37-204C-94F4-659E2BF764A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A82C1E57-A24C-844A-BDEC-906505D38E97}"/>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4" name="Footer Placeholder 3">
            <a:extLst>
              <a:ext uri="{FF2B5EF4-FFF2-40B4-BE49-F238E27FC236}">
                <a16:creationId xmlns:a16="http://schemas.microsoft.com/office/drawing/2014/main" id="{58F32CE2-5EEF-874C-B7DA-84B0AA85617B}"/>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196B40B5-7BF7-6642-BB2B-0A286182D7E2}"/>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264989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DD041-8E1D-8946-B7A1-238ADB811B0E}"/>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3" name="Footer Placeholder 2">
            <a:extLst>
              <a:ext uri="{FF2B5EF4-FFF2-40B4-BE49-F238E27FC236}">
                <a16:creationId xmlns:a16="http://schemas.microsoft.com/office/drawing/2014/main" id="{A30D1AFB-5C24-244A-A7CD-B0C0537E2BCF}"/>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2466E151-3FA3-9246-9F4A-D0AD9BC4407F}"/>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172468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ECBC-C3EF-3043-BED5-44D14EDA69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29D47266-E38F-DB44-AEE7-FB94ED5514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BD2FE0C3-D4A0-1640-8180-C40657881D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84F06C-E681-454C-8E91-B8AEEC8F0307}"/>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6" name="Footer Placeholder 5">
            <a:extLst>
              <a:ext uri="{FF2B5EF4-FFF2-40B4-BE49-F238E27FC236}">
                <a16:creationId xmlns:a16="http://schemas.microsoft.com/office/drawing/2014/main" id="{415B11FA-88FA-5349-B30C-C3B110EE20AC}"/>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368D529-4735-624C-AE68-E97A6C019441}"/>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4140010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7964A-FA2F-4F48-9A96-0F507BBC21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E0D8809C-2BE1-F44F-9712-14DB622589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BA3A018-625E-3A4D-9194-713E9488C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DE39E5-9184-D24E-81B8-75C96184A1C7}"/>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6" name="Footer Placeholder 5">
            <a:extLst>
              <a:ext uri="{FF2B5EF4-FFF2-40B4-BE49-F238E27FC236}">
                <a16:creationId xmlns:a16="http://schemas.microsoft.com/office/drawing/2014/main" id="{AFC917E7-61D7-7746-9E3D-AD73659CF53D}"/>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082E354-321C-7C41-A2E2-78CEF9D4096E}"/>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1069839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B0DB-BB95-BF4B-B111-B5F9DFB9BBAA}"/>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9C76EE53-30BE-BC43-9EA4-528191AAE05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C4D28FD-F06F-4349-8559-E51A34A48946}"/>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5" name="Footer Placeholder 4">
            <a:extLst>
              <a:ext uri="{FF2B5EF4-FFF2-40B4-BE49-F238E27FC236}">
                <a16:creationId xmlns:a16="http://schemas.microsoft.com/office/drawing/2014/main" id="{230312DC-183A-BB4D-8484-5BB1F101B62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777C90F-D1BC-544A-A376-B696A7CE172E}"/>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150244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2D430E-08F3-444B-AFCD-8675794F7E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B622D2F5-9847-7B4C-BFDD-8EFFFD865BB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79ED75E-AE0D-9A4F-9E38-28B7DA6E4840}"/>
              </a:ext>
            </a:extLst>
          </p:cNvPr>
          <p:cNvSpPr>
            <a:spLocks noGrp="1"/>
          </p:cNvSpPr>
          <p:nvPr>
            <p:ph type="dt" sz="half" idx="10"/>
          </p:nvPr>
        </p:nvSpPr>
        <p:spPr/>
        <p:txBody>
          <a:bodyPr/>
          <a:lstStyle/>
          <a:p>
            <a:fld id="{0C964949-2BD5-3548-9D36-E8FC378FCB52}" type="datetimeFigureOut">
              <a:rPr lang="nb-NO" smtClean="0"/>
              <a:t>21.08.2018</a:t>
            </a:fld>
            <a:endParaRPr lang="nb-NO"/>
          </a:p>
        </p:txBody>
      </p:sp>
      <p:sp>
        <p:nvSpPr>
          <p:cNvPr id="5" name="Footer Placeholder 4">
            <a:extLst>
              <a:ext uri="{FF2B5EF4-FFF2-40B4-BE49-F238E27FC236}">
                <a16:creationId xmlns:a16="http://schemas.microsoft.com/office/drawing/2014/main" id="{6F43A309-02FA-2D48-9D7A-0B58121A1A3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D3CAC1A-AFC0-7146-9EB2-63F2A210AF25}"/>
              </a:ext>
            </a:extLst>
          </p:cNvPr>
          <p:cNvSpPr>
            <a:spLocks noGrp="1"/>
          </p:cNvSpPr>
          <p:nvPr>
            <p:ph type="sldNum" sz="quarter" idx="12"/>
          </p:nvPr>
        </p:nvSpPr>
        <p:spPr/>
        <p:txBody>
          <a:bodyPr/>
          <a:lstStyle/>
          <a:p>
            <a:fld id="{DC9442A1-7266-894D-A14B-E2CF5E233691}" type="slidenum">
              <a:rPr lang="nb-NO" smtClean="0"/>
              <a:t>‹#›</a:t>
            </a:fld>
            <a:endParaRPr lang="nb-NO"/>
          </a:p>
        </p:txBody>
      </p:sp>
    </p:spTree>
    <p:extLst>
      <p:ext uri="{BB962C8B-B14F-4D97-AF65-F5344CB8AC3E}">
        <p14:creationId xmlns:p14="http://schemas.microsoft.com/office/powerpoint/2010/main" val="5974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E6833-DC1A-FB46-8F08-B425B6C865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087FA088-CC8F-A848-A54B-99D67E6A41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A0C4A7AB-E089-0044-8B04-35D7B6025B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964949-2BD5-3548-9D36-E8FC378FCB52}" type="datetimeFigureOut">
              <a:rPr lang="nb-NO" smtClean="0"/>
              <a:t>21.08.2018</a:t>
            </a:fld>
            <a:endParaRPr lang="nb-NO"/>
          </a:p>
        </p:txBody>
      </p:sp>
      <p:sp>
        <p:nvSpPr>
          <p:cNvPr id="5" name="Footer Placeholder 4">
            <a:extLst>
              <a:ext uri="{FF2B5EF4-FFF2-40B4-BE49-F238E27FC236}">
                <a16:creationId xmlns:a16="http://schemas.microsoft.com/office/drawing/2014/main" id="{CE711D1D-2054-C544-8DF7-FA483924CA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77E56092-3D85-0342-A9CD-B8DE330014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442A1-7266-894D-A14B-E2CF5E233691}" type="slidenum">
              <a:rPr lang="nb-NO" smtClean="0"/>
              <a:t>‹#›</a:t>
            </a:fld>
            <a:endParaRPr lang="nb-NO"/>
          </a:p>
        </p:txBody>
      </p:sp>
    </p:spTree>
    <p:extLst>
      <p:ext uri="{BB962C8B-B14F-4D97-AF65-F5344CB8AC3E}">
        <p14:creationId xmlns:p14="http://schemas.microsoft.com/office/powerpoint/2010/main" val="183378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425C-DEAA-F34D-A29F-1206A1EC9D6A}"/>
              </a:ext>
            </a:extLst>
          </p:cNvPr>
          <p:cNvSpPr>
            <a:spLocks noGrp="1"/>
          </p:cNvSpPr>
          <p:nvPr>
            <p:ph type="ctrTitle"/>
          </p:nvPr>
        </p:nvSpPr>
        <p:spPr/>
        <p:txBody>
          <a:bodyPr/>
          <a:lstStyle/>
          <a:p>
            <a:r>
              <a:rPr lang="nb-NO" dirty="0"/>
              <a:t>Har jeg valgt riktig studie? </a:t>
            </a:r>
          </a:p>
        </p:txBody>
      </p:sp>
      <p:sp>
        <p:nvSpPr>
          <p:cNvPr id="3" name="Subtitle 2">
            <a:extLst>
              <a:ext uri="{FF2B5EF4-FFF2-40B4-BE49-F238E27FC236}">
                <a16:creationId xmlns:a16="http://schemas.microsoft.com/office/drawing/2014/main" id="{0C96255E-712F-264C-A202-63AB0C3ADB87}"/>
              </a:ext>
            </a:extLst>
          </p:cNvPr>
          <p:cNvSpPr>
            <a:spLocks noGrp="1"/>
          </p:cNvSpPr>
          <p:nvPr>
            <p:ph type="subTitle" idx="1"/>
          </p:nvPr>
        </p:nvSpPr>
        <p:spPr/>
        <p:txBody>
          <a:bodyPr/>
          <a:lstStyle/>
          <a:p>
            <a:r>
              <a:rPr lang="nb-NO" dirty="0"/>
              <a:t>Elina </a:t>
            </a:r>
            <a:r>
              <a:rPr lang="nb-NO" dirty="0" err="1"/>
              <a:t>Melteig</a:t>
            </a:r>
            <a:endParaRPr lang="nb-NO" dirty="0"/>
          </a:p>
        </p:txBody>
      </p:sp>
    </p:spTree>
    <p:extLst>
      <p:ext uri="{BB962C8B-B14F-4D97-AF65-F5344CB8AC3E}">
        <p14:creationId xmlns:p14="http://schemas.microsoft.com/office/powerpoint/2010/main" val="889452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C14E-1310-9641-B17E-5AABBEFA7819}"/>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8B37C0AD-7951-494D-8583-0C08EB6A0AE9}"/>
              </a:ext>
            </a:extLst>
          </p:cNvPr>
          <p:cNvPicPr>
            <a:picLocks noGrp="1" noChangeAspect="1"/>
          </p:cNvPicPr>
          <p:nvPr>
            <p:ph idx="1"/>
          </p:nvPr>
        </p:nvPicPr>
        <p:blipFill>
          <a:blip r:embed="rId3"/>
          <a:stretch>
            <a:fillRect/>
          </a:stretch>
        </p:blipFill>
        <p:spPr>
          <a:xfrm>
            <a:off x="601886" y="248355"/>
            <a:ext cx="10988228" cy="6176963"/>
          </a:xfrm>
        </p:spPr>
      </p:pic>
      <p:sp>
        <p:nvSpPr>
          <p:cNvPr id="6" name="TextBox 5">
            <a:extLst>
              <a:ext uri="{FF2B5EF4-FFF2-40B4-BE49-F238E27FC236}">
                <a16:creationId xmlns:a16="http://schemas.microsoft.com/office/drawing/2014/main" id="{65253FF0-5937-6E47-A47D-499333AE8102}"/>
              </a:ext>
            </a:extLst>
          </p:cNvPr>
          <p:cNvSpPr txBox="1"/>
          <p:nvPr/>
        </p:nvSpPr>
        <p:spPr>
          <a:xfrm>
            <a:off x="838200" y="6073422"/>
            <a:ext cx="2322689" cy="369332"/>
          </a:xfrm>
          <a:prstGeom prst="rect">
            <a:avLst/>
          </a:prstGeom>
          <a:noFill/>
        </p:spPr>
        <p:txBody>
          <a:bodyPr wrap="square" rtlCol="0">
            <a:spAutoFit/>
          </a:bodyPr>
          <a:lstStyle/>
          <a:p>
            <a:r>
              <a:rPr lang="nb-NO" dirty="0"/>
              <a:t>Kilde: </a:t>
            </a:r>
            <a:r>
              <a:rPr lang="nb-NO" dirty="0" err="1"/>
              <a:t>Norad.no</a:t>
            </a:r>
            <a:endParaRPr lang="nb-NO" dirty="0"/>
          </a:p>
        </p:txBody>
      </p:sp>
    </p:spTree>
    <p:extLst>
      <p:ext uri="{BB962C8B-B14F-4D97-AF65-F5344CB8AC3E}">
        <p14:creationId xmlns:p14="http://schemas.microsoft.com/office/powerpoint/2010/main" val="2144134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222A8-C483-5442-845B-3E108958642C}"/>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20F83CB0-E445-674B-A864-19A989C6B05E}"/>
              </a:ext>
            </a:extLst>
          </p:cNvPr>
          <p:cNvPicPr>
            <a:picLocks noGrp="1" noChangeAspect="1"/>
          </p:cNvPicPr>
          <p:nvPr>
            <p:ph idx="1"/>
          </p:nvPr>
        </p:nvPicPr>
        <p:blipFill>
          <a:blip r:embed="rId3"/>
          <a:stretch>
            <a:fillRect/>
          </a:stretch>
        </p:blipFill>
        <p:spPr>
          <a:xfrm>
            <a:off x="1364544" y="677333"/>
            <a:ext cx="9666407" cy="5456150"/>
          </a:xfrm>
        </p:spPr>
      </p:pic>
      <p:sp>
        <p:nvSpPr>
          <p:cNvPr id="6" name="TextBox 5">
            <a:extLst>
              <a:ext uri="{FF2B5EF4-FFF2-40B4-BE49-F238E27FC236}">
                <a16:creationId xmlns:a16="http://schemas.microsoft.com/office/drawing/2014/main" id="{53AAD292-0D5C-5D4F-A73F-FBBCC01E9D98}"/>
              </a:ext>
            </a:extLst>
          </p:cNvPr>
          <p:cNvSpPr txBox="1"/>
          <p:nvPr/>
        </p:nvSpPr>
        <p:spPr>
          <a:xfrm>
            <a:off x="1364544" y="6242756"/>
            <a:ext cx="2530123" cy="369332"/>
          </a:xfrm>
          <a:prstGeom prst="rect">
            <a:avLst/>
          </a:prstGeom>
          <a:noFill/>
        </p:spPr>
        <p:txBody>
          <a:bodyPr wrap="square" rtlCol="0">
            <a:spAutoFit/>
          </a:bodyPr>
          <a:lstStyle/>
          <a:p>
            <a:r>
              <a:rPr lang="nb-NO" dirty="0"/>
              <a:t>Kilde: </a:t>
            </a:r>
            <a:r>
              <a:rPr lang="nb-NO" dirty="0" err="1"/>
              <a:t>regjeringen.no</a:t>
            </a:r>
            <a:endParaRPr lang="nb-NO" dirty="0"/>
          </a:p>
        </p:txBody>
      </p:sp>
    </p:spTree>
    <p:extLst>
      <p:ext uri="{BB962C8B-B14F-4D97-AF65-F5344CB8AC3E}">
        <p14:creationId xmlns:p14="http://schemas.microsoft.com/office/powerpoint/2010/main" val="88632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55997-0EC1-904B-AC67-9CC3776AD529}"/>
              </a:ext>
            </a:extLst>
          </p:cNvPr>
          <p:cNvSpPr>
            <a:spLocks noGrp="1"/>
          </p:cNvSpPr>
          <p:nvPr>
            <p:ph type="title"/>
          </p:nvPr>
        </p:nvSpPr>
        <p:spPr/>
        <p:txBody>
          <a:bodyPr/>
          <a:lstStyle/>
          <a:p>
            <a:r>
              <a:rPr lang="nb-NO" dirty="0"/>
              <a:t>Motivasjon</a:t>
            </a:r>
          </a:p>
        </p:txBody>
      </p:sp>
      <p:pic>
        <p:nvPicPr>
          <p:cNvPr id="5" name="Content Placeholder 4">
            <a:extLst>
              <a:ext uri="{FF2B5EF4-FFF2-40B4-BE49-F238E27FC236}">
                <a16:creationId xmlns:a16="http://schemas.microsoft.com/office/drawing/2014/main" id="{80DD73BD-3251-B043-B20C-6F4CF04528D6}"/>
              </a:ext>
            </a:extLst>
          </p:cNvPr>
          <p:cNvPicPr>
            <a:picLocks noGrp="1" noChangeAspect="1"/>
          </p:cNvPicPr>
          <p:nvPr>
            <p:ph idx="1"/>
          </p:nvPr>
        </p:nvPicPr>
        <p:blipFill>
          <a:blip r:embed="rId3"/>
          <a:stretch>
            <a:fillRect/>
          </a:stretch>
        </p:blipFill>
        <p:spPr>
          <a:xfrm>
            <a:off x="4116529" y="-127352"/>
            <a:ext cx="8075471" cy="6808310"/>
          </a:xfrm>
        </p:spPr>
      </p:pic>
    </p:spTree>
    <p:extLst>
      <p:ext uri="{BB962C8B-B14F-4D97-AF65-F5344CB8AC3E}">
        <p14:creationId xmlns:p14="http://schemas.microsoft.com/office/powerpoint/2010/main" val="2826884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E6721-AFB9-D741-B3E3-727CF676783B}"/>
              </a:ext>
            </a:extLst>
          </p:cNvPr>
          <p:cNvSpPr>
            <a:spLocks noGrp="1"/>
          </p:cNvSpPr>
          <p:nvPr>
            <p:ph type="title"/>
          </p:nvPr>
        </p:nvSpPr>
        <p:spPr/>
        <p:txBody>
          <a:bodyPr/>
          <a:lstStyle/>
          <a:p>
            <a:r>
              <a:rPr lang="nb-NO" dirty="0"/>
              <a:t>Kjemi og livsvitenskap</a:t>
            </a:r>
          </a:p>
        </p:txBody>
      </p:sp>
      <p:pic>
        <p:nvPicPr>
          <p:cNvPr id="5" name="Content Placeholder 4">
            <a:extLst>
              <a:ext uri="{FF2B5EF4-FFF2-40B4-BE49-F238E27FC236}">
                <a16:creationId xmlns:a16="http://schemas.microsoft.com/office/drawing/2014/main" id="{ADCCAB46-039E-DD40-84D2-AC6B135D8935}"/>
              </a:ext>
            </a:extLst>
          </p:cNvPr>
          <p:cNvPicPr>
            <a:picLocks noGrp="1" noChangeAspect="1"/>
          </p:cNvPicPr>
          <p:nvPr>
            <p:ph idx="1"/>
          </p:nvPr>
        </p:nvPicPr>
        <p:blipFill>
          <a:blip r:embed="rId3"/>
          <a:stretch>
            <a:fillRect/>
          </a:stretch>
        </p:blipFill>
        <p:spPr>
          <a:xfrm>
            <a:off x="0" y="1612669"/>
            <a:ext cx="12289784" cy="5245331"/>
          </a:xfrm>
        </p:spPr>
      </p:pic>
      <p:sp>
        <p:nvSpPr>
          <p:cNvPr id="6" name="TextBox 5">
            <a:extLst>
              <a:ext uri="{FF2B5EF4-FFF2-40B4-BE49-F238E27FC236}">
                <a16:creationId xmlns:a16="http://schemas.microsoft.com/office/drawing/2014/main" id="{09877BF8-3630-C546-9BD1-8B775956EFE8}"/>
              </a:ext>
            </a:extLst>
          </p:cNvPr>
          <p:cNvSpPr txBox="1"/>
          <p:nvPr/>
        </p:nvSpPr>
        <p:spPr>
          <a:xfrm>
            <a:off x="84017" y="1690688"/>
            <a:ext cx="3540331" cy="261610"/>
          </a:xfrm>
          <a:prstGeom prst="rect">
            <a:avLst/>
          </a:prstGeom>
          <a:noFill/>
        </p:spPr>
        <p:txBody>
          <a:bodyPr wrap="square" rtlCol="0">
            <a:spAutoFit/>
          </a:bodyPr>
          <a:lstStyle/>
          <a:p>
            <a:r>
              <a:rPr lang="nb-NO" sz="1100" dirty="0"/>
              <a:t>Illustrasjon: Ratio arkitekter as</a:t>
            </a:r>
          </a:p>
        </p:txBody>
      </p:sp>
    </p:spTree>
    <p:extLst>
      <p:ext uri="{BB962C8B-B14F-4D97-AF65-F5344CB8AC3E}">
        <p14:creationId xmlns:p14="http://schemas.microsoft.com/office/powerpoint/2010/main" val="3871861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63554-2E9E-574F-A10F-993FD71E6F7B}"/>
              </a:ext>
            </a:extLst>
          </p:cNvPr>
          <p:cNvSpPr>
            <a:spLocks noGrp="1"/>
          </p:cNvSpPr>
          <p:nvPr>
            <p:ph type="title"/>
          </p:nvPr>
        </p:nvSpPr>
        <p:spPr/>
        <p:txBody>
          <a:bodyPr/>
          <a:lstStyle/>
          <a:p>
            <a:r>
              <a:rPr lang="nb-NO" dirty="0"/>
              <a:t>Kjemi og livsvitenskap (og kjærlighet)</a:t>
            </a:r>
          </a:p>
        </p:txBody>
      </p:sp>
      <p:sp>
        <p:nvSpPr>
          <p:cNvPr id="3" name="Content Placeholder 2">
            <a:extLst>
              <a:ext uri="{FF2B5EF4-FFF2-40B4-BE49-F238E27FC236}">
                <a16:creationId xmlns:a16="http://schemas.microsoft.com/office/drawing/2014/main" id="{B43906BB-C9D0-6A4F-834F-6AD5EB240C83}"/>
              </a:ext>
            </a:extLst>
          </p:cNvPr>
          <p:cNvSpPr>
            <a:spLocks noGrp="1"/>
          </p:cNvSpPr>
          <p:nvPr>
            <p:ph idx="1"/>
          </p:nvPr>
        </p:nvSpPr>
        <p:spPr/>
        <p:txBody>
          <a:bodyPr/>
          <a:lstStyle/>
          <a:p>
            <a:endParaRPr lang="nb-NO" dirty="0"/>
          </a:p>
        </p:txBody>
      </p:sp>
      <p:pic>
        <p:nvPicPr>
          <p:cNvPr id="5" name="Picture 4">
            <a:extLst>
              <a:ext uri="{FF2B5EF4-FFF2-40B4-BE49-F238E27FC236}">
                <a16:creationId xmlns:a16="http://schemas.microsoft.com/office/drawing/2014/main" id="{9806770F-C81E-0847-B0DC-2560E8798D89}"/>
              </a:ext>
            </a:extLst>
          </p:cNvPr>
          <p:cNvPicPr>
            <a:picLocks noChangeAspect="1"/>
          </p:cNvPicPr>
          <p:nvPr/>
        </p:nvPicPr>
        <p:blipFill>
          <a:blip r:embed="rId3"/>
          <a:stretch>
            <a:fillRect/>
          </a:stretch>
        </p:blipFill>
        <p:spPr>
          <a:xfrm>
            <a:off x="0" y="1338348"/>
            <a:ext cx="13194054" cy="8113223"/>
          </a:xfrm>
          <a:prstGeom prst="rect">
            <a:avLst/>
          </a:prstGeom>
        </p:spPr>
      </p:pic>
    </p:spTree>
    <p:extLst>
      <p:ext uri="{BB962C8B-B14F-4D97-AF65-F5344CB8AC3E}">
        <p14:creationId xmlns:p14="http://schemas.microsoft.com/office/powerpoint/2010/main" val="1087172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4A62-53C5-4941-95F7-58CF96C1BDB8}"/>
              </a:ext>
            </a:extLst>
          </p:cNvPr>
          <p:cNvSpPr>
            <a:spLocks noGrp="1"/>
          </p:cNvSpPr>
          <p:nvPr>
            <p:ph type="title"/>
          </p:nvPr>
        </p:nvSpPr>
        <p:spPr/>
        <p:txBody>
          <a:bodyPr/>
          <a:lstStyle/>
          <a:p>
            <a:r>
              <a:rPr lang="nb-NO" dirty="0"/>
              <a:t>Miljøkjemi</a:t>
            </a:r>
          </a:p>
        </p:txBody>
      </p:sp>
      <p:pic>
        <p:nvPicPr>
          <p:cNvPr id="5" name="Content Placeholder 4">
            <a:extLst>
              <a:ext uri="{FF2B5EF4-FFF2-40B4-BE49-F238E27FC236}">
                <a16:creationId xmlns:a16="http://schemas.microsoft.com/office/drawing/2014/main" id="{D20A671A-039D-C94B-AAC0-D7DB5FCE5A64}"/>
              </a:ext>
            </a:extLst>
          </p:cNvPr>
          <p:cNvPicPr>
            <a:picLocks noGrp="1" noChangeAspect="1"/>
          </p:cNvPicPr>
          <p:nvPr>
            <p:ph idx="1"/>
          </p:nvPr>
        </p:nvPicPr>
        <p:blipFill>
          <a:blip r:embed="rId3"/>
          <a:stretch>
            <a:fillRect/>
          </a:stretch>
        </p:blipFill>
        <p:spPr>
          <a:xfrm>
            <a:off x="-1" y="1449809"/>
            <a:ext cx="12192001" cy="5532882"/>
          </a:xfrm>
        </p:spPr>
      </p:pic>
      <p:pic>
        <p:nvPicPr>
          <p:cNvPr id="6" name="Picture 5">
            <a:extLst>
              <a:ext uri="{FF2B5EF4-FFF2-40B4-BE49-F238E27FC236}">
                <a16:creationId xmlns:a16="http://schemas.microsoft.com/office/drawing/2014/main" id="{CD26FBBB-CE32-B444-B857-4019D74DC0DB}"/>
              </a:ext>
            </a:extLst>
          </p:cNvPr>
          <p:cNvPicPr>
            <a:picLocks noChangeAspect="1"/>
          </p:cNvPicPr>
          <p:nvPr/>
        </p:nvPicPr>
        <p:blipFill>
          <a:blip r:embed="rId4"/>
          <a:stretch>
            <a:fillRect/>
          </a:stretch>
        </p:blipFill>
        <p:spPr>
          <a:xfrm>
            <a:off x="8736676" y="4505463"/>
            <a:ext cx="3270251" cy="2176203"/>
          </a:xfrm>
          <a:prstGeom prst="rect">
            <a:avLst/>
          </a:prstGeom>
          <a:ln>
            <a:noFill/>
          </a:ln>
          <a:effectLst>
            <a:softEdge rad="112500"/>
          </a:effectLst>
        </p:spPr>
      </p:pic>
    </p:spTree>
    <p:extLst>
      <p:ext uri="{BB962C8B-B14F-4D97-AF65-F5344CB8AC3E}">
        <p14:creationId xmlns:p14="http://schemas.microsoft.com/office/powerpoint/2010/main" val="965493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FB64-EED5-7040-91BA-BCC59BC4E93C}"/>
              </a:ext>
            </a:extLst>
          </p:cNvPr>
          <p:cNvSpPr>
            <a:spLocks noGrp="1"/>
          </p:cNvSpPr>
          <p:nvPr>
            <p:ph type="title"/>
          </p:nvPr>
        </p:nvSpPr>
        <p:spPr/>
        <p:txBody>
          <a:bodyPr/>
          <a:lstStyle/>
          <a:p>
            <a:r>
              <a:rPr lang="nb-NO" dirty="0"/>
              <a:t>Kjernekjemi</a:t>
            </a:r>
          </a:p>
        </p:txBody>
      </p:sp>
      <p:pic>
        <p:nvPicPr>
          <p:cNvPr id="5" name="Content Placeholder 4">
            <a:extLst>
              <a:ext uri="{FF2B5EF4-FFF2-40B4-BE49-F238E27FC236}">
                <a16:creationId xmlns:a16="http://schemas.microsoft.com/office/drawing/2014/main" id="{7228047D-FC12-AF43-B893-5ACDE2E2501F}"/>
              </a:ext>
            </a:extLst>
          </p:cNvPr>
          <p:cNvPicPr>
            <a:picLocks noGrp="1" noChangeAspect="1"/>
          </p:cNvPicPr>
          <p:nvPr>
            <p:ph idx="1"/>
          </p:nvPr>
        </p:nvPicPr>
        <p:blipFill>
          <a:blip r:embed="rId3"/>
          <a:stretch>
            <a:fillRect/>
          </a:stretch>
        </p:blipFill>
        <p:spPr>
          <a:xfrm>
            <a:off x="3920331" y="1326862"/>
            <a:ext cx="4351338" cy="4351338"/>
          </a:xfrm>
        </p:spPr>
      </p:pic>
    </p:spTree>
    <p:extLst>
      <p:ext uri="{BB962C8B-B14F-4D97-AF65-F5344CB8AC3E}">
        <p14:creationId xmlns:p14="http://schemas.microsoft.com/office/powerpoint/2010/main" val="166513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DF0B-44B8-DD42-9970-BC677D747130}"/>
              </a:ext>
            </a:extLst>
          </p:cNvPr>
          <p:cNvSpPr>
            <a:spLocks noGrp="1"/>
          </p:cNvSpPr>
          <p:nvPr>
            <p:ph type="title"/>
          </p:nvPr>
        </p:nvSpPr>
        <p:spPr/>
        <p:txBody>
          <a:bodyPr/>
          <a:lstStyle/>
          <a:p>
            <a:r>
              <a:rPr lang="nb-NO" dirty="0"/>
              <a:t>Uorganisk kjemi</a:t>
            </a:r>
          </a:p>
        </p:txBody>
      </p:sp>
      <p:pic>
        <p:nvPicPr>
          <p:cNvPr id="5" name="Content Placeholder 4">
            <a:extLst>
              <a:ext uri="{FF2B5EF4-FFF2-40B4-BE49-F238E27FC236}">
                <a16:creationId xmlns:a16="http://schemas.microsoft.com/office/drawing/2014/main" id="{C8B7BEAE-5639-8444-B09A-9BF5EB3A7F4B}"/>
              </a:ext>
            </a:extLst>
          </p:cNvPr>
          <p:cNvPicPr>
            <a:picLocks noGrp="1" noChangeAspect="1"/>
          </p:cNvPicPr>
          <p:nvPr>
            <p:ph idx="1"/>
          </p:nvPr>
        </p:nvPicPr>
        <p:blipFill>
          <a:blip r:embed="rId3"/>
          <a:stretch>
            <a:fillRect/>
          </a:stretch>
        </p:blipFill>
        <p:spPr>
          <a:xfrm>
            <a:off x="-196721" y="1556640"/>
            <a:ext cx="12585441" cy="8395881"/>
          </a:xfrm>
        </p:spPr>
      </p:pic>
    </p:spTree>
    <p:extLst>
      <p:ext uri="{BB962C8B-B14F-4D97-AF65-F5344CB8AC3E}">
        <p14:creationId xmlns:p14="http://schemas.microsoft.com/office/powerpoint/2010/main" val="2603602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D287-B86D-1F46-B608-E5C66A20B42A}"/>
              </a:ext>
            </a:extLst>
          </p:cNvPr>
          <p:cNvSpPr>
            <a:spLocks noGrp="1"/>
          </p:cNvSpPr>
          <p:nvPr>
            <p:ph type="title"/>
          </p:nvPr>
        </p:nvSpPr>
        <p:spPr/>
        <p:txBody>
          <a:bodyPr/>
          <a:lstStyle/>
          <a:p>
            <a:r>
              <a:rPr lang="nb-NO" dirty="0"/>
              <a:t>Organisk kjemi</a:t>
            </a:r>
          </a:p>
        </p:txBody>
      </p:sp>
      <p:pic>
        <p:nvPicPr>
          <p:cNvPr id="5" name="Content Placeholder 4">
            <a:extLst>
              <a:ext uri="{FF2B5EF4-FFF2-40B4-BE49-F238E27FC236}">
                <a16:creationId xmlns:a16="http://schemas.microsoft.com/office/drawing/2014/main" id="{24BA6588-8796-4947-AA03-F0F1DE13A04D}"/>
              </a:ext>
            </a:extLst>
          </p:cNvPr>
          <p:cNvPicPr>
            <a:picLocks noGrp="1" noChangeAspect="1"/>
          </p:cNvPicPr>
          <p:nvPr>
            <p:ph idx="1"/>
          </p:nvPr>
        </p:nvPicPr>
        <p:blipFill>
          <a:blip r:embed="rId3"/>
          <a:stretch>
            <a:fillRect/>
          </a:stretch>
        </p:blipFill>
        <p:spPr>
          <a:xfrm>
            <a:off x="0" y="1363287"/>
            <a:ext cx="13174617" cy="7236658"/>
          </a:xfrm>
        </p:spPr>
      </p:pic>
    </p:spTree>
    <p:extLst>
      <p:ext uri="{BB962C8B-B14F-4D97-AF65-F5344CB8AC3E}">
        <p14:creationId xmlns:p14="http://schemas.microsoft.com/office/powerpoint/2010/main" val="4276696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C186B-6B3A-6547-AFED-9B0785F95461}"/>
              </a:ext>
            </a:extLst>
          </p:cNvPr>
          <p:cNvSpPr>
            <a:spLocks noGrp="1"/>
          </p:cNvSpPr>
          <p:nvPr>
            <p:ph type="title"/>
          </p:nvPr>
        </p:nvSpPr>
        <p:spPr/>
        <p:txBody>
          <a:bodyPr/>
          <a:lstStyle/>
          <a:p>
            <a:r>
              <a:rPr lang="nb-NO" dirty="0"/>
              <a:t>Teoretisk kjemi</a:t>
            </a:r>
          </a:p>
        </p:txBody>
      </p:sp>
      <p:pic>
        <p:nvPicPr>
          <p:cNvPr id="5" name="Content Placeholder 4">
            <a:extLst>
              <a:ext uri="{FF2B5EF4-FFF2-40B4-BE49-F238E27FC236}">
                <a16:creationId xmlns:a16="http://schemas.microsoft.com/office/drawing/2014/main" id="{F1E75E7F-2F9E-134A-97D6-8CF034EE1BC9}"/>
              </a:ext>
            </a:extLst>
          </p:cNvPr>
          <p:cNvPicPr>
            <a:picLocks noGrp="1" noChangeAspect="1"/>
          </p:cNvPicPr>
          <p:nvPr>
            <p:ph idx="1"/>
          </p:nvPr>
        </p:nvPicPr>
        <p:blipFill>
          <a:blip r:embed="rId3"/>
          <a:stretch>
            <a:fillRect/>
          </a:stretch>
        </p:blipFill>
        <p:spPr>
          <a:xfrm>
            <a:off x="0" y="1374598"/>
            <a:ext cx="12372622" cy="7060159"/>
          </a:xfrm>
        </p:spPr>
      </p:pic>
    </p:spTree>
    <p:extLst>
      <p:ext uri="{BB962C8B-B14F-4D97-AF65-F5344CB8AC3E}">
        <p14:creationId xmlns:p14="http://schemas.microsoft.com/office/powerpoint/2010/main" val="3430881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670E3-6879-2042-8CCC-0D328ABF8788}"/>
              </a:ext>
            </a:extLst>
          </p:cNvPr>
          <p:cNvSpPr>
            <a:spLocks noGrp="1"/>
          </p:cNvSpPr>
          <p:nvPr>
            <p:ph type="title"/>
          </p:nvPr>
        </p:nvSpPr>
        <p:spPr/>
        <p:txBody>
          <a:bodyPr/>
          <a:lstStyle/>
          <a:p>
            <a:endParaRPr lang="nb-NO" dirty="0"/>
          </a:p>
        </p:txBody>
      </p:sp>
      <p:pic>
        <p:nvPicPr>
          <p:cNvPr id="9" name="Content Placeholder 8">
            <a:extLst>
              <a:ext uri="{FF2B5EF4-FFF2-40B4-BE49-F238E27FC236}">
                <a16:creationId xmlns:a16="http://schemas.microsoft.com/office/drawing/2014/main" id="{4EBE38E5-0874-554B-9252-B3DEA03F80D9}"/>
              </a:ext>
            </a:extLst>
          </p:cNvPr>
          <p:cNvPicPr>
            <a:picLocks noGrp="1" noChangeAspect="1"/>
          </p:cNvPicPr>
          <p:nvPr>
            <p:ph idx="1"/>
          </p:nvPr>
        </p:nvPicPr>
        <p:blipFill>
          <a:blip r:embed="rId3"/>
          <a:stretch>
            <a:fillRect/>
          </a:stretch>
        </p:blipFill>
        <p:spPr>
          <a:xfrm>
            <a:off x="0" y="0"/>
            <a:ext cx="12390387" cy="6998916"/>
          </a:xfrm>
        </p:spPr>
      </p:pic>
    </p:spTree>
    <p:extLst>
      <p:ext uri="{BB962C8B-B14F-4D97-AF65-F5344CB8AC3E}">
        <p14:creationId xmlns:p14="http://schemas.microsoft.com/office/powerpoint/2010/main" val="1719075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337CA-FF00-6640-B071-2471FF91C994}"/>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F3B13D55-901D-2441-846F-6C9CCF98DE9F}"/>
              </a:ext>
            </a:extLst>
          </p:cNvPr>
          <p:cNvPicPr>
            <a:picLocks noGrp="1" noChangeAspect="1"/>
          </p:cNvPicPr>
          <p:nvPr>
            <p:ph idx="1"/>
          </p:nvPr>
        </p:nvPicPr>
        <p:blipFill>
          <a:blip r:embed="rId3"/>
          <a:stretch>
            <a:fillRect/>
          </a:stretch>
        </p:blipFill>
        <p:spPr>
          <a:xfrm>
            <a:off x="500253" y="365125"/>
            <a:ext cx="11572363" cy="6076618"/>
          </a:xfrm>
        </p:spPr>
      </p:pic>
    </p:spTree>
    <p:extLst>
      <p:ext uri="{BB962C8B-B14F-4D97-AF65-F5344CB8AC3E}">
        <p14:creationId xmlns:p14="http://schemas.microsoft.com/office/powerpoint/2010/main" val="3540557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09AF-9933-0344-AAD3-E0C28911B295}"/>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BD3CC43F-5F65-B243-B760-EE4AECED7CA2}"/>
              </a:ext>
            </a:extLst>
          </p:cNvPr>
          <p:cNvPicPr>
            <a:picLocks noGrp="1" noChangeAspect="1"/>
          </p:cNvPicPr>
          <p:nvPr>
            <p:ph idx="1"/>
          </p:nvPr>
        </p:nvPicPr>
        <p:blipFill rotWithShape="1">
          <a:blip r:embed="rId3"/>
          <a:srcRect l="4125" t="3603" b="761"/>
          <a:stretch/>
        </p:blipFill>
        <p:spPr>
          <a:xfrm>
            <a:off x="1443942" y="662473"/>
            <a:ext cx="9304116" cy="5318450"/>
          </a:xfrm>
        </p:spPr>
      </p:pic>
    </p:spTree>
    <p:extLst>
      <p:ext uri="{BB962C8B-B14F-4D97-AF65-F5344CB8AC3E}">
        <p14:creationId xmlns:p14="http://schemas.microsoft.com/office/powerpoint/2010/main" val="405158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516E9-75A6-4546-8164-861229749702}"/>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5A1519AE-3706-4E43-91E2-C845339A34A6}"/>
              </a:ext>
            </a:extLst>
          </p:cNvPr>
          <p:cNvPicPr>
            <a:picLocks noGrp="1" noChangeAspect="1"/>
          </p:cNvPicPr>
          <p:nvPr>
            <p:ph idx="1"/>
          </p:nvPr>
        </p:nvPicPr>
        <p:blipFill rotWithShape="1">
          <a:blip r:embed="rId3"/>
          <a:srcRect l="2117" t="3505" b="859"/>
          <a:stretch/>
        </p:blipFill>
        <p:spPr>
          <a:xfrm>
            <a:off x="1312321" y="690465"/>
            <a:ext cx="9407416" cy="5271797"/>
          </a:xfrm>
        </p:spPr>
      </p:pic>
    </p:spTree>
    <p:extLst>
      <p:ext uri="{BB962C8B-B14F-4D97-AF65-F5344CB8AC3E}">
        <p14:creationId xmlns:p14="http://schemas.microsoft.com/office/powerpoint/2010/main" val="2360711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9E570-4751-7840-833C-EF20F8381F7C}"/>
              </a:ext>
            </a:extLst>
          </p:cNvPr>
          <p:cNvSpPr>
            <a:spLocks noGrp="1"/>
          </p:cNvSpPr>
          <p:nvPr>
            <p:ph type="title"/>
          </p:nvPr>
        </p:nvSpPr>
        <p:spPr/>
        <p:txBody>
          <a:bodyPr/>
          <a:lstStyle/>
          <a:p>
            <a:endParaRPr lang="nb-NO"/>
          </a:p>
        </p:txBody>
      </p:sp>
      <p:pic>
        <p:nvPicPr>
          <p:cNvPr id="9" name="Content Placeholder 8">
            <a:extLst>
              <a:ext uri="{FF2B5EF4-FFF2-40B4-BE49-F238E27FC236}">
                <a16:creationId xmlns:a16="http://schemas.microsoft.com/office/drawing/2014/main" id="{59043397-4CC7-AB4E-AB7A-FDE72A5EA981}"/>
              </a:ext>
            </a:extLst>
          </p:cNvPr>
          <p:cNvPicPr>
            <a:picLocks noGrp="1" noChangeAspect="1"/>
          </p:cNvPicPr>
          <p:nvPr>
            <p:ph idx="1"/>
          </p:nvPr>
        </p:nvPicPr>
        <p:blipFill>
          <a:blip r:embed="rId3"/>
          <a:stretch>
            <a:fillRect/>
          </a:stretch>
        </p:blipFill>
        <p:spPr>
          <a:xfrm>
            <a:off x="707936" y="1027906"/>
            <a:ext cx="10776127" cy="4669655"/>
          </a:xfrm>
        </p:spPr>
      </p:pic>
    </p:spTree>
    <p:extLst>
      <p:ext uri="{BB962C8B-B14F-4D97-AF65-F5344CB8AC3E}">
        <p14:creationId xmlns:p14="http://schemas.microsoft.com/office/powerpoint/2010/main" val="98496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C14E-1310-9641-B17E-5AABBEFA7819}"/>
              </a:ext>
            </a:extLst>
          </p:cNvPr>
          <p:cNvSpPr>
            <a:spLocks noGrp="1"/>
          </p:cNvSpPr>
          <p:nvPr>
            <p:ph type="title"/>
          </p:nvPr>
        </p:nvSpPr>
        <p:spPr/>
        <p:txBody>
          <a:bodyPr/>
          <a:lstStyle/>
          <a:p>
            <a:endParaRPr lang="nb-NO"/>
          </a:p>
        </p:txBody>
      </p:sp>
      <p:pic>
        <p:nvPicPr>
          <p:cNvPr id="5" name="Content Placeholder 4">
            <a:extLst>
              <a:ext uri="{FF2B5EF4-FFF2-40B4-BE49-F238E27FC236}">
                <a16:creationId xmlns:a16="http://schemas.microsoft.com/office/drawing/2014/main" id="{8B37C0AD-7951-494D-8583-0C08EB6A0AE9}"/>
              </a:ext>
            </a:extLst>
          </p:cNvPr>
          <p:cNvPicPr>
            <a:picLocks noGrp="1" noChangeAspect="1"/>
          </p:cNvPicPr>
          <p:nvPr>
            <p:ph idx="1"/>
          </p:nvPr>
        </p:nvPicPr>
        <p:blipFill>
          <a:blip r:embed="rId3"/>
          <a:stretch>
            <a:fillRect/>
          </a:stretch>
        </p:blipFill>
        <p:spPr>
          <a:xfrm>
            <a:off x="601886" y="248355"/>
            <a:ext cx="10988228" cy="6176963"/>
          </a:xfrm>
        </p:spPr>
      </p:pic>
      <p:sp>
        <p:nvSpPr>
          <p:cNvPr id="6" name="TextBox 5">
            <a:extLst>
              <a:ext uri="{FF2B5EF4-FFF2-40B4-BE49-F238E27FC236}">
                <a16:creationId xmlns:a16="http://schemas.microsoft.com/office/drawing/2014/main" id="{65253FF0-5937-6E47-A47D-499333AE8102}"/>
              </a:ext>
            </a:extLst>
          </p:cNvPr>
          <p:cNvSpPr txBox="1"/>
          <p:nvPr/>
        </p:nvSpPr>
        <p:spPr>
          <a:xfrm>
            <a:off x="838200" y="6073422"/>
            <a:ext cx="2322689" cy="369332"/>
          </a:xfrm>
          <a:prstGeom prst="rect">
            <a:avLst/>
          </a:prstGeom>
          <a:noFill/>
        </p:spPr>
        <p:txBody>
          <a:bodyPr wrap="square" rtlCol="0">
            <a:spAutoFit/>
          </a:bodyPr>
          <a:lstStyle/>
          <a:p>
            <a:r>
              <a:rPr lang="nb-NO" dirty="0"/>
              <a:t>Kilde: </a:t>
            </a:r>
            <a:r>
              <a:rPr lang="nb-NO" dirty="0" err="1"/>
              <a:t>Norad.no</a:t>
            </a:r>
            <a:endParaRPr lang="nb-NO" dirty="0"/>
          </a:p>
        </p:txBody>
      </p:sp>
    </p:spTree>
    <p:extLst>
      <p:ext uri="{BB962C8B-B14F-4D97-AF65-F5344CB8AC3E}">
        <p14:creationId xmlns:p14="http://schemas.microsoft.com/office/powerpoint/2010/main" val="3299360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A92A-D516-B54B-98D1-D1C9BD516743}"/>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C6409617-08E2-964C-999D-83B2D2FCBD21}"/>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4114333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5924</TotalTime>
  <Words>1604</Words>
  <Application>Microsoft Macintosh PowerPoint</Application>
  <PresentationFormat>Widescreen</PresentationFormat>
  <Paragraphs>188</Paragraphs>
  <Slides>18</Slides>
  <Notes>18</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Wingdings</vt:lpstr>
      <vt:lpstr>Office Theme</vt:lpstr>
      <vt:lpstr>Har jeg valgt riktig studie? </vt:lpstr>
      <vt:lpstr>PowerPoint Presentation</vt:lpstr>
      <vt:lpstr>PowerPoint Presentation</vt:lpstr>
      <vt:lpstr>Motivasjon</vt:lpstr>
      <vt:lpstr>Kjemi og livsvitenskap</vt:lpstr>
      <vt:lpstr>Kjemi og livsvitenskap (og kjærlighet)</vt:lpstr>
      <vt:lpstr>Miljøkjemi</vt:lpstr>
      <vt:lpstr>Kjernekjemi</vt:lpstr>
      <vt:lpstr>Uorganisk kjemi</vt:lpstr>
      <vt:lpstr>Organisk kjemi</vt:lpstr>
      <vt:lpstr>Teoretisk kjemi</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25</cp:revision>
  <dcterms:created xsi:type="dcterms:W3CDTF">2018-07-23T14:34:06Z</dcterms:created>
  <dcterms:modified xsi:type="dcterms:W3CDTF">2018-08-22T13:06:27Z</dcterms:modified>
</cp:coreProperties>
</file>